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sldIdLst>
    <p:sldId id="258" r:id="rId2"/>
    <p:sldId id="261" r:id="rId3"/>
    <p:sldId id="272" r:id="rId4"/>
    <p:sldId id="265" r:id="rId5"/>
    <p:sldId id="318" r:id="rId6"/>
    <p:sldId id="266" r:id="rId7"/>
    <p:sldId id="273" r:id="rId8"/>
    <p:sldId id="259" r:id="rId9"/>
    <p:sldId id="319" r:id="rId10"/>
    <p:sldId id="274" r:id="rId11"/>
    <p:sldId id="277" r:id="rId12"/>
    <p:sldId id="275" r:id="rId13"/>
    <p:sldId id="276" r:id="rId14"/>
    <p:sldId id="320" r:id="rId15"/>
    <p:sldId id="321" r:id="rId16"/>
    <p:sldId id="322" r:id="rId17"/>
    <p:sldId id="257" r:id="rId18"/>
    <p:sldId id="264" r:id="rId19"/>
    <p:sldId id="270" r:id="rId20"/>
    <p:sldId id="323" r:id="rId21"/>
    <p:sldId id="31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DA9C0-AEC4-49A0-A8BB-A3EA178882B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39934AC-2D61-4E8A-B492-A2EABD937BD0}">
      <dgm:prSet phldrT="[Texto]"/>
      <dgm:spPr/>
      <dgm:t>
        <a:bodyPr/>
        <a:lstStyle/>
        <a:p>
          <a:r>
            <a: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Fase catarral inicial (7 a 14 días), infección moderada de vías respiratorias altas. </a:t>
          </a:r>
        </a:p>
        <a:p>
          <a:r>
            <a: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</a:t>
          </a:r>
          <a:r>
            <a:rPr lang="es-A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áxima contagiosidad</a:t>
          </a:r>
          <a:r>
            <a: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endParaRPr lang="es-AR" dirty="0"/>
        </a:p>
      </dgm:t>
    </dgm:pt>
    <dgm:pt modelId="{79A3AD89-053B-4670-93EE-EBA68AC31FC7}" type="parTrans" cxnId="{3184E8D6-D296-42B2-9BE3-29321CF94CA8}">
      <dgm:prSet/>
      <dgm:spPr/>
      <dgm:t>
        <a:bodyPr/>
        <a:lstStyle/>
        <a:p>
          <a:endParaRPr lang="es-AR"/>
        </a:p>
      </dgm:t>
    </dgm:pt>
    <dgm:pt modelId="{C4959955-5DDF-49FF-975F-BF8C85C9AA61}" type="sibTrans" cxnId="{3184E8D6-D296-42B2-9BE3-29321CF94CA8}">
      <dgm:prSet/>
      <dgm:spPr/>
      <dgm:t>
        <a:bodyPr/>
        <a:lstStyle/>
        <a:p>
          <a:endParaRPr lang="es-AR"/>
        </a:p>
      </dgm:t>
    </dgm:pt>
    <dgm:pt modelId="{EEEE367D-743A-4609-8637-B72B8C853727}">
      <dgm:prSet/>
      <dgm:spPr/>
      <dgm:t>
        <a:bodyPr/>
        <a:lstStyle/>
        <a:p>
          <a:r>
            <a:rPr lang="es-A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Fase paroxística </a:t>
          </a:r>
          <a:r>
            <a: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(4 a 6 semanas), accesos de tos paroxística productiva o </a:t>
          </a:r>
          <a:r>
            <a:rPr lang="es-A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emetizante</a:t>
          </a:r>
          <a:r>
            <a: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+/-  estridor inspiratorio. </a:t>
          </a:r>
        </a:p>
        <a:p>
          <a:r>
            <a:rPr lang="es-A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Curso atípico en &lt; 6 meses (apnea y cianosis).</a:t>
          </a:r>
          <a:r>
            <a: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El 90 % de las hospitalizaciones son en niños menores de 1 año, (imposibilidad en la alimentación, apneas, sobreinfecciones respiratorias bacterianas, encefalopatía con convulsiones). </a:t>
          </a:r>
        </a:p>
      </dgm:t>
    </dgm:pt>
    <dgm:pt modelId="{2A1F01D7-C550-4EB8-974B-095EB9CCBFB5}" type="parTrans" cxnId="{2468D842-B026-46B1-A658-CFE45D6FB6E6}">
      <dgm:prSet/>
      <dgm:spPr/>
      <dgm:t>
        <a:bodyPr/>
        <a:lstStyle/>
        <a:p>
          <a:endParaRPr lang="es-AR"/>
        </a:p>
      </dgm:t>
    </dgm:pt>
    <dgm:pt modelId="{4114F844-F5AF-4F28-86BE-6B9CBB2F9A86}" type="sibTrans" cxnId="{2468D842-B026-46B1-A658-CFE45D6FB6E6}">
      <dgm:prSet/>
      <dgm:spPr/>
      <dgm:t>
        <a:bodyPr/>
        <a:lstStyle/>
        <a:p>
          <a:endParaRPr lang="es-AR"/>
        </a:p>
      </dgm:t>
    </dgm:pt>
    <dgm:pt modelId="{596B79B3-0E15-45D7-8D1B-19F8F8342884}">
      <dgm:prSet/>
      <dgm:spPr/>
      <dgm:t>
        <a:bodyPr/>
        <a:lstStyle/>
        <a:p>
          <a:r>
            <a:rPr lang="es-A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Fase de convalecencia</a:t>
          </a:r>
          <a:r>
            <a: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 los síntomas remiten en forma paulatina.</a:t>
          </a:r>
        </a:p>
        <a:p>
          <a:r>
            <a: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Generalmente a partir de la 4ª semana el paciente ya no contagia.  (5 día </a:t>
          </a:r>
          <a:r>
            <a:rPr lang="es-AR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conTTO</a:t>
          </a:r>
          <a:r>
            <a: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ATB)</a:t>
          </a:r>
          <a:endParaRPr lang="es-AR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1905A63-CC7F-4A09-9C6D-7B1C4A7A0ABE}" type="parTrans" cxnId="{8098011E-39DC-45CD-8E59-3464002AAFB9}">
      <dgm:prSet/>
      <dgm:spPr/>
      <dgm:t>
        <a:bodyPr/>
        <a:lstStyle/>
        <a:p>
          <a:endParaRPr lang="es-AR"/>
        </a:p>
      </dgm:t>
    </dgm:pt>
    <dgm:pt modelId="{03AFC7AB-677D-4D2C-989F-BB6EE5F8509F}" type="sibTrans" cxnId="{8098011E-39DC-45CD-8E59-3464002AAFB9}">
      <dgm:prSet/>
      <dgm:spPr/>
      <dgm:t>
        <a:bodyPr/>
        <a:lstStyle/>
        <a:p>
          <a:endParaRPr lang="es-AR"/>
        </a:p>
      </dgm:t>
    </dgm:pt>
    <dgm:pt modelId="{EC116A72-38AB-4D51-9BF9-82541165B29B}" type="pres">
      <dgm:prSet presAssocID="{5A6DA9C0-AEC4-49A0-A8BB-A3EA178882B2}" presName="CompostProcess" presStyleCnt="0">
        <dgm:presLayoutVars>
          <dgm:dir/>
          <dgm:resizeHandles val="exact"/>
        </dgm:presLayoutVars>
      </dgm:prSet>
      <dgm:spPr/>
    </dgm:pt>
    <dgm:pt modelId="{A3E7D266-25FE-404B-95BC-A944EA6145FA}" type="pres">
      <dgm:prSet presAssocID="{5A6DA9C0-AEC4-49A0-A8BB-A3EA178882B2}" presName="arrow" presStyleLbl="bgShp" presStyleIdx="0" presStyleCnt="1" custScaleX="117647" custScaleY="87746" custLinFactNeighborX="-5792" custLinFactNeighborY="-436"/>
      <dgm:spPr/>
    </dgm:pt>
    <dgm:pt modelId="{76DBA581-91A2-4DA1-899F-DB972D0A98C7}" type="pres">
      <dgm:prSet presAssocID="{5A6DA9C0-AEC4-49A0-A8BB-A3EA178882B2}" presName="linearProcess" presStyleCnt="0"/>
      <dgm:spPr/>
    </dgm:pt>
    <dgm:pt modelId="{78819F19-48E9-4320-B042-E4935399A23C}" type="pres">
      <dgm:prSet presAssocID="{F39934AC-2D61-4E8A-B492-A2EABD937BD0}" presName="textNode" presStyleLbl="node1" presStyleIdx="0" presStyleCnt="3" custScaleX="5359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6487745-4CC4-45D1-B55C-79E35D16EA26}" type="pres">
      <dgm:prSet presAssocID="{C4959955-5DDF-49FF-975F-BF8C85C9AA61}" presName="sibTrans" presStyleCnt="0"/>
      <dgm:spPr/>
    </dgm:pt>
    <dgm:pt modelId="{61FD8DBD-0960-40A4-B1D4-A4099C92FF18}" type="pres">
      <dgm:prSet presAssocID="{EEEE367D-743A-4609-8637-B72B8C85372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5B91478-4B70-43AC-9183-1C10FEF33A5B}" type="pres">
      <dgm:prSet presAssocID="{4114F844-F5AF-4F28-86BE-6B9CBB2F9A86}" presName="sibTrans" presStyleCnt="0"/>
      <dgm:spPr/>
    </dgm:pt>
    <dgm:pt modelId="{99DD049F-CD84-4F15-B9F3-06054D7AC4DE}" type="pres">
      <dgm:prSet presAssocID="{596B79B3-0E15-45D7-8D1B-19F8F834288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098011E-39DC-45CD-8E59-3464002AAFB9}" srcId="{5A6DA9C0-AEC4-49A0-A8BB-A3EA178882B2}" destId="{596B79B3-0E15-45D7-8D1B-19F8F8342884}" srcOrd="2" destOrd="0" parTransId="{61905A63-CC7F-4A09-9C6D-7B1C4A7A0ABE}" sibTransId="{03AFC7AB-677D-4D2C-989F-BB6EE5F8509F}"/>
    <dgm:cxn modelId="{7067A63D-AAC2-4790-BF7C-1781E47EDF4A}" type="presOf" srcId="{596B79B3-0E15-45D7-8D1B-19F8F8342884}" destId="{99DD049F-CD84-4F15-B9F3-06054D7AC4DE}" srcOrd="0" destOrd="0" presId="urn:microsoft.com/office/officeart/2005/8/layout/hProcess9"/>
    <dgm:cxn modelId="{2468D842-B026-46B1-A658-CFE45D6FB6E6}" srcId="{5A6DA9C0-AEC4-49A0-A8BB-A3EA178882B2}" destId="{EEEE367D-743A-4609-8637-B72B8C853727}" srcOrd="1" destOrd="0" parTransId="{2A1F01D7-C550-4EB8-974B-095EB9CCBFB5}" sibTransId="{4114F844-F5AF-4F28-86BE-6B9CBB2F9A86}"/>
    <dgm:cxn modelId="{06F65F51-0528-4BA2-BB53-7BCB2A7B02F0}" type="presOf" srcId="{5A6DA9C0-AEC4-49A0-A8BB-A3EA178882B2}" destId="{EC116A72-38AB-4D51-9BF9-82541165B29B}" srcOrd="0" destOrd="0" presId="urn:microsoft.com/office/officeart/2005/8/layout/hProcess9"/>
    <dgm:cxn modelId="{57C64280-8689-4376-B7F5-2D41402C4C56}" type="presOf" srcId="{F39934AC-2D61-4E8A-B492-A2EABD937BD0}" destId="{78819F19-48E9-4320-B042-E4935399A23C}" srcOrd="0" destOrd="0" presId="urn:microsoft.com/office/officeart/2005/8/layout/hProcess9"/>
    <dgm:cxn modelId="{EA0C8604-F471-4931-B703-488B470FBD4E}" type="presOf" srcId="{EEEE367D-743A-4609-8637-B72B8C853727}" destId="{61FD8DBD-0960-40A4-B1D4-A4099C92FF18}" srcOrd="0" destOrd="0" presId="urn:microsoft.com/office/officeart/2005/8/layout/hProcess9"/>
    <dgm:cxn modelId="{3184E8D6-D296-42B2-9BE3-29321CF94CA8}" srcId="{5A6DA9C0-AEC4-49A0-A8BB-A3EA178882B2}" destId="{F39934AC-2D61-4E8A-B492-A2EABD937BD0}" srcOrd="0" destOrd="0" parTransId="{79A3AD89-053B-4670-93EE-EBA68AC31FC7}" sibTransId="{C4959955-5DDF-49FF-975F-BF8C85C9AA61}"/>
    <dgm:cxn modelId="{5C791F65-1850-4301-9E9B-4F962A79A4CC}" type="presParOf" srcId="{EC116A72-38AB-4D51-9BF9-82541165B29B}" destId="{A3E7D266-25FE-404B-95BC-A944EA6145FA}" srcOrd="0" destOrd="0" presId="urn:microsoft.com/office/officeart/2005/8/layout/hProcess9"/>
    <dgm:cxn modelId="{6355B2AE-2B11-4C32-8CD3-181BFA2A1961}" type="presParOf" srcId="{EC116A72-38AB-4D51-9BF9-82541165B29B}" destId="{76DBA581-91A2-4DA1-899F-DB972D0A98C7}" srcOrd="1" destOrd="0" presId="urn:microsoft.com/office/officeart/2005/8/layout/hProcess9"/>
    <dgm:cxn modelId="{DBA13058-606E-4790-84CA-E9F6B30A4A62}" type="presParOf" srcId="{76DBA581-91A2-4DA1-899F-DB972D0A98C7}" destId="{78819F19-48E9-4320-B042-E4935399A23C}" srcOrd="0" destOrd="0" presId="urn:microsoft.com/office/officeart/2005/8/layout/hProcess9"/>
    <dgm:cxn modelId="{A2C15BDA-8905-4432-98CA-0E1BF0BFCE8C}" type="presParOf" srcId="{76DBA581-91A2-4DA1-899F-DB972D0A98C7}" destId="{16487745-4CC4-45D1-B55C-79E35D16EA26}" srcOrd="1" destOrd="0" presId="urn:microsoft.com/office/officeart/2005/8/layout/hProcess9"/>
    <dgm:cxn modelId="{E483442E-4CE8-4789-B258-CF56D9F6397A}" type="presParOf" srcId="{76DBA581-91A2-4DA1-899F-DB972D0A98C7}" destId="{61FD8DBD-0960-40A4-B1D4-A4099C92FF18}" srcOrd="2" destOrd="0" presId="urn:microsoft.com/office/officeart/2005/8/layout/hProcess9"/>
    <dgm:cxn modelId="{646DA5C8-6B46-4399-A785-D2B945EC8B5C}" type="presParOf" srcId="{76DBA581-91A2-4DA1-899F-DB972D0A98C7}" destId="{D5B91478-4B70-43AC-9183-1C10FEF33A5B}" srcOrd="3" destOrd="0" presId="urn:microsoft.com/office/officeart/2005/8/layout/hProcess9"/>
    <dgm:cxn modelId="{511CBE98-6443-4F73-A140-172F07FEB8ED}" type="presParOf" srcId="{76DBA581-91A2-4DA1-899F-DB972D0A98C7}" destId="{99DD049F-CD84-4F15-B9F3-06054D7AC4D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7B6073-E5BA-41B6-AE02-39A0A999D9E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E1D56C42-84A8-4EFF-BC66-C0DD13E860EB}">
      <dgm:prSet phldrT="[Texto]" phldr="1"/>
      <dgm:spPr/>
      <dgm:t>
        <a:bodyPr/>
        <a:lstStyle/>
        <a:p>
          <a:endParaRPr lang="es-AR" b="1" dirty="0"/>
        </a:p>
      </dgm:t>
    </dgm:pt>
    <dgm:pt modelId="{FF839888-C8E0-4D9B-ACCB-5DBB39A6CFB7}" type="parTrans" cxnId="{0BE08212-6F9D-4CB2-9C9A-434AA6CF5927}">
      <dgm:prSet/>
      <dgm:spPr/>
      <dgm:t>
        <a:bodyPr/>
        <a:lstStyle/>
        <a:p>
          <a:endParaRPr lang="es-AR" b="1"/>
        </a:p>
      </dgm:t>
    </dgm:pt>
    <dgm:pt modelId="{F0A1D82A-F68D-4132-8D6C-9727F11FFF6B}" type="sibTrans" cxnId="{0BE08212-6F9D-4CB2-9C9A-434AA6CF5927}">
      <dgm:prSet/>
      <dgm:spPr/>
      <dgm:t>
        <a:bodyPr/>
        <a:lstStyle/>
        <a:p>
          <a:endParaRPr lang="es-AR" b="1"/>
        </a:p>
      </dgm:t>
    </dgm:pt>
    <dgm:pt modelId="{94B822A7-4FE9-4F2C-B8D2-318B2799B4B5}">
      <dgm:prSet phldrT="[Texto]" phldr="1"/>
      <dgm:spPr/>
      <dgm:t>
        <a:bodyPr/>
        <a:lstStyle/>
        <a:p>
          <a:endParaRPr lang="es-AR" b="1" dirty="0"/>
        </a:p>
      </dgm:t>
    </dgm:pt>
    <dgm:pt modelId="{04359D3D-30E0-4F79-A993-90547833B312}" type="parTrans" cxnId="{7D02340A-46FA-40F5-A3A3-8FA09A2B622C}">
      <dgm:prSet/>
      <dgm:spPr/>
      <dgm:t>
        <a:bodyPr/>
        <a:lstStyle/>
        <a:p>
          <a:endParaRPr lang="es-AR" b="1"/>
        </a:p>
      </dgm:t>
    </dgm:pt>
    <dgm:pt modelId="{98F0BC62-3120-4B5F-84BF-E6063F3FC79A}" type="sibTrans" cxnId="{7D02340A-46FA-40F5-A3A3-8FA09A2B622C}">
      <dgm:prSet/>
      <dgm:spPr/>
      <dgm:t>
        <a:bodyPr/>
        <a:lstStyle/>
        <a:p>
          <a:endParaRPr lang="es-AR" b="1"/>
        </a:p>
      </dgm:t>
    </dgm:pt>
    <dgm:pt modelId="{B98F89E3-5EE8-4C49-BCD8-AFB252DE0899}">
      <dgm:prSet/>
      <dgm:spPr/>
      <dgm:t>
        <a:bodyPr/>
        <a:lstStyle/>
        <a:p>
          <a:r>
            <a:rPr lang="es-AR" b="1" dirty="0"/>
            <a:t>Redefinición de los casos con métodos diagnósticos más sensibles; </a:t>
          </a:r>
        </a:p>
      </dgm:t>
    </dgm:pt>
    <dgm:pt modelId="{43223ECC-AF25-43FE-8CC7-45E09A834D6F}" type="parTrans" cxnId="{D58ABABF-1364-4D74-A4DC-B367D8CA068C}">
      <dgm:prSet/>
      <dgm:spPr/>
      <dgm:t>
        <a:bodyPr/>
        <a:lstStyle/>
        <a:p>
          <a:endParaRPr lang="es-AR" b="1"/>
        </a:p>
      </dgm:t>
    </dgm:pt>
    <dgm:pt modelId="{AB360672-2831-458F-99E6-D37E93D2865E}" type="sibTrans" cxnId="{D58ABABF-1364-4D74-A4DC-B367D8CA068C}">
      <dgm:prSet/>
      <dgm:spPr/>
      <dgm:t>
        <a:bodyPr/>
        <a:lstStyle/>
        <a:p>
          <a:endParaRPr lang="es-AR" b="1"/>
        </a:p>
      </dgm:t>
    </dgm:pt>
    <dgm:pt modelId="{2B476D70-893A-49C1-AAE3-993D1FDFCFC4}">
      <dgm:prSet/>
      <dgm:spPr/>
      <dgm:t>
        <a:bodyPr/>
        <a:lstStyle/>
        <a:p>
          <a:r>
            <a:rPr lang="es-AR" b="1" dirty="0"/>
            <a:t>Evanescencia de la inmunidad que confieren tanto la enfermedad natural como la vacunación; </a:t>
          </a:r>
        </a:p>
      </dgm:t>
    </dgm:pt>
    <dgm:pt modelId="{B2326DC9-DA72-44CA-8B31-E0182C63D4F9}" type="parTrans" cxnId="{0DC3B052-6977-4189-853C-421467307FC9}">
      <dgm:prSet/>
      <dgm:spPr/>
      <dgm:t>
        <a:bodyPr/>
        <a:lstStyle/>
        <a:p>
          <a:endParaRPr lang="es-AR" b="1"/>
        </a:p>
      </dgm:t>
    </dgm:pt>
    <dgm:pt modelId="{631AEB15-6DD6-4345-A874-53156A5E1940}" type="sibTrans" cxnId="{0DC3B052-6977-4189-853C-421467307FC9}">
      <dgm:prSet/>
      <dgm:spPr/>
      <dgm:t>
        <a:bodyPr/>
        <a:lstStyle/>
        <a:p>
          <a:endParaRPr lang="es-AR" b="1"/>
        </a:p>
      </dgm:t>
    </dgm:pt>
    <dgm:pt modelId="{608A77A3-44E8-42CA-9869-68C15E27D97B}">
      <dgm:prSet/>
      <dgm:spPr/>
      <dgm:t>
        <a:bodyPr/>
        <a:lstStyle/>
        <a:p>
          <a:r>
            <a:rPr lang="es-AR" b="1" dirty="0"/>
            <a:t>Eficacia </a:t>
          </a:r>
          <a:r>
            <a:rPr lang="es-AR" b="1" dirty="0" err="1"/>
            <a:t>vacunal</a:t>
          </a:r>
          <a:r>
            <a:rPr lang="es-AR" b="1" dirty="0"/>
            <a:t> entre 70 y 90%; </a:t>
          </a:r>
        </a:p>
      </dgm:t>
    </dgm:pt>
    <dgm:pt modelId="{A6EEF151-646A-459E-9B77-6D778064FD41}" type="parTrans" cxnId="{C8A3B8D7-777E-447D-915E-3DCAEB554A62}">
      <dgm:prSet/>
      <dgm:spPr/>
      <dgm:t>
        <a:bodyPr/>
        <a:lstStyle/>
        <a:p>
          <a:endParaRPr lang="es-AR" b="1"/>
        </a:p>
      </dgm:t>
    </dgm:pt>
    <dgm:pt modelId="{5EE3457A-E88C-479A-8DFF-E64CBF264FCE}" type="sibTrans" cxnId="{C8A3B8D7-777E-447D-915E-3DCAEB554A62}">
      <dgm:prSet/>
      <dgm:spPr/>
      <dgm:t>
        <a:bodyPr/>
        <a:lstStyle/>
        <a:p>
          <a:endParaRPr lang="es-AR" b="1"/>
        </a:p>
      </dgm:t>
    </dgm:pt>
    <dgm:pt modelId="{4EB79F10-C3B3-4FFD-BCF0-681936DAB307}">
      <dgm:prSet/>
      <dgm:spPr/>
      <dgm:t>
        <a:bodyPr/>
        <a:lstStyle/>
        <a:p>
          <a:r>
            <a:rPr lang="es-AR" b="1"/>
            <a:t>Las coberturas vacunales deben ser altas y homogéneas para lograr una verdadera disminución en la incidencia de la enfermedad. </a:t>
          </a:r>
          <a:endParaRPr lang="es-AR" b="1" dirty="0"/>
        </a:p>
      </dgm:t>
    </dgm:pt>
    <dgm:pt modelId="{B4E8C242-8453-4F83-98AE-A83C4299C825}" type="parTrans" cxnId="{2B482CCA-F53D-4F5B-AA97-E7DC9306FFB2}">
      <dgm:prSet/>
      <dgm:spPr/>
      <dgm:t>
        <a:bodyPr/>
        <a:lstStyle/>
        <a:p>
          <a:endParaRPr lang="es-AR" b="1"/>
        </a:p>
      </dgm:t>
    </dgm:pt>
    <dgm:pt modelId="{C581404F-B8E5-4C60-B7AC-8550E4FFC0D6}" type="sibTrans" cxnId="{2B482CCA-F53D-4F5B-AA97-E7DC9306FFB2}">
      <dgm:prSet/>
      <dgm:spPr/>
      <dgm:t>
        <a:bodyPr/>
        <a:lstStyle/>
        <a:p>
          <a:endParaRPr lang="es-AR" b="1"/>
        </a:p>
      </dgm:t>
    </dgm:pt>
    <dgm:pt modelId="{8BA13DA7-0A7B-46F4-B03D-DFC1D46FD1D4}">
      <dgm:prSet/>
      <dgm:spPr/>
      <dgm:t>
        <a:bodyPr/>
        <a:lstStyle/>
        <a:p>
          <a:r>
            <a:rPr lang="es-AR" b="1" dirty="0"/>
            <a:t>Bajas coberturas de vacunación; </a:t>
          </a:r>
        </a:p>
      </dgm:t>
    </dgm:pt>
    <dgm:pt modelId="{8447BAE1-370F-4F82-8F93-25BADAB03D30}" type="parTrans" cxnId="{38DC5460-E2EC-44E4-99C8-4AB1629BC572}">
      <dgm:prSet/>
      <dgm:spPr/>
      <dgm:t>
        <a:bodyPr/>
        <a:lstStyle/>
        <a:p>
          <a:endParaRPr lang="es-AR" b="1"/>
        </a:p>
      </dgm:t>
    </dgm:pt>
    <dgm:pt modelId="{246B5E81-C6EB-498A-A76A-5E9BD47327F9}" type="sibTrans" cxnId="{38DC5460-E2EC-44E4-99C8-4AB1629BC572}">
      <dgm:prSet/>
      <dgm:spPr/>
      <dgm:t>
        <a:bodyPr/>
        <a:lstStyle/>
        <a:p>
          <a:endParaRPr lang="es-AR" b="1"/>
        </a:p>
      </dgm:t>
    </dgm:pt>
    <dgm:pt modelId="{BD412919-747C-4BDD-9EBF-F82EF4558CBA}">
      <dgm:prSet/>
      <dgm:spPr/>
      <dgm:t>
        <a:bodyPr/>
        <a:lstStyle/>
        <a:p>
          <a:r>
            <a:rPr lang="es-AR" b="1" dirty="0"/>
            <a:t>Sustitución de las vacunas de células enteras por vacunas </a:t>
          </a:r>
          <a:r>
            <a:rPr lang="es-AR" b="1" dirty="0" err="1"/>
            <a:t>acelulares</a:t>
          </a:r>
          <a:r>
            <a:rPr lang="es-AR" b="1" dirty="0"/>
            <a:t>, (menos </a:t>
          </a:r>
          <a:r>
            <a:rPr lang="es-AR" b="1" dirty="0" err="1"/>
            <a:t>reactogénicas</a:t>
          </a:r>
          <a:r>
            <a:rPr lang="es-AR" b="1" dirty="0"/>
            <a:t>, pero que conllevan una protección de menor duración, y que no aportan protección frente a la colonización); </a:t>
          </a:r>
        </a:p>
      </dgm:t>
    </dgm:pt>
    <dgm:pt modelId="{CB1673B4-F531-43CB-B441-344C1B30E2BC}" type="parTrans" cxnId="{47822422-8075-4B2C-ADB0-79AFD1FDFEF2}">
      <dgm:prSet/>
      <dgm:spPr/>
      <dgm:t>
        <a:bodyPr/>
        <a:lstStyle/>
        <a:p>
          <a:endParaRPr lang="es-AR" b="1"/>
        </a:p>
      </dgm:t>
    </dgm:pt>
    <dgm:pt modelId="{6C50F085-0706-47A9-8FED-BEF6E378F0AD}" type="sibTrans" cxnId="{47822422-8075-4B2C-ADB0-79AFD1FDFEF2}">
      <dgm:prSet/>
      <dgm:spPr/>
      <dgm:t>
        <a:bodyPr/>
        <a:lstStyle/>
        <a:p>
          <a:endParaRPr lang="es-AR" b="1"/>
        </a:p>
      </dgm:t>
    </dgm:pt>
    <dgm:pt modelId="{DCD35232-4C5D-4968-82DF-811C04FBAE02}">
      <dgm:prSet/>
      <dgm:spPr/>
      <dgm:t>
        <a:bodyPr/>
        <a:lstStyle/>
        <a:p>
          <a:r>
            <a:rPr lang="es-AR" b="1" dirty="0"/>
            <a:t>Aparición de cepas de </a:t>
          </a:r>
          <a:r>
            <a:rPr lang="es-AR" b="1" dirty="0" err="1"/>
            <a:t>Bordetella</a:t>
          </a:r>
          <a:r>
            <a:rPr lang="es-AR" b="1" dirty="0"/>
            <a:t> </a:t>
          </a:r>
          <a:r>
            <a:rPr lang="es-AR" b="1" dirty="0" err="1"/>
            <a:t>pertussis</a:t>
          </a:r>
          <a:r>
            <a:rPr lang="es-AR" b="1" dirty="0"/>
            <a:t> que escapan a la inmunidad conferida por la vacuna </a:t>
          </a:r>
          <a:r>
            <a:rPr lang="es-AR" b="1" dirty="0" err="1"/>
            <a:t>acelular</a:t>
          </a:r>
          <a:r>
            <a:rPr lang="es-AR" b="1" dirty="0"/>
            <a:t>.</a:t>
          </a:r>
        </a:p>
      </dgm:t>
    </dgm:pt>
    <dgm:pt modelId="{9DC23E7D-833D-4EA8-A7AC-43FDB31A7D78}" type="parTrans" cxnId="{AF0346A4-B091-49D4-8832-1AC9CE3E2F31}">
      <dgm:prSet/>
      <dgm:spPr/>
      <dgm:t>
        <a:bodyPr/>
        <a:lstStyle/>
        <a:p>
          <a:endParaRPr lang="es-AR" b="1"/>
        </a:p>
      </dgm:t>
    </dgm:pt>
    <dgm:pt modelId="{302CDDBC-3763-4085-A10D-2D4C511E6278}" type="sibTrans" cxnId="{AF0346A4-B091-49D4-8832-1AC9CE3E2F31}">
      <dgm:prSet/>
      <dgm:spPr/>
      <dgm:t>
        <a:bodyPr/>
        <a:lstStyle/>
        <a:p>
          <a:endParaRPr lang="es-AR" b="1"/>
        </a:p>
      </dgm:t>
    </dgm:pt>
    <dgm:pt modelId="{4D5E281B-A010-4A63-93C6-D5B4041F74BF}" type="pres">
      <dgm:prSet presAssocID="{D17B6073-E5BA-41B6-AE02-39A0A999D9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AR"/>
        </a:p>
      </dgm:t>
    </dgm:pt>
    <dgm:pt modelId="{7765E42D-2681-4317-A693-D8F59FFD958A}" type="pres">
      <dgm:prSet presAssocID="{D17B6073-E5BA-41B6-AE02-39A0A999D9E7}" presName="Name1" presStyleCnt="0"/>
      <dgm:spPr/>
    </dgm:pt>
    <dgm:pt modelId="{5164DEAB-2291-4F4C-A445-3FB5EB0E14F1}" type="pres">
      <dgm:prSet presAssocID="{D17B6073-E5BA-41B6-AE02-39A0A999D9E7}" presName="cycle" presStyleCnt="0"/>
      <dgm:spPr/>
    </dgm:pt>
    <dgm:pt modelId="{0BAE8B99-6FCA-4236-A207-48F84CB8EA1F}" type="pres">
      <dgm:prSet presAssocID="{D17B6073-E5BA-41B6-AE02-39A0A999D9E7}" presName="srcNode" presStyleLbl="node1" presStyleIdx="0" presStyleCnt="7"/>
      <dgm:spPr/>
    </dgm:pt>
    <dgm:pt modelId="{B02AAE85-6A47-4559-8C70-3A00E831A512}" type="pres">
      <dgm:prSet presAssocID="{D17B6073-E5BA-41B6-AE02-39A0A999D9E7}" presName="conn" presStyleLbl="parChTrans1D2" presStyleIdx="0" presStyleCnt="1"/>
      <dgm:spPr/>
      <dgm:t>
        <a:bodyPr/>
        <a:lstStyle/>
        <a:p>
          <a:endParaRPr lang="es-AR"/>
        </a:p>
      </dgm:t>
    </dgm:pt>
    <dgm:pt modelId="{F821546C-FD15-42CF-AF3C-81F3A2F67678}" type="pres">
      <dgm:prSet presAssocID="{D17B6073-E5BA-41B6-AE02-39A0A999D9E7}" presName="extraNode" presStyleLbl="node1" presStyleIdx="0" presStyleCnt="7"/>
      <dgm:spPr/>
    </dgm:pt>
    <dgm:pt modelId="{5AF602A8-C135-4C08-A2A6-81C91B3110FE}" type="pres">
      <dgm:prSet presAssocID="{D17B6073-E5BA-41B6-AE02-39A0A999D9E7}" presName="dstNode" presStyleLbl="node1" presStyleIdx="0" presStyleCnt="7"/>
      <dgm:spPr/>
    </dgm:pt>
    <dgm:pt modelId="{E595E51E-E17A-4517-9FE0-22EF632ECCC0}" type="pres">
      <dgm:prSet presAssocID="{B98F89E3-5EE8-4C49-BCD8-AFB252DE089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859AF5F-3753-4D41-8CD8-BEE9133A746B}" type="pres">
      <dgm:prSet presAssocID="{B98F89E3-5EE8-4C49-BCD8-AFB252DE0899}" presName="accent_1" presStyleCnt="0"/>
      <dgm:spPr/>
    </dgm:pt>
    <dgm:pt modelId="{157D66F2-5A7F-4F1B-84F8-C354B64B0454}" type="pres">
      <dgm:prSet presAssocID="{B98F89E3-5EE8-4C49-BCD8-AFB252DE0899}" presName="accentRepeatNode" presStyleLbl="solidFgAcc1" presStyleIdx="0" presStyleCnt="7"/>
      <dgm:spPr/>
    </dgm:pt>
    <dgm:pt modelId="{06871AB8-3429-4D01-B7A3-A2FFC1B6C4B9}" type="pres">
      <dgm:prSet presAssocID="{2B476D70-893A-49C1-AAE3-993D1FDFCFC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A96BCED-3182-435E-9D8C-42E0F1768100}" type="pres">
      <dgm:prSet presAssocID="{2B476D70-893A-49C1-AAE3-993D1FDFCFC4}" presName="accent_2" presStyleCnt="0"/>
      <dgm:spPr/>
    </dgm:pt>
    <dgm:pt modelId="{A0303F0F-B32F-4D07-AF2F-C86B88BBE668}" type="pres">
      <dgm:prSet presAssocID="{2B476D70-893A-49C1-AAE3-993D1FDFCFC4}" presName="accentRepeatNode" presStyleLbl="solidFgAcc1" presStyleIdx="1" presStyleCnt="7"/>
      <dgm:spPr/>
    </dgm:pt>
    <dgm:pt modelId="{10FB9078-7258-4885-938E-C1E50BC6943A}" type="pres">
      <dgm:prSet presAssocID="{608A77A3-44E8-42CA-9869-68C15E27D97B}" presName="text_3" presStyleLbl="node1" presStyleIdx="2" presStyleCnt="7" custLinFactNeighborX="-17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AD4C659-87D9-404A-BECC-515526E1D071}" type="pres">
      <dgm:prSet presAssocID="{608A77A3-44E8-42CA-9869-68C15E27D97B}" presName="accent_3" presStyleCnt="0"/>
      <dgm:spPr/>
    </dgm:pt>
    <dgm:pt modelId="{F2196385-B960-4242-85EA-3F3468CC8D2A}" type="pres">
      <dgm:prSet presAssocID="{608A77A3-44E8-42CA-9869-68C15E27D97B}" presName="accentRepeatNode" presStyleLbl="solidFgAcc1" presStyleIdx="2" presStyleCnt="7"/>
      <dgm:spPr/>
    </dgm:pt>
    <dgm:pt modelId="{DE802794-A80A-494B-B8F0-4DA6FD7249C6}" type="pres">
      <dgm:prSet presAssocID="{8BA13DA7-0A7B-46F4-B03D-DFC1D46FD1D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42334DF-7200-49A4-813B-E48BD706CED5}" type="pres">
      <dgm:prSet presAssocID="{8BA13DA7-0A7B-46F4-B03D-DFC1D46FD1D4}" presName="accent_4" presStyleCnt="0"/>
      <dgm:spPr/>
    </dgm:pt>
    <dgm:pt modelId="{F9C7A30B-14F4-43A5-9191-EE479980583E}" type="pres">
      <dgm:prSet presAssocID="{8BA13DA7-0A7B-46F4-B03D-DFC1D46FD1D4}" presName="accentRepeatNode" presStyleLbl="solidFgAcc1" presStyleIdx="3" presStyleCnt="7"/>
      <dgm:spPr/>
    </dgm:pt>
    <dgm:pt modelId="{226180CB-ABB7-4764-9CC0-E53B1AF8ED7F}" type="pres">
      <dgm:prSet presAssocID="{BD412919-747C-4BDD-9EBF-F82EF4558CB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6908990-03D9-474B-ABCF-4FDF6C0266F1}" type="pres">
      <dgm:prSet presAssocID="{BD412919-747C-4BDD-9EBF-F82EF4558CBA}" presName="accent_5" presStyleCnt="0"/>
      <dgm:spPr/>
    </dgm:pt>
    <dgm:pt modelId="{1BD638BB-0D21-426D-998E-738A85995FA6}" type="pres">
      <dgm:prSet presAssocID="{BD412919-747C-4BDD-9EBF-F82EF4558CBA}" presName="accentRepeatNode" presStyleLbl="solidFgAcc1" presStyleIdx="4" presStyleCnt="7"/>
      <dgm:spPr/>
    </dgm:pt>
    <dgm:pt modelId="{51638571-B321-4B57-B219-FB64BA87498E}" type="pres">
      <dgm:prSet presAssocID="{DCD35232-4C5D-4968-82DF-811C04FBAE0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893BCB9-09B0-4A05-BAB5-575E24E94182}" type="pres">
      <dgm:prSet presAssocID="{DCD35232-4C5D-4968-82DF-811C04FBAE02}" presName="accent_6" presStyleCnt="0"/>
      <dgm:spPr/>
    </dgm:pt>
    <dgm:pt modelId="{20CD0E42-1E61-4E09-BA70-67DAA611BA3F}" type="pres">
      <dgm:prSet presAssocID="{DCD35232-4C5D-4968-82DF-811C04FBAE02}" presName="accentRepeatNode" presStyleLbl="solidFgAcc1" presStyleIdx="5" presStyleCnt="7"/>
      <dgm:spPr/>
    </dgm:pt>
    <dgm:pt modelId="{FA072B5D-5B84-40FE-AAD2-23837FFEDA3B}" type="pres">
      <dgm:prSet presAssocID="{4EB79F10-C3B3-4FFD-BCF0-681936DAB30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20512C6-D1AE-4961-AC35-1C799E2251F6}" type="pres">
      <dgm:prSet presAssocID="{4EB79F10-C3B3-4FFD-BCF0-681936DAB307}" presName="accent_7" presStyleCnt="0"/>
      <dgm:spPr/>
    </dgm:pt>
    <dgm:pt modelId="{E45F7672-824C-4AF3-BDFB-E56E90855E89}" type="pres">
      <dgm:prSet presAssocID="{4EB79F10-C3B3-4FFD-BCF0-681936DAB307}" presName="accentRepeatNode" presStyleLbl="solidFgAcc1" presStyleIdx="6" presStyleCnt="7"/>
      <dgm:spPr/>
    </dgm:pt>
  </dgm:ptLst>
  <dgm:cxnLst>
    <dgm:cxn modelId="{83DFDB8C-BC52-4702-99EE-80F2C32C4B4F}" type="presOf" srcId="{2B476D70-893A-49C1-AAE3-993D1FDFCFC4}" destId="{06871AB8-3429-4D01-B7A3-A2FFC1B6C4B9}" srcOrd="0" destOrd="0" presId="urn:microsoft.com/office/officeart/2008/layout/VerticalCurvedList"/>
    <dgm:cxn modelId="{63298EB0-FCB9-4BFF-A401-4C0865F46D0D}" type="presOf" srcId="{8BA13DA7-0A7B-46F4-B03D-DFC1D46FD1D4}" destId="{DE802794-A80A-494B-B8F0-4DA6FD7249C6}" srcOrd="0" destOrd="0" presId="urn:microsoft.com/office/officeart/2008/layout/VerticalCurvedList"/>
    <dgm:cxn modelId="{406D05E3-4F06-4326-80C9-34273497E56A}" type="presOf" srcId="{BD412919-747C-4BDD-9EBF-F82EF4558CBA}" destId="{226180CB-ABB7-4764-9CC0-E53B1AF8ED7F}" srcOrd="0" destOrd="0" presId="urn:microsoft.com/office/officeart/2008/layout/VerticalCurvedList"/>
    <dgm:cxn modelId="{D58ABABF-1364-4D74-A4DC-B367D8CA068C}" srcId="{D17B6073-E5BA-41B6-AE02-39A0A999D9E7}" destId="{B98F89E3-5EE8-4C49-BCD8-AFB252DE0899}" srcOrd="0" destOrd="0" parTransId="{43223ECC-AF25-43FE-8CC7-45E09A834D6F}" sibTransId="{AB360672-2831-458F-99E6-D37E93D2865E}"/>
    <dgm:cxn modelId="{38DC5460-E2EC-44E4-99C8-4AB1629BC572}" srcId="{D17B6073-E5BA-41B6-AE02-39A0A999D9E7}" destId="{8BA13DA7-0A7B-46F4-B03D-DFC1D46FD1D4}" srcOrd="3" destOrd="0" parTransId="{8447BAE1-370F-4F82-8F93-25BADAB03D30}" sibTransId="{246B5E81-C6EB-498A-A76A-5E9BD47327F9}"/>
    <dgm:cxn modelId="{A42218ED-B0F7-498C-9751-17F56C1F7897}" type="presOf" srcId="{D17B6073-E5BA-41B6-AE02-39A0A999D9E7}" destId="{4D5E281B-A010-4A63-93C6-D5B4041F74BF}" srcOrd="0" destOrd="0" presId="urn:microsoft.com/office/officeart/2008/layout/VerticalCurvedList"/>
    <dgm:cxn modelId="{0BE08212-6F9D-4CB2-9C9A-434AA6CF5927}" srcId="{D17B6073-E5BA-41B6-AE02-39A0A999D9E7}" destId="{E1D56C42-84A8-4EFF-BC66-C0DD13E860EB}" srcOrd="7" destOrd="0" parTransId="{FF839888-C8E0-4D9B-ACCB-5DBB39A6CFB7}" sibTransId="{F0A1D82A-F68D-4132-8D6C-9727F11FFF6B}"/>
    <dgm:cxn modelId="{05502454-1FA9-4E04-9732-BD121016C161}" type="presOf" srcId="{DCD35232-4C5D-4968-82DF-811C04FBAE02}" destId="{51638571-B321-4B57-B219-FB64BA87498E}" srcOrd="0" destOrd="0" presId="urn:microsoft.com/office/officeart/2008/layout/VerticalCurvedList"/>
    <dgm:cxn modelId="{9C1E1D58-46D4-4329-B8E0-AEC1221F6ED5}" type="presOf" srcId="{B98F89E3-5EE8-4C49-BCD8-AFB252DE0899}" destId="{E595E51E-E17A-4517-9FE0-22EF632ECCC0}" srcOrd="0" destOrd="0" presId="urn:microsoft.com/office/officeart/2008/layout/VerticalCurvedList"/>
    <dgm:cxn modelId="{0DC3B052-6977-4189-853C-421467307FC9}" srcId="{D17B6073-E5BA-41B6-AE02-39A0A999D9E7}" destId="{2B476D70-893A-49C1-AAE3-993D1FDFCFC4}" srcOrd="1" destOrd="0" parTransId="{B2326DC9-DA72-44CA-8B31-E0182C63D4F9}" sibTransId="{631AEB15-6DD6-4345-A874-53156A5E1940}"/>
    <dgm:cxn modelId="{2B482CCA-F53D-4F5B-AA97-E7DC9306FFB2}" srcId="{D17B6073-E5BA-41B6-AE02-39A0A999D9E7}" destId="{4EB79F10-C3B3-4FFD-BCF0-681936DAB307}" srcOrd="6" destOrd="0" parTransId="{B4E8C242-8453-4F83-98AE-A83C4299C825}" sibTransId="{C581404F-B8E5-4C60-B7AC-8550E4FFC0D6}"/>
    <dgm:cxn modelId="{C8A3B8D7-777E-447D-915E-3DCAEB554A62}" srcId="{D17B6073-E5BA-41B6-AE02-39A0A999D9E7}" destId="{608A77A3-44E8-42CA-9869-68C15E27D97B}" srcOrd="2" destOrd="0" parTransId="{A6EEF151-646A-459E-9B77-6D778064FD41}" sibTransId="{5EE3457A-E88C-479A-8DFF-E64CBF264FCE}"/>
    <dgm:cxn modelId="{47822422-8075-4B2C-ADB0-79AFD1FDFEF2}" srcId="{D17B6073-E5BA-41B6-AE02-39A0A999D9E7}" destId="{BD412919-747C-4BDD-9EBF-F82EF4558CBA}" srcOrd="4" destOrd="0" parTransId="{CB1673B4-F531-43CB-B441-344C1B30E2BC}" sibTransId="{6C50F085-0706-47A9-8FED-BEF6E378F0AD}"/>
    <dgm:cxn modelId="{AF0346A4-B091-49D4-8832-1AC9CE3E2F31}" srcId="{D17B6073-E5BA-41B6-AE02-39A0A999D9E7}" destId="{DCD35232-4C5D-4968-82DF-811C04FBAE02}" srcOrd="5" destOrd="0" parTransId="{9DC23E7D-833D-4EA8-A7AC-43FDB31A7D78}" sibTransId="{302CDDBC-3763-4085-A10D-2D4C511E6278}"/>
    <dgm:cxn modelId="{9B0B1002-B967-48C2-A30B-629227950EA3}" type="presOf" srcId="{AB360672-2831-458F-99E6-D37E93D2865E}" destId="{B02AAE85-6A47-4559-8C70-3A00E831A512}" srcOrd="0" destOrd="0" presId="urn:microsoft.com/office/officeart/2008/layout/VerticalCurvedList"/>
    <dgm:cxn modelId="{7D02340A-46FA-40F5-A3A3-8FA09A2B622C}" srcId="{D17B6073-E5BA-41B6-AE02-39A0A999D9E7}" destId="{94B822A7-4FE9-4F2C-B8D2-318B2799B4B5}" srcOrd="8" destOrd="0" parTransId="{04359D3D-30E0-4F79-A993-90547833B312}" sibTransId="{98F0BC62-3120-4B5F-84BF-E6063F3FC79A}"/>
    <dgm:cxn modelId="{FD8B21A6-1642-4DC5-8806-37C0BC63D2F6}" type="presOf" srcId="{4EB79F10-C3B3-4FFD-BCF0-681936DAB307}" destId="{FA072B5D-5B84-40FE-AAD2-23837FFEDA3B}" srcOrd="0" destOrd="0" presId="urn:microsoft.com/office/officeart/2008/layout/VerticalCurvedList"/>
    <dgm:cxn modelId="{A70C3F85-46B8-4CD6-8EFC-E0032D407A56}" type="presOf" srcId="{608A77A3-44E8-42CA-9869-68C15E27D97B}" destId="{10FB9078-7258-4885-938E-C1E50BC6943A}" srcOrd="0" destOrd="0" presId="urn:microsoft.com/office/officeart/2008/layout/VerticalCurvedList"/>
    <dgm:cxn modelId="{96C72E76-DBB2-4B87-BC21-C9D745041056}" type="presParOf" srcId="{4D5E281B-A010-4A63-93C6-D5B4041F74BF}" destId="{7765E42D-2681-4317-A693-D8F59FFD958A}" srcOrd="0" destOrd="0" presId="urn:microsoft.com/office/officeart/2008/layout/VerticalCurvedList"/>
    <dgm:cxn modelId="{29AD59FC-1C79-491D-AD6A-B2F6FDE0D4B4}" type="presParOf" srcId="{7765E42D-2681-4317-A693-D8F59FFD958A}" destId="{5164DEAB-2291-4F4C-A445-3FB5EB0E14F1}" srcOrd="0" destOrd="0" presId="urn:microsoft.com/office/officeart/2008/layout/VerticalCurvedList"/>
    <dgm:cxn modelId="{9FD20118-EC92-4ED8-985A-0FDE19943852}" type="presParOf" srcId="{5164DEAB-2291-4F4C-A445-3FB5EB0E14F1}" destId="{0BAE8B99-6FCA-4236-A207-48F84CB8EA1F}" srcOrd="0" destOrd="0" presId="urn:microsoft.com/office/officeart/2008/layout/VerticalCurvedList"/>
    <dgm:cxn modelId="{FE6E3B3D-1169-420A-AAAA-899CADB52B99}" type="presParOf" srcId="{5164DEAB-2291-4F4C-A445-3FB5EB0E14F1}" destId="{B02AAE85-6A47-4559-8C70-3A00E831A512}" srcOrd="1" destOrd="0" presId="urn:microsoft.com/office/officeart/2008/layout/VerticalCurvedList"/>
    <dgm:cxn modelId="{BA5AC13F-8D05-46E0-9D85-775E781E81F4}" type="presParOf" srcId="{5164DEAB-2291-4F4C-A445-3FB5EB0E14F1}" destId="{F821546C-FD15-42CF-AF3C-81F3A2F67678}" srcOrd="2" destOrd="0" presId="urn:microsoft.com/office/officeart/2008/layout/VerticalCurvedList"/>
    <dgm:cxn modelId="{ECBBAAAE-5C76-4A3D-BAAC-764318765F19}" type="presParOf" srcId="{5164DEAB-2291-4F4C-A445-3FB5EB0E14F1}" destId="{5AF602A8-C135-4C08-A2A6-81C91B3110FE}" srcOrd="3" destOrd="0" presId="urn:microsoft.com/office/officeart/2008/layout/VerticalCurvedList"/>
    <dgm:cxn modelId="{CC7FB3C1-8DE6-45F3-8CEA-96EB0BDD4EE7}" type="presParOf" srcId="{7765E42D-2681-4317-A693-D8F59FFD958A}" destId="{E595E51E-E17A-4517-9FE0-22EF632ECCC0}" srcOrd="1" destOrd="0" presId="urn:microsoft.com/office/officeart/2008/layout/VerticalCurvedList"/>
    <dgm:cxn modelId="{D6CF6E48-28DA-4115-8B68-9398D48B3845}" type="presParOf" srcId="{7765E42D-2681-4317-A693-D8F59FFD958A}" destId="{9859AF5F-3753-4D41-8CD8-BEE9133A746B}" srcOrd="2" destOrd="0" presId="urn:microsoft.com/office/officeart/2008/layout/VerticalCurvedList"/>
    <dgm:cxn modelId="{AB3155AF-F751-4A81-8A67-3C29ABB03A4D}" type="presParOf" srcId="{9859AF5F-3753-4D41-8CD8-BEE9133A746B}" destId="{157D66F2-5A7F-4F1B-84F8-C354B64B0454}" srcOrd="0" destOrd="0" presId="urn:microsoft.com/office/officeart/2008/layout/VerticalCurvedList"/>
    <dgm:cxn modelId="{33B59ED5-9E13-480C-A2BA-BDB70B7FA2B3}" type="presParOf" srcId="{7765E42D-2681-4317-A693-D8F59FFD958A}" destId="{06871AB8-3429-4D01-B7A3-A2FFC1B6C4B9}" srcOrd="3" destOrd="0" presId="urn:microsoft.com/office/officeart/2008/layout/VerticalCurvedList"/>
    <dgm:cxn modelId="{C216E5DB-2166-4E3B-B0DB-96718B13FECF}" type="presParOf" srcId="{7765E42D-2681-4317-A693-D8F59FFD958A}" destId="{5A96BCED-3182-435E-9D8C-42E0F1768100}" srcOrd="4" destOrd="0" presId="urn:microsoft.com/office/officeart/2008/layout/VerticalCurvedList"/>
    <dgm:cxn modelId="{D390934B-A116-4BC1-AEB9-B29F868F21F4}" type="presParOf" srcId="{5A96BCED-3182-435E-9D8C-42E0F1768100}" destId="{A0303F0F-B32F-4D07-AF2F-C86B88BBE668}" srcOrd="0" destOrd="0" presId="urn:microsoft.com/office/officeart/2008/layout/VerticalCurvedList"/>
    <dgm:cxn modelId="{86467BE0-61F0-4038-89BF-9A2EBC1851CF}" type="presParOf" srcId="{7765E42D-2681-4317-A693-D8F59FFD958A}" destId="{10FB9078-7258-4885-938E-C1E50BC6943A}" srcOrd="5" destOrd="0" presId="urn:microsoft.com/office/officeart/2008/layout/VerticalCurvedList"/>
    <dgm:cxn modelId="{DBBBF02D-D821-48A1-80DA-F148CB006ECC}" type="presParOf" srcId="{7765E42D-2681-4317-A693-D8F59FFD958A}" destId="{9AD4C659-87D9-404A-BECC-515526E1D071}" srcOrd="6" destOrd="0" presId="urn:microsoft.com/office/officeart/2008/layout/VerticalCurvedList"/>
    <dgm:cxn modelId="{D448DA86-E475-495B-884F-C4A0C0DEA0E1}" type="presParOf" srcId="{9AD4C659-87D9-404A-BECC-515526E1D071}" destId="{F2196385-B960-4242-85EA-3F3468CC8D2A}" srcOrd="0" destOrd="0" presId="urn:microsoft.com/office/officeart/2008/layout/VerticalCurvedList"/>
    <dgm:cxn modelId="{60EDF1D0-D1C9-45CF-BD3D-675AAD2EFA7F}" type="presParOf" srcId="{7765E42D-2681-4317-A693-D8F59FFD958A}" destId="{DE802794-A80A-494B-B8F0-4DA6FD7249C6}" srcOrd="7" destOrd="0" presId="urn:microsoft.com/office/officeart/2008/layout/VerticalCurvedList"/>
    <dgm:cxn modelId="{27998B8A-208B-46F3-AA79-BF9BC11E194C}" type="presParOf" srcId="{7765E42D-2681-4317-A693-D8F59FFD958A}" destId="{A42334DF-7200-49A4-813B-E48BD706CED5}" srcOrd="8" destOrd="0" presId="urn:microsoft.com/office/officeart/2008/layout/VerticalCurvedList"/>
    <dgm:cxn modelId="{7ECA8306-4881-4CF6-A3B6-A3BF758A7ACB}" type="presParOf" srcId="{A42334DF-7200-49A4-813B-E48BD706CED5}" destId="{F9C7A30B-14F4-43A5-9191-EE479980583E}" srcOrd="0" destOrd="0" presId="urn:microsoft.com/office/officeart/2008/layout/VerticalCurvedList"/>
    <dgm:cxn modelId="{EF7C36D3-F62A-4ED7-876F-9908DDAC9489}" type="presParOf" srcId="{7765E42D-2681-4317-A693-D8F59FFD958A}" destId="{226180CB-ABB7-4764-9CC0-E53B1AF8ED7F}" srcOrd="9" destOrd="0" presId="urn:microsoft.com/office/officeart/2008/layout/VerticalCurvedList"/>
    <dgm:cxn modelId="{F15C20EF-872A-48D0-AB3C-ECFD8FC909B6}" type="presParOf" srcId="{7765E42D-2681-4317-A693-D8F59FFD958A}" destId="{36908990-03D9-474B-ABCF-4FDF6C0266F1}" srcOrd="10" destOrd="0" presId="urn:microsoft.com/office/officeart/2008/layout/VerticalCurvedList"/>
    <dgm:cxn modelId="{06793051-BC7C-4792-A1EE-8C5AE27F8DA5}" type="presParOf" srcId="{36908990-03D9-474B-ABCF-4FDF6C0266F1}" destId="{1BD638BB-0D21-426D-998E-738A85995FA6}" srcOrd="0" destOrd="0" presId="urn:microsoft.com/office/officeart/2008/layout/VerticalCurvedList"/>
    <dgm:cxn modelId="{2546F05D-C948-478D-978E-A62E5877159C}" type="presParOf" srcId="{7765E42D-2681-4317-A693-D8F59FFD958A}" destId="{51638571-B321-4B57-B219-FB64BA87498E}" srcOrd="11" destOrd="0" presId="urn:microsoft.com/office/officeart/2008/layout/VerticalCurvedList"/>
    <dgm:cxn modelId="{10CBE4FC-EE33-455B-AA3A-569A2D247D4C}" type="presParOf" srcId="{7765E42D-2681-4317-A693-D8F59FFD958A}" destId="{D893BCB9-09B0-4A05-BAB5-575E24E94182}" srcOrd="12" destOrd="0" presId="urn:microsoft.com/office/officeart/2008/layout/VerticalCurvedList"/>
    <dgm:cxn modelId="{055E1F74-CDF1-46B4-A726-057106651D4C}" type="presParOf" srcId="{D893BCB9-09B0-4A05-BAB5-575E24E94182}" destId="{20CD0E42-1E61-4E09-BA70-67DAA611BA3F}" srcOrd="0" destOrd="0" presId="urn:microsoft.com/office/officeart/2008/layout/VerticalCurvedList"/>
    <dgm:cxn modelId="{2AA0A4AE-24FA-4B38-BA3F-86DE920235FF}" type="presParOf" srcId="{7765E42D-2681-4317-A693-D8F59FFD958A}" destId="{FA072B5D-5B84-40FE-AAD2-23837FFEDA3B}" srcOrd="13" destOrd="0" presId="urn:microsoft.com/office/officeart/2008/layout/VerticalCurvedList"/>
    <dgm:cxn modelId="{AB983E90-727D-4B16-89A9-B005737C1BBE}" type="presParOf" srcId="{7765E42D-2681-4317-A693-D8F59FFD958A}" destId="{620512C6-D1AE-4961-AC35-1C799E2251F6}" srcOrd="14" destOrd="0" presId="urn:microsoft.com/office/officeart/2008/layout/VerticalCurvedList"/>
    <dgm:cxn modelId="{DFF19062-73BF-4730-BB05-217C82F51196}" type="presParOf" srcId="{620512C6-D1AE-4961-AC35-1C799E2251F6}" destId="{E45F7672-824C-4AF3-BDFB-E56E90855E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861F9D-819B-4022-866B-79EF99762E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AR"/>
        </a:p>
      </dgm:t>
    </dgm:pt>
    <dgm:pt modelId="{2553CFF2-78EE-4F5C-8E7D-A66C901D737A}">
      <dgm:prSet/>
      <dgm:spPr/>
      <dgm:t>
        <a:bodyPr/>
        <a:lstStyle/>
        <a:p>
          <a:r>
            <a:rPr lang="es-AR" b="1" dirty="0"/>
            <a:t>En 2020, la pandemia profundizó esta problemática marcando un descenso promedio de 10 puntos respecto a 2019 en toda la población. Ninguna vacuna en ningún grupo superó el 80% de cobertura a nivel nacional. </a:t>
          </a:r>
        </a:p>
      </dgm:t>
    </dgm:pt>
    <dgm:pt modelId="{B821C10A-2919-4E54-8D94-6D21182B87DF}" type="parTrans" cxnId="{25B051F3-741E-4343-8201-95027537307D}">
      <dgm:prSet/>
      <dgm:spPr/>
      <dgm:t>
        <a:bodyPr/>
        <a:lstStyle/>
        <a:p>
          <a:endParaRPr lang="es-AR"/>
        </a:p>
      </dgm:t>
    </dgm:pt>
    <dgm:pt modelId="{D09E6EB7-12D4-40CB-B8F9-575B18BCDA2A}" type="sibTrans" cxnId="{25B051F3-741E-4343-8201-95027537307D}">
      <dgm:prSet/>
      <dgm:spPr/>
      <dgm:t>
        <a:bodyPr/>
        <a:lstStyle/>
        <a:p>
          <a:endParaRPr lang="es-AR"/>
        </a:p>
      </dgm:t>
    </dgm:pt>
    <dgm:pt modelId="{D1FED835-3119-466C-B4D9-D448D3C9BBCB}">
      <dgm:prSet/>
      <dgm:spPr/>
      <dgm:t>
        <a:bodyPr/>
        <a:lstStyle/>
        <a:p>
          <a:r>
            <a:rPr lang="es-ES" dirty="0"/>
            <a:t>Coberturas antes de la pandemia de COVID-19 (2009-2019): descenso gradual y progresivo, con una caída promedio de 10 puntos en esa década, afectando particularmente a la población pediátrica. </a:t>
          </a:r>
          <a:endParaRPr lang="es-AR" dirty="0"/>
        </a:p>
      </dgm:t>
    </dgm:pt>
    <dgm:pt modelId="{58FBE4E3-F404-4200-8B7A-3DAA05B774B5}" type="parTrans" cxnId="{13ED086C-9A37-4711-BAF6-9542B9E3723E}">
      <dgm:prSet/>
      <dgm:spPr/>
      <dgm:t>
        <a:bodyPr/>
        <a:lstStyle/>
        <a:p>
          <a:endParaRPr lang="es-AR"/>
        </a:p>
      </dgm:t>
    </dgm:pt>
    <dgm:pt modelId="{E1910CB1-9FEF-4068-9B78-825C7246EFFB}" type="sibTrans" cxnId="{13ED086C-9A37-4711-BAF6-9542B9E3723E}">
      <dgm:prSet/>
      <dgm:spPr/>
      <dgm:t>
        <a:bodyPr/>
        <a:lstStyle/>
        <a:p>
          <a:endParaRPr lang="es-AR"/>
        </a:p>
      </dgm:t>
    </dgm:pt>
    <dgm:pt modelId="{0092C535-2BAC-4E4B-A6AF-38D160D0EE20}">
      <dgm:prSet/>
      <dgm:spPr/>
      <dgm:t>
        <a:bodyPr/>
        <a:lstStyle/>
        <a:p>
          <a:r>
            <a:rPr lang="es-AR"/>
            <a:t>En 2019, ninguna vacuna del Calendario Nacional superó una cobertura del 90%. </a:t>
          </a:r>
          <a:endParaRPr lang="es-AR" dirty="0"/>
        </a:p>
      </dgm:t>
    </dgm:pt>
    <dgm:pt modelId="{E4BB990F-FBF9-4B14-85EA-CBCE9019A219}" type="parTrans" cxnId="{7EE78B08-5989-46D0-A650-C7BED22FC21F}">
      <dgm:prSet/>
      <dgm:spPr/>
      <dgm:t>
        <a:bodyPr/>
        <a:lstStyle/>
        <a:p>
          <a:endParaRPr lang="es-AR"/>
        </a:p>
      </dgm:t>
    </dgm:pt>
    <dgm:pt modelId="{8C7322C2-06CF-43F7-AB83-4A7BFFA90208}" type="sibTrans" cxnId="{7EE78B08-5989-46D0-A650-C7BED22FC21F}">
      <dgm:prSet/>
      <dgm:spPr/>
      <dgm:t>
        <a:bodyPr/>
        <a:lstStyle/>
        <a:p>
          <a:endParaRPr lang="es-AR"/>
        </a:p>
      </dgm:t>
    </dgm:pt>
    <dgm:pt modelId="{DBC7C809-D725-454D-B2B0-A597A4283AEC}">
      <dgm:prSet/>
      <dgm:spPr/>
      <dgm:t>
        <a:bodyPr/>
        <a:lstStyle/>
        <a:p>
          <a:r>
            <a:rPr lang="es-AR" b="1" dirty="0"/>
            <a:t>Durante 2021, se observó una leve recuperación en todos los grupos etarios, aunque sin alcanzar niveles pre-pandémicos. </a:t>
          </a:r>
        </a:p>
      </dgm:t>
    </dgm:pt>
    <dgm:pt modelId="{7F161ED9-33F8-42E3-A4D0-19FD9D3582CB}" type="parTrans" cxnId="{0D0025AF-E071-4731-A3DB-BA87E8E99C2D}">
      <dgm:prSet/>
      <dgm:spPr/>
      <dgm:t>
        <a:bodyPr/>
        <a:lstStyle/>
        <a:p>
          <a:endParaRPr lang="es-AR"/>
        </a:p>
      </dgm:t>
    </dgm:pt>
    <dgm:pt modelId="{21E5B224-926F-4933-8612-6F26A9FB6894}" type="sibTrans" cxnId="{0D0025AF-E071-4731-A3DB-BA87E8E99C2D}">
      <dgm:prSet/>
      <dgm:spPr/>
      <dgm:t>
        <a:bodyPr/>
        <a:lstStyle/>
        <a:p>
          <a:endParaRPr lang="es-AR"/>
        </a:p>
      </dgm:t>
    </dgm:pt>
    <dgm:pt modelId="{97C58485-6425-4FD6-83DB-71B48A806EC9}">
      <dgm:prSet/>
      <dgm:spPr/>
      <dgm:t>
        <a:bodyPr/>
        <a:lstStyle/>
        <a:p>
          <a:r>
            <a:rPr lang="es-AR"/>
            <a:t>En el 2022 existió una tendencia global a la recuperación de las coberturas de vacunación que había comenzado a evidenciarse en 2021 y que se sostuvo en la mayoría de los casos. </a:t>
          </a:r>
          <a:endParaRPr kumimoji="0" lang="es-AR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1D345E23-1847-4B51-BDC7-395C931B5806}" type="parTrans" cxnId="{BF09AAE3-2AC8-4D54-9FED-D65B7793C99F}">
      <dgm:prSet/>
      <dgm:spPr/>
      <dgm:t>
        <a:bodyPr/>
        <a:lstStyle/>
        <a:p>
          <a:endParaRPr lang="es-AR"/>
        </a:p>
      </dgm:t>
    </dgm:pt>
    <dgm:pt modelId="{205725FB-C43A-447B-99DA-388C5284A374}" type="sibTrans" cxnId="{BF09AAE3-2AC8-4D54-9FED-D65B7793C99F}">
      <dgm:prSet/>
      <dgm:spPr/>
      <dgm:t>
        <a:bodyPr/>
        <a:lstStyle/>
        <a:p>
          <a:endParaRPr lang="es-AR"/>
        </a:p>
      </dgm:t>
    </dgm:pt>
    <dgm:pt modelId="{095084B0-D83F-48BC-A823-1A8CFEF84A8D}" type="pres">
      <dgm:prSet presAssocID="{16861F9D-819B-4022-866B-79EF99762E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AR"/>
        </a:p>
      </dgm:t>
    </dgm:pt>
    <dgm:pt modelId="{CD3EE8F2-05A4-4FA2-8C15-8E5BD9D25226}" type="pres">
      <dgm:prSet presAssocID="{16861F9D-819B-4022-866B-79EF99762E5C}" presName="Name1" presStyleCnt="0"/>
      <dgm:spPr/>
    </dgm:pt>
    <dgm:pt modelId="{ED560F0A-D8FC-4F80-AFA7-2E2143DFFBBF}" type="pres">
      <dgm:prSet presAssocID="{16861F9D-819B-4022-866B-79EF99762E5C}" presName="cycle" presStyleCnt="0"/>
      <dgm:spPr/>
    </dgm:pt>
    <dgm:pt modelId="{6DEAF264-E734-413A-B4C2-632E3EAB8C67}" type="pres">
      <dgm:prSet presAssocID="{16861F9D-819B-4022-866B-79EF99762E5C}" presName="srcNode" presStyleLbl="node1" presStyleIdx="0" presStyleCnt="5"/>
      <dgm:spPr/>
    </dgm:pt>
    <dgm:pt modelId="{FA49511D-F015-4315-8A54-E2BC94A3D159}" type="pres">
      <dgm:prSet presAssocID="{16861F9D-819B-4022-866B-79EF99762E5C}" presName="conn" presStyleLbl="parChTrans1D2" presStyleIdx="0" presStyleCnt="1"/>
      <dgm:spPr/>
      <dgm:t>
        <a:bodyPr/>
        <a:lstStyle/>
        <a:p>
          <a:endParaRPr lang="es-AR"/>
        </a:p>
      </dgm:t>
    </dgm:pt>
    <dgm:pt modelId="{70266F0D-8B61-4189-BF1A-CAA539921C84}" type="pres">
      <dgm:prSet presAssocID="{16861F9D-819B-4022-866B-79EF99762E5C}" presName="extraNode" presStyleLbl="node1" presStyleIdx="0" presStyleCnt="5"/>
      <dgm:spPr/>
    </dgm:pt>
    <dgm:pt modelId="{5B85A65A-4DA7-4B9B-BC87-0BAFCE5C5F8C}" type="pres">
      <dgm:prSet presAssocID="{16861F9D-819B-4022-866B-79EF99762E5C}" presName="dstNode" presStyleLbl="node1" presStyleIdx="0" presStyleCnt="5"/>
      <dgm:spPr/>
    </dgm:pt>
    <dgm:pt modelId="{F270C939-C956-4E5C-BE04-5CC30EF9627E}" type="pres">
      <dgm:prSet presAssocID="{D1FED835-3119-466C-B4D9-D448D3C9BBC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15D72D8-3E30-49EF-B1BE-1B88FFF9F6F3}" type="pres">
      <dgm:prSet presAssocID="{D1FED835-3119-466C-B4D9-D448D3C9BBCB}" presName="accent_1" presStyleCnt="0"/>
      <dgm:spPr/>
    </dgm:pt>
    <dgm:pt modelId="{C5D69EC2-579E-4BFB-B0CF-BC836F2AB458}" type="pres">
      <dgm:prSet presAssocID="{D1FED835-3119-466C-B4D9-D448D3C9BBCB}" presName="accentRepeatNode" presStyleLbl="solidFgAcc1" presStyleIdx="0" presStyleCnt="5"/>
      <dgm:spPr/>
    </dgm:pt>
    <dgm:pt modelId="{6952D156-FFAF-4002-B3D6-36E2CAC25704}" type="pres">
      <dgm:prSet presAssocID="{0092C535-2BAC-4E4B-A6AF-38D160D0EE2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2489299-D9D6-417B-A29C-F05519C041EA}" type="pres">
      <dgm:prSet presAssocID="{0092C535-2BAC-4E4B-A6AF-38D160D0EE20}" presName="accent_2" presStyleCnt="0"/>
      <dgm:spPr/>
    </dgm:pt>
    <dgm:pt modelId="{034A9A01-4554-48F8-A2DE-FFFA44AEA2A7}" type="pres">
      <dgm:prSet presAssocID="{0092C535-2BAC-4E4B-A6AF-38D160D0EE20}" presName="accentRepeatNode" presStyleLbl="solidFgAcc1" presStyleIdx="1" presStyleCnt="5"/>
      <dgm:spPr/>
    </dgm:pt>
    <dgm:pt modelId="{DEB33810-A5EC-4FA2-A207-7E0309B3CB15}" type="pres">
      <dgm:prSet presAssocID="{2553CFF2-78EE-4F5C-8E7D-A66C901D737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A8CE2D3-DAB5-4294-ABC7-68B7E1AC14A9}" type="pres">
      <dgm:prSet presAssocID="{2553CFF2-78EE-4F5C-8E7D-A66C901D737A}" presName="accent_3" presStyleCnt="0"/>
      <dgm:spPr/>
    </dgm:pt>
    <dgm:pt modelId="{7C11FE2A-FC2D-4E30-8B2E-27C812235975}" type="pres">
      <dgm:prSet presAssocID="{2553CFF2-78EE-4F5C-8E7D-A66C901D737A}" presName="accentRepeatNode" presStyleLbl="solidFgAcc1" presStyleIdx="2" presStyleCnt="5"/>
      <dgm:spPr/>
    </dgm:pt>
    <dgm:pt modelId="{620AD9A6-52C2-4321-A6FC-B485130FD1A8}" type="pres">
      <dgm:prSet presAssocID="{DBC7C809-D725-454D-B2B0-A597A4283AE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44173C9-A54E-4EE7-A3AC-63E67F0BF680}" type="pres">
      <dgm:prSet presAssocID="{DBC7C809-D725-454D-B2B0-A597A4283AEC}" presName="accent_4" presStyleCnt="0"/>
      <dgm:spPr/>
    </dgm:pt>
    <dgm:pt modelId="{66C6D6BF-A486-43EA-BE22-483E0E6A0701}" type="pres">
      <dgm:prSet presAssocID="{DBC7C809-D725-454D-B2B0-A597A4283AEC}" presName="accentRepeatNode" presStyleLbl="solidFgAcc1" presStyleIdx="3" presStyleCnt="5"/>
      <dgm:spPr/>
    </dgm:pt>
    <dgm:pt modelId="{FD805B21-EAFA-406F-82E1-7AC9387434DA}" type="pres">
      <dgm:prSet presAssocID="{97C58485-6425-4FD6-83DB-71B48A806EC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2A25C7F-96FB-43BE-8C8A-B13DCB441B63}" type="pres">
      <dgm:prSet presAssocID="{97C58485-6425-4FD6-83DB-71B48A806EC9}" presName="accent_5" presStyleCnt="0"/>
      <dgm:spPr/>
    </dgm:pt>
    <dgm:pt modelId="{3E1B2FE8-C5E1-4C89-91B3-7BCA1A107AA6}" type="pres">
      <dgm:prSet presAssocID="{97C58485-6425-4FD6-83DB-71B48A806EC9}" presName="accentRepeatNode" presStyleLbl="solidFgAcc1" presStyleIdx="4" presStyleCnt="5"/>
      <dgm:spPr/>
    </dgm:pt>
  </dgm:ptLst>
  <dgm:cxnLst>
    <dgm:cxn modelId="{9575C2DB-AF12-4BA0-BF0F-D30A928FD678}" type="presOf" srcId="{2553CFF2-78EE-4F5C-8E7D-A66C901D737A}" destId="{DEB33810-A5EC-4FA2-A207-7E0309B3CB15}" srcOrd="0" destOrd="0" presId="urn:microsoft.com/office/officeart/2008/layout/VerticalCurvedList"/>
    <dgm:cxn modelId="{E6A5E10C-5D25-48D7-BAF0-42942022B66F}" type="presOf" srcId="{16861F9D-819B-4022-866B-79EF99762E5C}" destId="{095084B0-D83F-48BC-A823-1A8CFEF84A8D}" srcOrd="0" destOrd="0" presId="urn:microsoft.com/office/officeart/2008/layout/VerticalCurvedList"/>
    <dgm:cxn modelId="{25B051F3-741E-4343-8201-95027537307D}" srcId="{16861F9D-819B-4022-866B-79EF99762E5C}" destId="{2553CFF2-78EE-4F5C-8E7D-A66C901D737A}" srcOrd="2" destOrd="0" parTransId="{B821C10A-2919-4E54-8D94-6D21182B87DF}" sibTransId="{D09E6EB7-12D4-40CB-B8F9-575B18BCDA2A}"/>
    <dgm:cxn modelId="{CBF8818E-0D04-4CFD-82EC-3E391CD1A81A}" type="presOf" srcId="{D1FED835-3119-466C-B4D9-D448D3C9BBCB}" destId="{F270C939-C956-4E5C-BE04-5CC30EF9627E}" srcOrd="0" destOrd="0" presId="urn:microsoft.com/office/officeart/2008/layout/VerticalCurvedList"/>
    <dgm:cxn modelId="{13ED086C-9A37-4711-BAF6-9542B9E3723E}" srcId="{16861F9D-819B-4022-866B-79EF99762E5C}" destId="{D1FED835-3119-466C-B4D9-D448D3C9BBCB}" srcOrd="0" destOrd="0" parTransId="{58FBE4E3-F404-4200-8B7A-3DAA05B774B5}" sibTransId="{E1910CB1-9FEF-4068-9B78-825C7246EFFB}"/>
    <dgm:cxn modelId="{BF09AAE3-2AC8-4D54-9FED-D65B7793C99F}" srcId="{16861F9D-819B-4022-866B-79EF99762E5C}" destId="{97C58485-6425-4FD6-83DB-71B48A806EC9}" srcOrd="4" destOrd="0" parTransId="{1D345E23-1847-4B51-BDC7-395C931B5806}" sibTransId="{205725FB-C43A-447B-99DA-388C5284A374}"/>
    <dgm:cxn modelId="{7EE78B08-5989-46D0-A650-C7BED22FC21F}" srcId="{16861F9D-819B-4022-866B-79EF99762E5C}" destId="{0092C535-2BAC-4E4B-A6AF-38D160D0EE20}" srcOrd="1" destOrd="0" parTransId="{E4BB990F-FBF9-4B14-85EA-CBCE9019A219}" sibTransId="{8C7322C2-06CF-43F7-AB83-4A7BFFA90208}"/>
    <dgm:cxn modelId="{12D346FB-F17C-4A7D-8D00-DE9ED9E18B51}" type="presOf" srcId="{E1910CB1-9FEF-4068-9B78-825C7246EFFB}" destId="{FA49511D-F015-4315-8A54-E2BC94A3D159}" srcOrd="0" destOrd="0" presId="urn:microsoft.com/office/officeart/2008/layout/VerticalCurvedList"/>
    <dgm:cxn modelId="{0D0025AF-E071-4731-A3DB-BA87E8E99C2D}" srcId="{16861F9D-819B-4022-866B-79EF99762E5C}" destId="{DBC7C809-D725-454D-B2B0-A597A4283AEC}" srcOrd="3" destOrd="0" parTransId="{7F161ED9-33F8-42E3-A4D0-19FD9D3582CB}" sibTransId="{21E5B224-926F-4933-8612-6F26A9FB6894}"/>
    <dgm:cxn modelId="{A2DB8E90-5DB6-4598-A223-BBE90FCA3F16}" type="presOf" srcId="{97C58485-6425-4FD6-83DB-71B48A806EC9}" destId="{FD805B21-EAFA-406F-82E1-7AC9387434DA}" srcOrd="0" destOrd="0" presId="urn:microsoft.com/office/officeart/2008/layout/VerticalCurvedList"/>
    <dgm:cxn modelId="{8AAFC94A-DF52-4928-B40F-6EA0ABC9AB65}" type="presOf" srcId="{DBC7C809-D725-454D-B2B0-A597A4283AEC}" destId="{620AD9A6-52C2-4321-A6FC-B485130FD1A8}" srcOrd="0" destOrd="0" presId="urn:microsoft.com/office/officeart/2008/layout/VerticalCurvedList"/>
    <dgm:cxn modelId="{D672ABB2-3856-469B-A0F4-74AE1C66A6E7}" type="presOf" srcId="{0092C535-2BAC-4E4B-A6AF-38D160D0EE20}" destId="{6952D156-FFAF-4002-B3D6-36E2CAC25704}" srcOrd="0" destOrd="0" presId="urn:microsoft.com/office/officeart/2008/layout/VerticalCurvedList"/>
    <dgm:cxn modelId="{D75CF13D-E6D4-4DED-A744-5E8169A4D84A}" type="presParOf" srcId="{095084B0-D83F-48BC-A823-1A8CFEF84A8D}" destId="{CD3EE8F2-05A4-4FA2-8C15-8E5BD9D25226}" srcOrd="0" destOrd="0" presId="urn:microsoft.com/office/officeart/2008/layout/VerticalCurvedList"/>
    <dgm:cxn modelId="{7C2A7688-123B-4BDB-9EA5-27EB4A3687C3}" type="presParOf" srcId="{CD3EE8F2-05A4-4FA2-8C15-8E5BD9D25226}" destId="{ED560F0A-D8FC-4F80-AFA7-2E2143DFFBBF}" srcOrd="0" destOrd="0" presId="urn:microsoft.com/office/officeart/2008/layout/VerticalCurvedList"/>
    <dgm:cxn modelId="{C39CB618-DBFD-4B77-A007-7E02CB1A8C1F}" type="presParOf" srcId="{ED560F0A-D8FC-4F80-AFA7-2E2143DFFBBF}" destId="{6DEAF264-E734-413A-B4C2-632E3EAB8C67}" srcOrd="0" destOrd="0" presId="urn:microsoft.com/office/officeart/2008/layout/VerticalCurvedList"/>
    <dgm:cxn modelId="{4D632445-D286-41B0-AC13-FD7BFB1A3865}" type="presParOf" srcId="{ED560F0A-D8FC-4F80-AFA7-2E2143DFFBBF}" destId="{FA49511D-F015-4315-8A54-E2BC94A3D159}" srcOrd="1" destOrd="0" presId="urn:microsoft.com/office/officeart/2008/layout/VerticalCurvedList"/>
    <dgm:cxn modelId="{C5CABA54-45C2-4A22-9592-2179DBF1E0F9}" type="presParOf" srcId="{ED560F0A-D8FC-4F80-AFA7-2E2143DFFBBF}" destId="{70266F0D-8B61-4189-BF1A-CAA539921C84}" srcOrd="2" destOrd="0" presId="urn:microsoft.com/office/officeart/2008/layout/VerticalCurvedList"/>
    <dgm:cxn modelId="{D44D029D-20C7-4CEB-82C9-39DABA1AE1CA}" type="presParOf" srcId="{ED560F0A-D8FC-4F80-AFA7-2E2143DFFBBF}" destId="{5B85A65A-4DA7-4B9B-BC87-0BAFCE5C5F8C}" srcOrd="3" destOrd="0" presId="urn:microsoft.com/office/officeart/2008/layout/VerticalCurvedList"/>
    <dgm:cxn modelId="{63A3A640-CCB5-414D-95C3-2F0ACD44E369}" type="presParOf" srcId="{CD3EE8F2-05A4-4FA2-8C15-8E5BD9D25226}" destId="{F270C939-C956-4E5C-BE04-5CC30EF9627E}" srcOrd="1" destOrd="0" presId="urn:microsoft.com/office/officeart/2008/layout/VerticalCurvedList"/>
    <dgm:cxn modelId="{2F954D1B-4895-4DFD-959B-0AD40252DBF7}" type="presParOf" srcId="{CD3EE8F2-05A4-4FA2-8C15-8E5BD9D25226}" destId="{F15D72D8-3E30-49EF-B1BE-1B88FFF9F6F3}" srcOrd="2" destOrd="0" presId="urn:microsoft.com/office/officeart/2008/layout/VerticalCurvedList"/>
    <dgm:cxn modelId="{E0CF9541-9755-4154-BF69-6E15B8B23F8E}" type="presParOf" srcId="{F15D72D8-3E30-49EF-B1BE-1B88FFF9F6F3}" destId="{C5D69EC2-579E-4BFB-B0CF-BC836F2AB458}" srcOrd="0" destOrd="0" presId="urn:microsoft.com/office/officeart/2008/layout/VerticalCurvedList"/>
    <dgm:cxn modelId="{D0E5DBC9-C9DA-44A9-B48B-7B748C0E8776}" type="presParOf" srcId="{CD3EE8F2-05A4-4FA2-8C15-8E5BD9D25226}" destId="{6952D156-FFAF-4002-B3D6-36E2CAC25704}" srcOrd="3" destOrd="0" presId="urn:microsoft.com/office/officeart/2008/layout/VerticalCurvedList"/>
    <dgm:cxn modelId="{875EC086-8032-4EF7-8B68-377C4EA6A36E}" type="presParOf" srcId="{CD3EE8F2-05A4-4FA2-8C15-8E5BD9D25226}" destId="{D2489299-D9D6-417B-A29C-F05519C041EA}" srcOrd="4" destOrd="0" presId="urn:microsoft.com/office/officeart/2008/layout/VerticalCurvedList"/>
    <dgm:cxn modelId="{C47646B5-7092-4A65-BEEB-E2F4B9CF9112}" type="presParOf" srcId="{D2489299-D9D6-417B-A29C-F05519C041EA}" destId="{034A9A01-4554-48F8-A2DE-FFFA44AEA2A7}" srcOrd="0" destOrd="0" presId="urn:microsoft.com/office/officeart/2008/layout/VerticalCurvedList"/>
    <dgm:cxn modelId="{E7F95C26-CE50-482E-8A46-6F03F9F72FEC}" type="presParOf" srcId="{CD3EE8F2-05A4-4FA2-8C15-8E5BD9D25226}" destId="{DEB33810-A5EC-4FA2-A207-7E0309B3CB15}" srcOrd="5" destOrd="0" presId="urn:microsoft.com/office/officeart/2008/layout/VerticalCurvedList"/>
    <dgm:cxn modelId="{8620A296-0B38-440F-8095-B9850534F249}" type="presParOf" srcId="{CD3EE8F2-05A4-4FA2-8C15-8E5BD9D25226}" destId="{7A8CE2D3-DAB5-4294-ABC7-68B7E1AC14A9}" srcOrd="6" destOrd="0" presId="urn:microsoft.com/office/officeart/2008/layout/VerticalCurvedList"/>
    <dgm:cxn modelId="{29A319A3-040F-463D-A10B-ED4E46C7DE1F}" type="presParOf" srcId="{7A8CE2D3-DAB5-4294-ABC7-68B7E1AC14A9}" destId="{7C11FE2A-FC2D-4E30-8B2E-27C812235975}" srcOrd="0" destOrd="0" presId="urn:microsoft.com/office/officeart/2008/layout/VerticalCurvedList"/>
    <dgm:cxn modelId="{0CB54E03-5AC8-4CE0-8FDC-EF3BFBBEC753}" type="presParOf" srcId="{CD3EE8F2-05A4-4FA2-8C15-8E5BD9D25226}" destId="{620AD9A6-52C2-4321-A6FC-B485130FD1A8}" srcOrd="7" destOrd="0" presId="urn:microsoft.com/office/officeart/2008/layout/VerticalCurvedList"/>
    <dgm:cxn modelId="{4B326CB5-A7B0-4595-8E17-4AE36ACC126B}" type="presParOf" srcId="{CD3EE8F2-05A4-4FA2-8C15-8E5BD9D25226}" destId="{E44173C9-A54E-4EE7-A3AC-63E67F0BF680}" srcOrd="8" destOrd="0" presId="urn:microsoft.com/office/officeart/2008/layout/VerticalCurvedList"/>
    <dgm:cxn modelId="{ACC41D93-730F-48F1-A89C-BF8009F6133B}" type="presParOf" srcId="{E44173C9-A54E-4EE7-A3AC-63E67F0BF680}" destId="{66C6D6BF-A486-43EA-BE22-483E0E6A0701}" srcOrd="0" destOrd="0" presId="urn:microsoft.com/office/officeart/2008/layout/VerticalCurvedList"/>
    <dgm:cxn modelId="{7E18ACFC-5AD5-42D6-A377-9B155187AB08}" type="presParOf" srcId="{CD3EE8F2-05A4-4FA2-8C15-8E5BD9D25226}" destId="{FD805B21-EAFA-406F-82E1-7AC9387434DA}" srcOrd="9" destOrd="0" presId="urn:microsoft.com/office/officeart/2008/layout/VerticalCurvedList"/>
    <dgm:cxn modelId="{99FCE579-9EA7-4D86-8224-62EA649EB842}" type="presParOf" srcId="{CD3EE8F2-05A4-4FA2-8C15-8E5BD9D25226}" destId="{72A25C7F-96FB-43BE-8C8A-B13DCB441B63}" srcOrd="10" destOrd="0" presId="urn:microsoft.com/office/officeart/2008/layout/VerticalCurvedList"/>
    <dgm:cxn modelId="{72DCB395-CE2C-4C3E-9C16-B6FDB495C65C}" type="presParOf" srcId="{72A25C7F-96FB-43BE-8C8A-B13DCB441B63}" destId="{3E1B2FE8-C5E1-4C89-91B3-7BCA1A107A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9511D-F015-4315-8A54-E2BC94A3D159}">
      <dsp:nvSpPr>
        <dsp:cNvPr id="0" name=""/>
        <dsp:cNvSpPr/>
      </dsp:nvSpPr>
      <dsp:spPr>
        <a:xfrm>
          <a:off x="-6550922" y="-1001861"/>
          <a:ext cx="7797100" cy="7797100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0C939-C956-4E5C-BE04-5CC30EF9627E}">
      <dsp:nvSpPr>
        <dsp:cNvPr id="0" name=""/>
        <dsp:cNvSpPr/>
      </dsp:nvSpPr>
      <dsp:spPr>
        <a:xfrm>
          <a:off x="544343" y="361970"/>
          <a:ext cx="10422156" cy="72440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9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Coberturas antes de la pandemia de COVID-19 (2009-2019): descenso gradual y progresivo, con una caída promedio de 10 puntos en esa década, afectando particularmente a la población pediátrica. </a:t>
          </a:r>
          <a:endParaRPr lang="es-AR" sz="1600" kern="1200" dirty="0"/>
        </a:p>
      </dsp:txBody>
      <dsp:txXfrm>
        <a:off x="544343" y="361970"/>
        <a:ext cx="10422156" cy="724403"/>
      </dsp:txXfrm>
    </dsp:sp>
    <dsp:sp modelId="{C5D69EC2-579E-4BFB-B0CF-BC836F2AB458}">
      <dsp:nvSpPr>
        <dsp:cNvPr id="0" name=""/>
        <dsp:cNvSpPr/>
      </dsp:nvSpPr>
      <dsp:spPr>
        <a:xfrm>
          <a:off x="91590" y="271419"/>
          <a:ext cx="905504" cy="905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2D156-FFAF-4002-B3D6-36E2CAC25704}">
      <dsp:nvSpPr>
        <dsp:cNvPr id="0" name=""/>
        <dsp:cNvSpPr/>
      </dsp:nvSpPr>
      <dsp:spPr>
        <a:xfrm>
          <a:off x="1063429" y="1448228"/>
          <a:ext cx="9903069" cy="724403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9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/>
            <a:t>En 2019, ninguna vacuna del Calendario Nacional superó una cobertura del 90%. </a:t>
          </a:r>
          <a:endParaRPr lang="es-AR" sz="1600" kern="1200" dirty="0"/>
        </a:p>
      </dsp:txBody>
      <dsp:txXfrm>
        <a:off x="1063429" y="1448228"/>
        <a:ext cx="9903069" cy="724403"/>
      </dsp:txXfrm>
    </dsp:sp>
    <dsp:sp modelId="{034A9A01-4554-48F8-A2DE-FFFA44AEA2A7}">
      <dsp:nvSpPr>
        <dsp:cNvPr id="0" name=""/>
        <dsp:cNvSpPr/>
      </dsp:nvSpPr>
      <dsp:spPr>
        <a:xfrm>
          <a:off x="610677" y="1357678"/>
          <a:ext cx="905504" cy="905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33810-A5EC-4FA2-A207-7E0309B3CB15}">
      <dsp:nvSpPr>
        <dsp:cNvPr id="0" name=""/>
        <dsp:cNvSpPr/>
      </dsp:nvSpPr>
      <dsp:spPr>
        <a:xfrm>
          <a:off x="1222747" y="2534487"/>
          <a:ext cx="9743751" cy="724403"/>
        </a:xfrm>
        <a:prstGeom prst="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9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/>
            <a:t>En 2020, la pandemia profundizó esta problemática marcando un descenso promedio de 10 puntos respecto a 2019 en toda la población. Ninguna vacuna en ningún grupo superó el 80% de cobertura a nivel nacional. </a:t>
          </a:r>
        </a:p>
      </dsp:txBody>
      <dsp:txXfrm>
        <a:off x="1222747" y="2534487"/>
        <a:ext cx="9743751" cy="724403"/>
      </dsp:txXfrm>
    </dsp:sp>
    <dsp:sp modelId="{7C11FE2A-FC2D-4E30-8B2E-27C812235975}">
      <dsp:nvSpPr>
        <dsp:cNvPr id="0" name=""/>
        <dsp:cNvSpPr/>
      </dsp:nvSpPr>
      <dsp:spPr>
        <a:xfrm>
          <a:off x="769995" y="2443936"/>
          <a:ext cx="905504" cy="905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AD9A6-52C2-4321-A6FC-B485130FD1A8}">
      <dsp:nvSpPr>
        <dsp:cNvPr id="0" name=""/>
        <dsp:cNvSpPr/>
      </dsp:nvSpPr>
      <dsp:spPr>
        <a:xfrm>
          <a:off x="1063429" y="3620745"/>
          <a:ext cx="9903069" cy="724403"/>
        </a:xfrm>
        <a:prstGeom prst="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9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/>
            <a:t>Durante 2021, se observó una leve recuperación en todos los grupos etarios, aunque sin alcanzar niveles pre-pandémicos. </a:t>
          </a:r>
        </a:p>
      </dsp:txBody>
      <dsp:txXfrm>
        <a:off x="1063429" y="3620745"/>
        <a:ext cx="9903069" cy="724403"/>
      </dsp:txXfrm>
    </dsp:sp>
    <dsp:sp modelId="{66C6D6BF-A486-43EA-BE22-483E0E6A0701}">
      <dsp:nvSpPr>
        <dsp:cNvPr id="0" name=""/>
        <dsp:cNvSpPr/>
      </dsp:nvSpPr>
      <dsp:spPr>
        <a:xfrm>
          <a:off x="610677" y="3530194"/>
          <a:ext cx="905504" cy="905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05B21-EAFA-406F-82E1-7AC9387434DA}">
      <dsp:nvSpPr>
        <dsp:cNvPr id="0" name=""/>
        <dsp:cNvSpPr/>
      </dsp:nvSpPr>
      <dsp:spPr>
        <a:xfrm>
          <a:off x="544343" y="4707003"/>
          <a:ext cx="10422156" cy="724403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99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/>
            <a:t>En el 2022 existió una tendencia global a la recuperación de las coberturas de vacunación que había comenzado a evidenciarse en 2021 y que se sostuvo en la mayoría de los casos. </a:t>
          </a:r>
          <a:endParaRPr kumimoji="0" lang="es-AR" sz="160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544343" y="4707003"/>
        <a:ext cx="10422156" cy="724403"/>
      </dsp:txXfrm>
    </dsp:sp>
    <dsp:sp modelId="{3E1B2FE8-C5E1-4C89-91B3-7BCA1A107AA6}">
      <dsp:nvSpPr>
        <dsp:cNvPr id="0" name=""/>
        <dsp:cNvSpPr/>
      </dsp:nvSpPr>
      <dsp:spPr>
        <a:xfrm>
          <a:off x="91590" y="4616453"/>
          <a:ext cx="905504" cy="905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67F43-519C-4086-AA38-F16AA375785E}" type="datetimeFigureOut">
              <a:rPr lang="es-AR" smtClean="0"/>
              <a:t>16/9/2024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125AF-4EED-4226-B6F7-B83CE12DE97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452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hipertonía y/o contracturas musculares dolorosas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especialmente en el cuello y la mandíbula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125AF-4EED-4226-B6F7-B83CE12DE977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83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Generalmente la puerta de entrada es la infección del muñón umbilical sin cicatrizar, principalmente cuando el mismo se corta con instrumental no estéril. 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125AF-4EED-4226-B6F7-B83CE12DE977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335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. La bacteria no atraviesa las capas epiteliales, es la TP la que ingresa al torrente sanguíneo y produce efectos locales y/o sistémicos propios de esta patología. La enfermedad </a:t>
            </a:r>
            <a:r>
              <a:rPr lang="es-ES" dirty="0" err="1"/>
              <a:t>pertussis</a:t>
            </a:r>
            <a:r>
              <a:rPr lang="es-ES" dirty="0"/>
              <a:t> sería una infección mediada por toxina. La infección se inicia en las vías aéreas superiores con la fijación de microorganismos al epitelio respiratorio ciliado interviniendo la </a:t>
            </a:r>
            <a:r>
              <a:rPr lang="es-ES" dirty="0" err="1"/>
              <a:t>hemoaglutinina</a:t>
            </a:r>
            <a:r>
              <a:rPr lang="es-ES" dirty="0"/>
              <a:t> filamentosa y la TP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125AF-4EED-4226-B6F7-B83CE12DE977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246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vacunación en el embarazo como una de las estrategias más efectivas para disminuir la morbimortalidad en los menores de 6 meses. 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125AF-4EED-4226-B6F7-B83CE12DE977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0263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1200" dirty="0"/>
              <a:t>En nuestro país desde 2019 la Ley 27.491 de Control de Enfermedades Prevenibles por Vacunación estableció la obligatoriedad del Calendario Nacional de Vacunación, con el objetivo de regular y fortalecer la implementación de una política pública estratégica dirigida a controlar las enfermedades inmunoprevenibles.</a:t>
            </a:r>
          </a:p>
          <a:p>
            <a:r>
              <a:rPr lang="es-AR" sz="1200" dirty="0"/>
              <a:t>El análisis de las coberturas nacionales de vacunación antes de la pandemia de COVID-19 (2009-2019) mostraba un descenso gradual y progresivo, con una caída promedio de 10 puntos en esa década, afectando particularmente a la población pediátrica. En 2019, ninguna vacuna del Calendario Nacional superó una cobertura del 90%. En 2020, el impacto de la pandemia sobre las coberturas profundizó esta problemática marcando un descenso promedio de 10 puntos respecto a 2019 en toda la población, con mayor repercusión en los niños/as y adolescentes. Ninguna vacuna en ningún grupo superó el 80% de cobertura a nivel nacional. </a:t>
            </a:r>
          </a:p>
          <a:p>
            <a:r>
              <a:rPr lang="es-AR" sz="1200" dirty="0"/>
              <a:t>Durante 2021, se observó una leve recuperación en todos los grupos etarios, aunque sin alcanzar niveles pre-pandémicos, lo que impide lograr el objetivo de inmunidad colectiva. Durante el 2022 existió una tendencia global a la recuperación de las coberturas de vacunación que había comenzado a evidenciarse en 2021 y que se sostuvo en la mayoría de los casos. Particularmente las vacunas del ingreso escolar mostraron una óptima recuperación de las coberturas alcanzando niveles superiores al 90%, mejorando los reportes de 2019. 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125AF-4EED-4226-B6F7-B83CE12DE977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452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0A00BA-685C-4A0F-A781-4AB5043D0B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2873" y="2022763"/>
            <a:ext cx="10612582" cy="2041237"/>
          </a:xfrm>
        </p:spPr>
        <p:txBody>
          <a:bodyPr anchor="b">
            <a:normAutofit/>
          </a:bodyPr>
          <a:lstStyle>
            <a:lvl1pPr algn="r">
              <a:defRPr sz="4800" b="1">
                <a:solidFill>
                  <a:srgbClr val="007AC7"/>
                </a:solidFill>
              </a:defRPr>
            </a:lvl1pPr>
          </a:lstStyle>
          <a:p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r>
              <a:rPr lang="en-US" dirty="0"/>
              <a:t> de la </a:t>
            </a:r>
            <a:r>
              <a:rPr lang="en-US" dirty="0" err="1"/>
              <a:t>clase</a:t>
            </a:r>
            <a:endParaRPr lang="es-AR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FA1B2B-4FB5-44A5-AE84-2ADFAE7B2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1708" y="4082472"/>
            <a:ext cx="10612582" cy="441325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Inserte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docente</a:t>
            </a:r>
            <a:endParaRPr lang="es-AR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3EB5AE-0232-47B2-A78C-A4FC9945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49A9-7184-4020-A5F8-1E21574E009E}" type="datetimeFigureOut">
              <a:rPr lang="es-AR" smtClean="0"/>
              <a:pPr/>
              <a:t>16/9/2024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680CC4-B0A4-4EA1-B72F-6FD1B76D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7AE198-5FCB-4572-8BC5-58243EFE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4AA1-C454-442D-BEF2-72A483B543C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308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88668-ADEE-471E-A96B-B56536213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>
                <a:solidFill>
                  <a:srgbClr val="007AC7"/>
                </a:solidFill>
              </a:defRPr>
            </a:lvl1pPr>
          </a:lstStyle>
          <a:p>
            <a:r>
              <a:rPr lang="en-US" dirty="0"/>
              <a:t>Click para inserter </a:t>
            </a:r>
            <a:r>
              <a:rPr lang="en-US" dirty="0" err="1"/>
              <a:t>título</a:t>
            </a:r>
            <a:endParaRPr lang="es-A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3E5C28-84DC-48E5-903B-C300EA7DFE1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AR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FCDB1A-952E-41E9-B02B-30CB657A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49A9-7184-4020-A5F8-1E21574E009E}" type="datetimeFigureOut">
              <a:rPr lang="es-AR" smtClean="0"/>
              <a:pPr/>
              <a:t>16/9/2024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AD7D47-5663-4819-A015-4770B9F5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05A7A1-4718-4D2F-8A82-57FB72B9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4AA1-C454-442D-BEF2-72A483B543C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9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53D08D-3DC2-4FBF-905C-192A93185EA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A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CF57409-5C9F-41CF-BD1D-3B7406C3461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AR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19C6467-A727-41F5-9388-8FA08DCA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49A9-7184-4020-A5F8-1E21574E009E}" type="datetimeFigureOut">
              <a:rPr lang="es-AR" smtClean="0"/>
              <a:pPr/>
              <a:t>16/9/2024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5B2271-8389-4A70-8C20-04B6A61B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913EBEF-319A-44BD-A66B-317A0024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4AA1-C454-442D-BEF2-72A483B543C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FDA7206-8924-41BB-A2EC-7246CED8B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 b="1">
                <a:solidFill>
                  <a:srgbClr val="007AC7"/>
                </a:solidFill>
              </a:defRPr>
            </a:lvl1pPr>
          </a:lstStyle>
          <a:p>
            <a:r>
              <a:rPr lang="en-US" dirty="0"/>
              <a:t>Click para inserter </a:t>
            </a:r>
            <a:r>
              <a:rPr lang="en-US" dirty="0" err="1"/>
              <a:t>título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9017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8B89A7-5B58-4EDF-A2BC-B13512A7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49A9-7184-4020-A5F8-1E21574E009E}" type="datetimeFigureOut">
              <a:rPr lang="es-AR" smtClean="0"/>
              <a:pPr/>
              <a:t>16/9/2024</a:t>
            </a:fld>
            <a:endParaRPr lang="es-A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8CFD9B-3150-419D-AFFA-B271A26F7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7CF147-7358-4195-BAB6-C5529373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4AA1-C454-442D-BEF2-72A483B543C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831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B49A9-7184-4020-A5F8-1E21574E009E}" type="datetimeFigureOut">
              <a:rPr lang="es-AR" smtClean="0"/>
              <a:pPr/>
              <a:t>16/9/2024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64AA1-C454-442D-BEF2-72A483B543C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" name="5 Rectángulo"/>
          <p:cNvSpPr/>
          <p:nvPr userDrawn="1"/>
        </p:nvSpPr>
        <p:spPr>
          <a:xfrm>
            <a:off x="0" y="0"/>
            <a:ext cx="965200" cy="85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5379-0A38-4149-8AC5-3A78E7E207B2}" type="datetimeFigureOut">
              <a:rPr lang="es-AR" smtClean="0"/>
              <a:t>16/9/2024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8FBA-3D4A-422B-B6F2-01E95EA02AC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335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B031B487-CC8F-454A-9951-E7F2EA17F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56" b="84108"/>
          <a:stretch/>
        </p:blipFill>
        <p:spPr>
          <a:xfrm>
            <a:off x="0" y="1"/>
            <a:ext cx="1089749" cy="1062182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="" xmlns:a16="http://schemas.microsoft.com/office/drawing/2014/main" id="{9D458004-99AC-4F56-9E3C-53895A9160F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8D066E2-37FC-4E52-893B-B4983D34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81D99EB-CF09-4561-9CFB-2E29A981C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E4BE35-9508-4A95-AF9E-AE8BD779A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B49A9-7184-4020-A5F8-1E21574E009E}" type="datetimeFigureOut">
              <a:rPr lang="es-AR" smtClean="0"/>
              <a:pPr/>
              <a:t>16/9/2024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396743-47AE-4FF3-A534-A8053E02B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1E6E0E-56D9-425D-AD37-8CF14CD7D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64AA1-C454-442D-BEF2-72A483B543C4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86F09D7-E701-4CFF-AA3E-EDCD88D09DFB}"/>
              </a:ext>
            </a:extLst>
          </p:cNvPr>
          <p:cNvSpPr/>
          <p:nvPr userDrawn="1"/>
        </p:nvSpPr>
        <p:spPr>
          <a:xfrm>
            <a:off x="0" y="6219825"/>
            <a:ext cx="12192000" cy="92075"/>
          </a:xfrm>
          <a:prstGeom prst="rect">
            <a:avLst/>
          </a:prstGeom>
          <a:solidFill>
            <a:srgbClr val="007AC7"/>
          </a:solidFill>
          <a:ln>
            <a:solidFill>
              <a:srgbClr val="007A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D2E7334-0039-4585-8010-21B4BB4DCC7F}"/>
              </a:ext>
            </a:extLst>
          </p:cNvPr>
          <p:cNvSpPr/>
          <p:nvPr userDrawn="1"/>
        </p:nvSpPr>
        <p:spPr>
          <a:xfrm>
            <a:off x="11637818" y="6356350"/>
            <a:ext cx="554182" cy="50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540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5F39DB-16F4-4743-A051-E67860AE0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873" y="1005841"/>
            <a:ext cx="10612582" cy="305816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Curso PAI HNRG 2024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Difteria, tétanos,</a:t>
            </a:r>
            <a:br>
              <a:rPr lang="es-ES" dirty="0"/>
            </a:br>
            <a:r>
              <a:rPr lang="es-ES" dirty="0" err="1"/>
              <a:t>pertussis</a:t>
            </a:r>
            <a:r>
              <a:rPr lang="es-ES" dirty="0"/>
              <a:t> y Hib</a:t>
            </a:r>
            <a:endParaRPr lang="es-AR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DDAB08F-F81C-44EA-909F-36BAD82D0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068" y="4935912"/>
            <a:ext cx="10612582" cy="441325"/>
          </a:xfrm>
        </p:spPr>
        <p:txBody>
          <a:bodyPr>
            <a:normAutofit fontScale="25000" lnSpcReduction="20000"/>
          </a:bodyPr>
          <a:lstStyle/>
          <a:p>
            <a:r>
              <a:rPr lang="es-ES" sz="11200" dirty="0"/>
              <a:t>Sofía Diana Menéndez</a:t>
            </a:r>
          </a:p>
          <a:p>
            <a:r>
              <a:rPr lang="es-ES" sz="11200" dirty="0"/>
              <a:t>Médica pediatra </a:t>
            </a:r>
            <a:endParaRPr lang="es-AR" sz="11200" dirty="0"/>
          </a:p>
          <a:p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888274" y="300446"/>
            <a:ext cx="4990012" cy="339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506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3112" y="174504"/>
            <a:ext cx="215632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AR" sz="3600" b="1" dirty="0" err="1">
                <a:solidFill>
                  <a:srgbClr val="007AC7"/>
                </a:solidFill>
                <a:latin typeface="+mj-lt"/>
                <a:ea typeface="+mj-ea"/>
                <a:cs typeface="+mj-cs"/>
              </a:rPr>
              <a:t>Pertussis</a:t>
            </a:r>
            <a:endParaRPr lang="es-AR" sz="3600" b="1" dirty="0">
              <a:solidFill>
                <a:srgbClr val="007AC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83112" y="747099"/>
            <a:ext cx="1100328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</a:rPr>
              <a:t>La coqueluche, también denominada tos ferina,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</a:rPr>
              <a:t>pertussis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</a:rPr>
              <a:t> o tos convulsa, es una infección respiratoria aguda causada por </a:t>
            </a:r>
            <a:r>
              <a:rPr lang="es-AR" i="1" dirty="0" err="1">
                <a:latin typeface="Calibri" panose="020F0502020204030204" pitchFamily="34" charset="0"/>
                <a:ea typeface="Calibri" panose="020F0502020204030204" pitchFamily="34" charset="0"/>
              </a:rPr>
              <a:t>Bordetella</a:t>
            </a:r>
            <a:r>
              <a:rPr lang="es-AR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AR" i="1" dirty="0" err="1">
                <a:latin typeface="Calibri" panose="020F0502020204030204" pitchFamily="34" charset="0"/>
                <a:ea typeface="Calibri" panose="020F0502020204030204" pitchFamily="34" charset="0"/>
              </a:rPr>
              <a:t>Pertussis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endParaRPr lang="es-A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</a:rPr>
              <a:t>Altamente contagiosa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AR" b="1" dirty="0" err="1">
                <a:latin typeface="Calibri" panose="020F0502020204030204" pitchFamily="34" charset="0"/>
                <a:ea typeface="Calibri" panose="020F0502020204030204" pitchFamily="34" charset="0"/>
              </a:rPr>
              <a:t>endemoepidémica</a:t>
            </a: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</a:rPr>
              <a:t>, distribución universal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</a:rPr>
              <a:t>y afecta a todos los grupos de edad, pero especialmente grave en los primeros meses de la vida. </a:t>
            </a:r>
            <a:r>
              <a:rPr lang="es-AR" b="1" dirty="0">
                <a:latin typeface="Calibri" panose="020F0502020204030204" pitchFamily="34" charset="0"/>
                <a:ea typeface="Times New Roman" panose="02020603050405020304" pitchFamily="18" charset="0"/>
              </a:rPr>
              <a:t>(&gt; letalidad en menores de 3 meses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es-AR" dirty="0"/>
              <a:t>Reservorio exclusivamente humano. </a:t>
            </a:r>
          </a:p>
          <a:p>
            <a:pPr>
              <a:spcBef>
                <a:spcPts val="600"/>
              </a:spcBef>
            </a:pPr>
            <a:r>
              <a:rPr lang="es-AR" dirty="0"/>
              <a:t>Se transmite por contacto estrecho con una persona infectada, a través de gotitas </a:t>
            </a:r>
            <a:r>
              <a:rPr lang="es-AR" dirty="0" err="1"/>
              <a:t>aerosolizadas</a:t>
            </a:r>
            <a:r>
              <a:rPr lang="es-AR" dirty="0"/>
              <a:t> por la tos o contacto con las secreciones respiratorias.</a:t>
            </a:r>
          </a:p>
          <a:p>
            <a:pPr>
              <a:spcBef>
                <a:spcPts val="600"/>
              </a:spcBef>
            </a:pPr>
            <a:r>
              <a:rPr lang="es-AR" b="1" dirty="0"/>
              <a:t>Tasa de ataque de hasta el 90 %</a:t>
            </a:r>
            <a:r>
              <a:rPr lang="es-AR" dirty="0"/>
              <a:t> de los contactos no inmunes en el domicilio (alta contagiosidad). </a:t>
            </a:r>
          </a:p>
          <a:p>
            <a:pPr>
              <a:spcBef>
                <a:spcPts val="600"/>
              </a:spcBef>
            </a:pPr>
            <a:endParaRPr lang="es-AR" dirty="0"/>
          </a:p>
          <a:p>
            <a:pPr>
              <a:spcBef>
                <a:spcPts val="600"/>
              </a:spcBef>
            </a:pPr>
            <a:r>
              <a:rPr lang="es-AR" b="1" dirty="0"/>
              <a:t>Infección mediada por toxina</a:t>
            </a:r>
            <a:r>
              <a:rPr lang="es-AR" dirty="0"/>
              <a:t>, por lo que ni la infección natural ni la vacunación con un esquema completo confieren inmunidad a largo plazo o de por vida.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1414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24840" y="5270114"/>
            <a:ext cx="10728960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s-AR" dirty="0"/>
              <a:t>Los brotes de tos ferina pueden ser difíciles de identificar y manejar, ya que el cuadro clínico puede confundirse con otras bacterias y virus respiratorios que a menudo causan síntomas similares.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883" y="148502"/>
            <a:ext cx="1786957" cy="235878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83112" y="174504"/>
            <a:ext cx="369753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AR" sz="3600" b="1" dirty="0" smtClean="0">
                <a:solidFill>
                  <a:srgbClr val="007AC7"/>
                </a:solidFill>
                <a:latin typeface="+mj-lt"/>
                <a:ea typeface="+mj-ea"/>
                <a:cs typeface="+mj-cs"/>
              </a:rPr>
              <a:t>Pertussis: clínica</a:t>
            </a:r>
            <a:endParaRPr lang="es-AR" sz="3600" b="1" dirty="0">
              <a:solidFill>
                <a:srgbClr val="007AC7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99238556"/>
              </p:ext>
            </p:extLst>
          </p:nvPr>
        </p:nvGraphicFramePr>
        <p:xfrm>
          <a:off x="624840" y="72157"/>
          <a:ext cx="9176888" cy="541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82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83112" y="2655275"/>
            <a:ext cx="6230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/>
          </a:p>
          <a:p>
            <a:endParaRPr lang="es-AR" dirty="0"/>
          </a:p>
          <a:p>
            <a:r>
              <a:rPr lang="es-AR" dirty="0"/>
              <a:t>Argentina: tasa de notificación de casos sospechosos de los últimos 39 años mostró su pico en el año 2011 (mayor mortalidad). </a:t>
            </a:r>
          </a:p>
          <a:p>
            <a:r>
              <a:rPr lang="es-AR" dirty="0"/>
              <a:t>En 2020 en el que se alcanzó la menor notificación. </a:t>
            </a:r>
          </a:p>
          <a:p>
            <a:r>
              <a:rPr lang="es-AR" dirty="0"/>
              <a:t>En los últimos 3 años, pese al aumento en la incidencia respecto a la pandemia, la letalidad muestra una tendencia en descenso sostenido.</a:t>
            </a:r>
          </a:p>
        </p:txBody>
      </p:sp>
      <p:pic>
        <p:nvPicPr>
          <p:cNvPr id="4" name="Imagen 3"/>
          <p:cNvPicPr/>
          <p:nvPr/>
        </p:nvPicPr>
        <p:blipFill rotWithShape="1">
          <a:blip r:embed="rId3"/>
          <a:srcRect t="9427"/>
          <a:stretch/>
        </p:blipFill>
        <p:spPr bwMode="auto">
          <a:xfrm>
            <a:off x="7607618" y="3566160"/>
            <a:ext cx="4584382" cy="2515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607618" y="2586193"/>
            <a:ext cx="432816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Tasas de incidencia por 100.000/habitantes y letalidad (%). 2011-2022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83112" y="802839"/>
            <a:ext cx="11188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 nivel mundial, la morbimortalidad infantil por tos ferina ha mostrado una notable disminución en los últimos años. </a:t>
            </a:r>
          </a:p>
          <a:p>
            <a:r>
              <a:rPr lang="es-AR" dirty="0"/>
              <a:t>OMS (2012) estimaba 50 millones de casos anuales (300,000 defunciones) -&gt; Para 2018: 151,074 casos y 89,000 muertes. </a:t>
            </a:r>
          </a:p>
          <a:p>
            <a:endParaRPr lang="es-AR" dirty="0"/>
          </a:p>
          <a:p>
            <a:r>
              <a:rPr lang="es-AR" dirty="0"/>
              <a:t>Países en desarrollo: alta carga de enfermedad (una de las principales causas de muertes </a:t>
            </a:r>
            <a:r>
              <a:rPr lang="es-AR" dirty="0" err="1"/>
              <a:t>inmunoprevenibles</a:t>
            </a:r>
            <a:r>
              <a:rPr lang="es-AR" dirty="0"/>
              <a:t>) especialmente en</a:t>
            </a:r>
            <a:r>
              <a:rPr lang="es-AR" b="1" dirty="0"/>
              <a:t> lactantes menores de 6 meses (letalidad hasta de un 4% en &lt; de un año).</a:t>
            </a:r>
          </a:p>
          <a:p>
            <a:endParaRPr lang="es-AR" b="1" dirty="0"/>
          </a:p>
        </p:txBody>
      </p:sp>
      <p:sp>
        <p:nvSpPr>
          <p:cNvPr id="7" name="Rectángulo 6"/>
          <p:cNvSpPr/>
          <p:nvPr/>
        </p:nvSpPr>
        <p:spPr>
          <a:xfrm>
            <a:off x="983112" y="174504"/>
            <a:ext cx="538147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AR" sz="3600" b="1" dirty="0">
                <a:solidFill>
                  <a:srgbClr val="007AC7"/>
                </a:solidFill>
                <a:latin typeface="+mj-lt"/>
                <a:ea typeface="+mj-ea"/>
                <a:cs typeface="+mj-cs"/>
              </a:rPr>
              <a:t>Pertussis: epidemiología</a:t>
            </a:r>
          </a:p>
        </p:txBody>
      </p:sp>
    </p:spTree>
    <p:extLst>
      <p:ext uri="{BB962C8B-B14F-4D97-AF65-F5344CB8AC3E}">
        <p14:creationId xmlns:p14="http://schemas.microsoft.com/office/powerpoint/2010/main" val="2940762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98570922"/>
              </p:ext>
            </p:extLst>
          </p:nvPr>
        </p:nvGraphicFramePr>
        <p:xfrm>
          <a:off x="439682" y="1088571"/>
          <a:ext cx="11400221" cy="5238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088573" y="224134"/>
            <a:ext cx="10029370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s-AR" dirty="0"/>
              <a:t>Diferentes estudios han evidenciado la gran circulación de B. </a:t>
            </a:r>
            <a:r>
              <a:rPr lang="es-AR" dirty="0" err="1"/>
              <a:t>pertussis</a:t>
            </a:r>
            <a:r>
              <a:rPr lang="es-AR" dirty="0"/>
              <a:t> en el mundo, independientemente de las coberturas de vacunación. </a:t>
            </a:r>
          </a:p>
        </p:txBody>
      </p:sp>
    </p:spTree>
    <p:extLst>
      <p:ext uri="{BB962C8B-B14F-4D97-AF65-F5344CB8AC3E}">
        <p14:creationId xmlns:p14="http://schemas.microsoft.com/office/powerpoint/2010/main" val="2721837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F1DB65AC-3E92-403E-B246-E2A46B3FEC43}"/>
              </a:ext>
            </a:extLst>
          </p:cNvPr>
          <p:cNvSpPr/>
          <p:nvPr/>
        </p:nvSpPr>
        <p:spPr>
          <a:xfrm>
            <a:off x="852899" y="189864"/>
            <a:ext cx="671203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AR" sz="3600" b="1" dirty="0" err="1">
                <a:solidFill>
                  <a:srgbClr val="007AC7"/>
                </a:solidFill>
                <a:latin typeface="+mj-lt"/>
                <a:ea typeface="+mj-ea"/>
                <a:cs typeface="+mj-cs"/>
              </a:rPr>
              <a:t>Haemophilus</a:t>
            </a:r>
            <a:r>
              <a:rPr lang="es-AR" sz="3600" b="1" dirty="0">
                <a:solidFill>
                  <a:srgbClr val="007AC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AR" sz="3600" b="1" dirty="0" err="1">
                <a:solidFill>
                  <a:srgbClr val="007AC7"/>
                </a:solidFill>
                <a:latin typeface="+mj-lt"/>
                <a:ea typeface="+mj-ea"/>
                <a:cs typeface="+mj-cs"/>
              </a:rPr>
              <a:t>Influenzae</a:t>
            </a:r>
            <a:r>
              <a:rPr lang="es-AR" sz="3600" b="1" dirty="0">
                <a:solidFill>
                  <a:srgbClr val="007AC7"/>
                </a:solidFill>
                <a:latin typeface="+mj-lt"/>
                <a:ea typeface="+mj-ea"/>
                <a:cs typeface="+mj-cs"/>
              </a:rPr>
              <a:t> tipo b (Hib)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52899" y="780795"/>
            <a:ext cx="107808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</a:t>
            </a:r>
            <a:r>
              <a:rPr lang="es-ES" dirty="0" err="1"/>
              <a:t>Haemophilus</a:t>
            </a:r>
            <a:r>
              <a:rPr lang="es-ES" dirty="0"/>
              <a:t> </a:t>
            </a:r>
            <a:r>
              <a:rPr lang="es-ES" dirty="0" err="1"/>
              <a:t>influenzae</a:t>
            </a:r>
            <a:r>
              <a:rPr lang="es-ES" dirty="0"/>
              <a:t> (Hi) es patógeno exclusivamente humano, que coloniza la nasofaringe y, en menor medida, la conjuntiva y el tracto </a:t>
            </a:r>
            <a:r>
              <a:rPr lang="es-ES" dirty="0" smtClean="0"/>
              <a:t>genital. </a:t>
            </a:r>
          </a:p>
          <a:p>
            <a:r>
              <a:rPr lang="es-ES" dirty="0" smtClean="0"/>
              <a:t>Puede producir </a:t>
            </a:r>
            <a:r>
              <a:rPr lang="es-ES" dirty="0"/>
              <a:t>enfermedades </a:t>
            </a:r>
            <a:r>
              <a:rPr lang="es-ES" dirty="0" err="1"/>
              <a:t>mucosales</a:t>
            </a:r>
            <a:r>
              <a:rPr lang="es-ES" dirty="0"/>
              <a:t> e invasoras. </a:t>
            </a:r>
            <a:endParaRPr lang="es-ES" dirty="0" smtClean="0"/>
          </a:p>
          <a:p>
            <a:endParaRPr lang="es-AR" i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Agente </a:t>
            </a:r>
            <a:r>
              <a:rPr lang="es-AR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causal: Hib 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 bacilo capsulado cuyo único reservorio es el ser humano.  </a:t>
            </a:r>
            <a:r>
              <a:rPr lang="es-A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Posee 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capsula formada por polisacáridos y se clasifica en 6 serotipos antigénicos designados con letras, desde la “a” hasta la “f”. </a:t>
            </a:r>
            <a:r>
              <a:rPr lang="es-ES" dirty="0"/>
              <a:t>Existen, además, cepas no capsuladas a las que se denominan no </a:t>
            </a:r>
            <a:r>
              <a:rPr lang="es-ES" dirty="0" err="1" smtClean="0"/>
              <a:t>tipificables</a:t>
            </a:r>
            <a:r>
              <a:rPr lang="es-ES" dirty="0" smtClean="0"/>
              <a:t>. </a:t>
            </a:r>
            <a:r>
              <a:rPr lang="es-A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A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Haemophilus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influenzae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serotipo b (Hib) es el patógeno más virulento de la familia y capaz de generar infección invasiva y grave en menores de 5 </a:t>
            </a:r>
            <a:r>
              <a:rPr lang="es-A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años, </a:t>
            </a:r>
            <a:r>
              <a:rPr lang="es-ES" dirty="0"/>
              <a:t>antes de extenderse la vacunación</a:t>
            </a:r>
            <a:r>
              <a:rPr lang="es-A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Las infecciones invasivas </a:t>
            </a:r>
            <a:r>
              <a:rPr lang="es-ES" dirty="0"/>
              <a:t>incluían meningitis, neumonía, </a:t>
            </a:r>
            <a:r>
              <a:rPr lang="es-ES" dirty="0" err="1"/>
              <a:t>epiglotitis</a:t>
            </a:r>
            <a:r>
              <a:rPr lang="es-ES" dirty="0"/>
              <a:t>, infección </a:t>
            </a:r>
            <a:r>
              <a:rPr lang="es-ES" dirty="0" err="1"/>
              <a:t>osteoarticular</a:t>
            </a:r>
            <a:r>
              <a:rPr lang="es-ES" dirty="0"/>
              <a:t> y celulitis </a:t>
            </a:r>
            <a:r>
              <a:rPr lang="es-ES" dirty="0" err="1"/>
              <a:t>bacteriémica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El modo de transmisión de la enfermedad es por inhalación de gotitas del tracto respiratorio o por contacto directo con secreciones. No se conoce con certeza el periodo de incubación de la enfermedad, pero es posible que sea de dos a cuatro días</a:t>
            </a:r>
            <a:r>
              <a:rPr lang="es-ES" dirty="0" smtClean="0"/>
              <a:t>.</a:t>
            </a:r>
          </a:p>
          <a:p>
            <a:r>
              <a:rPr lang="es-ES" dirty="0" smtClean="0"/>
              <a:t>Existe portación oro-</a:t>
            </a:r>
            <a:r>
              <a:rPr lang="es-ES" dirty="0" err="1" smtClean="0"/>
              <a:t>faringea</a:t>
            </a:r>
            <a:r>
              <a:rPr lang="es-ES" dirty="0" smtClean="0"/>
              <a:t>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5628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32507" y="780795"/>
            <a:ext cx="1045675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Hasta el desarrollo de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vacunas conjugadas </a:t>
            </a:r>
            <a:r>
              <a:rPr lang="es-A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Hib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 el agente etiológico más frecuente de meningitis aguda bacteriana en menores de 5 años (exceptuando el período neonatal), con una mortalidad del 5-6% y un 25-35% de secuelas neurológicas. </a:t>
            </a:r>
            <a:endParaRPr lang="es-AR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enfermedad invasiva también puede afectar otros órganos y sistemas, las localizaciones más habituales son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epiglotitis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neumonía, artritis y celulitis. </a:t>
            </a:r>
            <a:endParaRPr lang="es-AR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riesgo de enfermedad es mayor entre los 6 y 12 meses de edad; </a:t>
            </a: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más del 85 % de enfermedad invasiva ocurre en menores de 5 años. </a:t>
            </a:r>
            <a:endParaRPr lang="es-AR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AR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introducción de la vacuna contra el Hib en todos los países de la región de las Américas, hubo un descenso 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significativo de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enfermedades invasivas por esta bacteria ya que permitió, por el </a:t>
            </a: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efecto de rebaño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disminuir la portación nasofaríngea. </a:t>
            </a:r>
            <a:endParaRPr lang="es-AR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AR"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Argentina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incorporó la vacuna para Hib en el año 1997 y actualmente </a:t>
            </a:r>
            <a:endParaRPr lang="es-AR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componente se administra en la vacuna quíntuple celular </a:t>
            </a:r>
            <a:endParaRPr lang="es-AR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(DTP-Hib-HB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 los 2, 4, 6 y un refuerzo a los 18 meses. </a:t>
            </a: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F1DB65AC-3E92-403E-B246-E2A46B3FEC43}"/>
              </a:ext>
            </a:extLst>
          </p:cNvPr>
          <p:cNvSpPr/>
          <p:nvPr/>
        </p:nvSpPr>
        <p:spPr>
          <a:xfrm>
            <a:off x="852899" y="189864"/>
            <a:ext cx="671203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AR" sz="3600" b="1" dirty="0" err="1">
                <a:solidFill>
                  <a:srgbClr val="007AC7"/>
                </a:solidFill>
                <a:latin typeface="+mj-lt"/>
                <a:ea typeface="+mj-ea"/>
                <a:cs typeface="+mj-cs"/>
              </a:rPr>
              <a:t>Haemophilus</a:t>
            </a:r>
            <a:r>
              <a:rPr lang="es-AR" sz="3600" b="1" dirty="0">
                <a:solidFill>
                  <a:srgbClr val="007AC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AR" sz="3600" b="1" dirty="0" err="1">
                <a:solidFill>
                  <a:srgbClr val="007AC7"/>
                </a:solidFill>
                <a:latin typeface="+mj-lt"/>
                <a:ea typeface="+mj-ea"/>
                <a:cs typeface="+mj-cs"/>
              </a:rPr>
              <a:t>Influenzae</a:t>
            </a:r>
            <a:r>
              <a:rPr lang="es-AR" sz="3600" b="1" dirty="0">
                <a:solidFill>
                  <a:srgbClr val="007AC7"/>
                </a:solidFill>
                <a:latin typeface="+mj-lt"/>
                <a:ea typeface="+mj-ea"/>
                <a:cs typeface="+mj-cs"/>
              </a:rPr>
              <a:t> tipo b (Hib)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006" y="3612332"/>
            <a:ext cx="3992740" cy="254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78598" y="1146038"/>
            <a:ext cx="1028473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transmite a través de secreción respiratoria, coloniza transitoriamente la nasofaringe (de semanas a meses) y sólo en una pequeña proporción provoca enfermedad invasiva.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AR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Cepas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A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Hib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pueden ser </a:t>
            </a: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portadas asintomáticamente por el 1-5 % de la población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AR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Factores de riesgo: el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hacinamiento, la concurrencia a jardín maternal y la convivencia con un caso índice de enfermedad 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invasiva.</a:t>
            </a:r>
          </a:p>
          <a:p>
            <a:pPr algn="just"/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A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Diagnóstico: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Aislamiento por cultivo o prueba de PCR. </a:t>
            </a:r>
            <a:endParaRPr lang="es-AR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A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Tratamiento: 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Administración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antibioticoterapia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sostén clínico de acuerdo a sitio de infección. </a:t>
            </a:r>
            <a:endParaRPr lang="es-AR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Quimioprofilaxis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todos los contactos de casos de enfermedad invasiva. </a:t>
            </a:r>
            <a:endParaRPr lang="es-A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AR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vacunación es la medida mas eficaz para prevenir enfermedades por 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Hib -&gt; inmunidad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los vacunados, 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efecto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rebaño disminuyendo el número total de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portadoes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nasofaríngeos. </a:t>
            </a: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F1DB65AC-3E92-403E-B246-E2A46B3FEC43}"/>
              </a:ext>
            </a:extLst>
          </p:cNvPr>
          <p:cNvSpPr/>
          <p:nvPr/>
        </p:nvSpPr>
        <p:spPr>
          <a:xfrm>
            <a:off x="852899" y="189864"/>
            <a:ext cx="671203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AR" sz="3600" b="1" dirty="0" err="1">
                <a:solidFill>
                  <a:srgbClr val="007AC7"/>
                </a:solidFill>
                <a:latin typeface="+mj-lt"/>
                <a:ea typeface="+mj-ea"/>
                <a:cs typeface="+mj-cs"/>
              </a:rPr>
              <a:t>Haemophilus</a:t>
            </a:r>
            <a:r>
              <a:rPr lang="es-AR" sz="3600" b="1" dirty="0">
                <a:solidFill>
                  <a:srgbClr val="007AC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AR" sz="3600" b="1" dirty="0" err="1">
                <a:solidFill>
                  <a:srgbClr val="007AC7"/>
                </a:solidFill>
                <a:latin typeface="+mj-lt"/>
                <a:ea typeface="+mj-ea"/>
                <a:cs typeface="+mj-cs"/>
              </a:rPr>
              <a:t>Influenzae</a:t>
            </a:r>
            <a:r>
              <a:rPr lang="es-AR" sz="3600" b="1" dirty="0">
                <a:solidFill>
                  <a:srgbClr val="007AC7"/>
                </a:solidFill>
                <a:latin typeface="+mj-lt"/>
                <a:ea typeface="+mj-ea"/>
                <a:cs typeface="+mj-cs"/>
              </a:rPr>
              <a:t> tipo b (Hib)</a:t>
            </a:r>
          </a:p>
        </p:txBody>
      </p:sp>
    </p:spTree>
    <p:extLst>
      <p:ext uri="{BB962C8B-B14F-4D97-AF65-F5344CB8AC3E}">
        <p14:creationId xmlns:p14="http://schemas.microsoft.com/office/powerpoint/2010/main" val="1070270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88274" y="300446"/>
            <a:ext cx="4990012" cy="339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CC99B2-3881-41C8-96B1-9957E3869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74" y="-34563"/>
            <a:ext cx="10515600" cy="1009651"/>
          </a:xfrm>
        </p:spPr>
        <p:txBody>
          <a:bodyPr>
            <a:normAutofit/>
          </a:bodyPr>
          <a:lstStyle/>
          <a:p>
            <a:r>
              <a:rPr lang="es-AR" sz="2000" dirty="0"/>
              <a:t>Calendario Nacional de Vacunación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" r="198" b="20558"/>
          <a:stretch/>
        </p:blipFill>
        <p:spPr>
          <a:xfrm>
            <a:off x="95794" y="655321"/>
            <a:ext cx="10744797" cy="55368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900863" y="4265507"/>
            <a:ext cx="1200150" cy="635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redondeado 8"/>
          <p:cNvSpPr/>
          <p:nvPr/>
        </p:nvSpPr>
        <p:spPr>
          <a:xfrm>
            <a:off x="8778241" y="1664972"/>
            <a:ext cx="3169919" cy="25026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/>
              <a:t>Ley 27.491 (2019) de Control de Enfermedades Prevenibles por Vacunación estableció la obligatoriedad del Calendario Nacional de Vacunación.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5794" y="6431564"/>
            <a:ext cx="9261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</a:rPr>
              <a:t>Disponible en: https://bancos.salud.gob.ar/recurso/calendario-nacional-de-vacunacion-2024</a:t>
            </a:r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528888" y="1471613"/>
            <a:ext cx="585787" cy="2371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26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C3CC99B2-3881-41C8-96B1-9957E3869D0A}"/>
              </a:ext>
            </a:extLst>
          </p:cNvPr>
          <p:cNvSpPr txBox="1">
            <a:spLocks/>
          </p:cNvSpPr>
          <p:nvPr/>
        </p:nvSpPr>
        <p:spPr>
          <a:xfrm>
            <a:off x="888274" y="270237"/>
            <a:ext cx="10515600" cy="10096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>
                <a:solidFill>
                  <a:srgbClr val="007AC7"/>
                </a:solidFill>
              </a:rPr>
              <a:t>Coberturas de Vacunación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68405777"/>
              </p:ext>
            </p:extLst>
          </p:nvPr>
        </p:nvGraphicFramePr>
        <p:xfrm>
          <a:off x="621574" y="470262"/>
          <a:ext cx="11049000" cy="5793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6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041" r="3590" b="13971"/>
          <a:stretch/>
        </p:blipFill>
        <p:spPr>
          <a:xfrm>
            <a:off x="2537778" y="0"/>
            <a:ext cx="9552622" cy="561311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6286412"/>
            <a:ext cx="93154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100" dirty="0"/>
              <a:t>OMS-UNICEF. </a:t>
            </a:r>
            <a:r>
              <a:rPr lang="es-AR" sz="1100" dirty="0" err="1"/>
              <a:t>Immunization</a:t>
            </a:r>
            <a:r>
              <a:rPr lang="es-AR" sz="1100" dirty="0"/>
              <a:t> data, </a:t>
            </a:r>
            <a:r>
              <a:rPr lang="es-AR" sz="1100" dirty="0" err="1"/>
              <a:t>July</a:t>
            </a:r>
            <a:r>
              <a:rPr lang="es-AR" sz="1100" dirty="0"/>
              <a:t> 2024. Disponible en: https://data.unicef.org/resources/dataset/immunization/?_gl=1*qno0ts*_ga*NDI3NzI5MDYyLjE3MTA1MzY2ODk.*_ga_ZEPV2PX419*MTcyMjUyMDAwNC44LjAuMTcyMjUyMDAwNC42MC4wLjA.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C3CC99B2-3881-41C8-96B1-9957E3869D0A}"/>
              </a:ext>
            </a:extLst>
          </p:cNvPr>
          <p:cNvSpPr txBox="1">
            <a:spLocks/>
          </p:cNvSpPr>
          <p:nvPr/>
        </p:nvSpPr>
        <p:spPr>
          <a:xfrm>
            <a:off x="131036" y="1141774"/>
            <a:ext cx="2203541" cy="10096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b="1" dirty="0">
                <a:solidFill>
                  <a:srgbClr val="007AC7"/>
                </a:solidFill>
              </a:rPr>
              <a:t>Coberturas de Vacunación 2000-2023</a:t>
            </a:r>
          </a:p>
          <a:p>
            <a:r>
              <a:rPr lang="es-AR" sz="2000" b="1" dirty="0">
                <a:solidFill>
                  <a:srgbClr val="007AC7"/>
                </a:solidFill>
              </a:rPr>
              <a:t>OMS - Unicef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325" y="5491537"/>
            <a:ext cx="4742160" cy="6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37392" y="242410"/>
            <a:ext cx="215632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AR" sz="3600" b="1" dirty="0">
                <a:solidFill>
                  <a:srgbClr val="007AC7"/>
                </a:solidFill>
                <a:latin typeface="+mj-lt"/>
                <a:ea typeface="+mj-ea"/>
                <a:cs typeface="+mj-cs"/>
              </a:rPr>
              <a:t>Tétanos: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33400" y="833341"/>
            <a:ext cx="1092708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Afección grave del sistema nervioso, de inicio súbito.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Clínica: </a:t>
            </a: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hipertonía y/o contracturas musculares dolorosas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espasmos generalizados, y se asocia a una alta morbimortalidad.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 enfermedad es ocasionada por la acción de la </a:t>
            </a:r>
            <a:r>
              <a:rPr lang="es-AR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Tetanospasmina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neurotoxina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producida por la bacteria </a:t>
            </a:r>
            <a:r>
              <a:rPr lang="es-AR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Clostridium</a:t>
            </a:r>
            <a:r>
              <a:rPr lang="es-A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tetani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/>
              <a:t>Tiene una amplia distribución en la naturaleza, se localiza en forma de esporas en el suelo, y en el intestino de animales y humanos.</a:t>
            </a:r>
          </a:p>
          <a:p>
            <a:pPr algn="just">
              <a:lnSpc>
                <a:spcPct val="115000"/>
              </a:lnSpc>
            </a:pPr>
            <a:r>
              <a:rPr lang="es-AR" dirty="0"/>
              <a:t>El CT requiere la presencia de </a:t>
            </a:r>
            <a:r>
              <a:rPr lang="es-AR" b="1" dirty="0"/>
              <a:t>necrosis en el lugar de la lesión </a:t>
            </a:r>
            <a:r>
              <a:rPr lang="es-AR" dirty="0"/>
              <a:t>y que se genere una situación de anaerobiosis             -&gt;heridas amplias producidas por desgarro, inciso-contusas, por aplastamiento, mordeduras, o quemaduras. </a:t>
            </a:r>
          </a:p>
          <a:p>
            <a:pPr algn="just">
              <a:lnSpc>
                <a:spcPct val="115000"/>
              </a:lnSpc>
            </a:pPr>
            <a:r>
              <a:rPr lang="es-AR" dirty="0"/>
              <a:t>Los factores de riesgo para su desarrollo son la falta de vacunación, las heridas contaminadas o necróticas y, particularmente para el tétanos neonatal, la ausencia de inmunidad materna y la falta de higiene en el parto o en el cuidado del cordón umbilical.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33400" y="4864276"/>
            <a:ext cx="1092708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Dado que es un agente presente en el ambiente y no es </a:t>
            </a:r>
            <a:r>
              <a:rPr lang="es-AR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posible </a:t>
            </a: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eliminación, continúan apareciendo casos en niños y personas adultas no vacunadas.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65" y="190262"/>
            <a:ext cx="7149437" cy="39245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615" y="652214"/>
            <a:ext cx="8025109" cy="45770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724" y="1609480"/>
            <a:ext cx="8301476" cy="46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71103" y="1680519"/>
            <a:ext cx="5128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/>
              <a:t>¡Muchas 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188778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1001" y="914822"/>
            <a:ext cx="8470885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/>
              <a:t>Incubación promedio:</a:t>
            </a:r>
            <a:r>
              <a:rPr lang="es-AR" b="1" dirty="0"/>
              <a:t> 8 días </a:t>
            </a:r>
            <a:r>
              <a:rPr lang="es-AR" dirty="0"/>
              <a:t>(rango 3 y 21 días).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mortalidad es elevada. Requiere hospitalización.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A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Existen tres formas clínicas de presentación: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Localizadas (poco frecuente, suele ser más leve, se asocian a una letalidad del 1%);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Cefálica (período de incubación corto, afecta fundamentalmente nervios craneales)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Generalizada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(la más frecuente, alrededor del 80% de los casos). Espasmos musculares dolorosos y tónicos.  Comienza con la afectación de los maseteros (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trismus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risa sardónica), y progresa con rigidez de los músculos del cuello y el tronco (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opistótonos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tetanospasmo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Con tratamiento (incluyendo cuidados intensivos), </a:t>
            </a: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letalidad oscila entre el 10-50%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los ancianos presentan peor pronóstico.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tétanos neonatal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una forma generalizada que se produce en recién nacidos, hijos de personas gestantes no vacunadas.</a:t>
            </a:r>
            <a:r>
              <a:rPr lang="es-AR" dirty="0"/>
              <a:t> Generalmente la puerta de entrada es la infección del muñón umbilical sin cicatrizar, principalmente cuando el mismo se corta con instrumental no </a:t>
            </a:r>
            <a:r>
              <a:rPr lang="es-AR" dirty="0" err="1"/>
              <a:t>estéril.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Peor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pronóstico, asociados a una </a:t>
            </a: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mortalidad de hasta el 90%.</a:t>
            </a:r>
            <a:r>
              <a:rPr lang="es-AR" dirty="0"/>
              <a:t> </a:t>
            </a:r>
          </a:p>
          <a:p>
            <a:endParaRPr lang="es-AR" sz="1200" dirty="0"/>
          </a:p>
          <a:p>
            <a:r>
              <a:rPr lang="es-ES" dirty="0"/>
              <a:t>Diagnóstico de laboratorio:</a:t>
            </a:r>
            <a:r>
              <a:rPr lang="es-ES" b="1" dirty="0"/>
              <a:t> </a:t>
            </a:r>
            <a:r>
              <a:rPr lang="es-ES" dirty="0"/>
              <a:t>No hay hallazgos de laboratorio característicos del tétanos. </a:t>
            </a:r>
            <a:r>
              <a:rPr lang="es-ES" u="sng" dirty="0"/>
              <a:t>El diagnóstico es clínico y no depende de la confirmación bacteriológica</a:t>
            </a:r>
            <a:r>
              <a:rPr lang="es-ES" dirty="0"/>
              <a:t>.</a:t>
            </a:r>
            <a:endParaRPr lang="es-AR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A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760" y="0"/>
            <a:ext cx="1924319" cy="22482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715" y="2339819"/>
            <a:ext cx="2893525" cy="17595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598" y="4191001"/>
            <a:ext cx="2698642" cy="17391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37964" t="16102"/>
          <a:stretch/>
        </p:blipFill>
        <p:spPr>
          <a:xfrm>
            <a:off x="6431279" y="3856"/>
            <a:ext cx="3770419" cy="214997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37392" y="242410"/>
            <a:ext cx="38790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AR" sz="3600" b="1" dirty="0">
                <a:solidFill>
                  <a:srgbClr val="007AC7"/>
                </a:solidFill>
                <a:latin typeface="+mj-lt"/>
                <a:ea typeface="+mj-ea"/>
                <a:cs typeface="+mj-cs"/>
              </a:rPr>
              <a:t>Tétanos: clínica</a:t>
            </a:r>
          </a:p>
        </p:txBody>
      </p:sp>
    </p:spTree>
    <p:extLst>
      <p:ext uri="{BB962C8B-B14F-4D97-AF65-F5344CB8AC3E}">
        <p14:creationId xmlns:p14="http://schemas.microsoft.com/office/powerpoint/2010/main" val="31985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37285" y="833340"/>
            <a:ext cx="10668000" cy="289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A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/>
              <a:t>Grave problema de salud pública en los países en vías de desarrollo.</a:t>
            </a:r>
          </a:p>
          <a:p>
            <a:r>
              <a:rPr lang="es-AR" dirty="0"/>
              <a:t>CDC </a:t>
            </a:r>
            <a:r>
              <a:rPr lang="es-AR" b="1" dirty="0"/>
              <a:t>(2019): se estimaron más de 73.000 casos </a:t>
            </a:r>
            <a:r>
              <a:rPr lang="es-AR" dirty="0"/>
              <a:t>(27.000 tétanos neonatal) y 34.700 muertes a nivel mundial (+++ sur de Asia y el África subsahariana).</a:t>
            </a:r>
          </a:p>
          <a:p>
            <a:r>
              <a:rPr lang="es-AR" dirty="0"/>
              <a:t>-&gt; Se calcula que 75 millones de mujeres y sus bebés en todo el mundo están desprotegidos contra el tétanos.</a:t>
            </a:r>
          </a:p>
          <a:p>
            <a:endParaRPr lang="es-AR" sz="2000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A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A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A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37392" y="242409"/>
            <a:ext cx="503789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AR" sz="3600" b="1" dirty="0">
                <a:solidFill>
                  <a:srgbClr val="007AC7"/>
                </a:solidFill>
                <a:latin typeface="+mj-lt"/>
                <a:ea typeface="+mj-ea"/>
                <a:cs typeface="+mj-cs"/>
              </a:rPr>
              <a:t>Tétanos: epidemiología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25812" y="2755458"/>
            <a:ext cx="46171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Países con tétanos neonatal. Febrero de 2023. </a:t>
            </a:r>
            <a:endParaRPr kumimoji="0" lang="es-A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n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32" y="3212658"/>
            <a:ext cx="4132549" cy="221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9710" y="63153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</a:t>
            </a:r>
            <a:r>
              <a:rPr kumimoji="0" lang="es-A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https://www.cdc.gov/</a:t>
            </a:r>
            <a:endParaRPr kumimoji="0" 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37392" y="1185712"/>
            <a:ext cx="10231483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enfermedad se encuentra controlada en nuestro país, por lo que es fundamental mantener las coberturas altas para sostener este logro. 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Argentina: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2000- 2022 ocurrieron en total 179 casos de tétanos (no neonatal, ni materno) con un promedio de 8 casos por año.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 se notificaron en total 7 casos y 2 fallecidos por esta causa.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 se reportaron 4 casos de tétanos, todos adultos (18 y 87 años) que no contaban con refuerzos.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cuanto al tétanos neonatal no ha habido casos en Argentina desde el 2007 hasta la fecha.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A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37391" y="4678054"/>
            <a:ext cx="10231483" cy="64633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</a:rPr>
              <a:t>EL TÉTANOS NO SE CONTAGIA DE PERSONA A PERSONA. </a:t>
            </a:r>
          </a:p>
          <a:p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</a:rPr>
              <a:t>ES LA ÚNICA ENFERMEDAD PREVENIBLE POR VACUNACIÓN QUE ES INFECCIOSA PERO NO CONTAGIOSA</a:t>
            </a:r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937392" y="242409"/>
            <a:ext cx="838767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AR" sz="3600" b="1" dirty="0">
                <a:solidFill>
                  <a:srgbClr val="007AC7"/>
                </a:solidFill>
                <a:latin typeface="+mj-lt"/>
                <a:ea typeface="+mj-ea"/>
                <a:cs typeface="+mj-cs"/>
              </a:rPr>
              <a:t>Tétanos: epidemiología en Argentina</a:t>
            </a:r>
          </a:p>
        </p:txBody>
      </p:sp>
    </p:spTree>
    <p:extLst>
      <p:ext uri="{BB962C8B-B14F-4D97-AF65-F5344CB8AC3E}">
        <p14:creationId xmlns:p14="http://schemas.microsoft.com/office/powerpoint/2010/main" val="329235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937392" y="963969"/>
            <a:ext cx="1078992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Enfermedad infecto-contagiosa grave, de amplia difusión, con </a:t>
            </a: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potencial epidémico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causada por la bacteria </a:t>
            </a:r>
            <a:r>
              <a:rPr lang="es-AR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Corynebacterium</a:t>
            </a:r>
            <a:r>
              <a:rPr lang="es-A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diphtheriae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Cepas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toxigénicas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no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toxigénicas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bacteria, siendo más peligrosas las formas </a:t>
            </a:r>
            <a:r>
              <a:rPr lang="es-AR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toxigénicas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(complicaciones graves como miocarditis o neuropatía periférica).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Mortalidad oscila entre el 5% y el 10%,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mayor proporción en niños pequeños.</a:t>
            </a:r>
          </a:p>
          <a:p>
            <a:pPr algn="just">
              <a:lnSpc>
                <a:spcPct val="115000"/>
              </a:lnSpc>
            </a:pPr>
            <a:r>
              <a:rPr lang="es-AR" dirty="0"/>
              <a:t>El reservorio es el ser humano. El modo de transmisión es el contacto con un paciente o un portador; rara vez puede ocurrir asociado al contacto con artículos contaminados por secreciones de lesiones de personas infectadas. </a:t>
            </a:r>
          </a:p>
          <a:p>
            <a:pPr algn="just">
              <a:lnSpc>
                <a:spcPct val="115000"/>
              </a:lnSpc>
            </a:pPr>
            <a:r>
              <a:rPr lang="es-ES" dirty="0"/>
              <a:t>La difteria es una enfermedad de </a:t>
            </a:r>
            <a:r>
              <a:rPr lang="es-ES" b="1" dirty="0"/>
              <a:t>distribución universal</a:t>
            </a:r>
            <a:r>
              <a:rPr lang="es-ES" dirty="0"/>
              <a:t>, bacteriana aguda que afecta principalmente las amígdalas, faringe, laringe y nariz, con </a:t>
            </a:r>
            <a:r>
              <a:rPr lang="es-ES" dirty="0" err="1"/>
              <a:t>linfadenopatía</a:t>
            </a:r>
            <a:r>
              <a:rPr lang="es-ES" dirty="0"/>
              <a:t> cervical. </a:t>
            </a:r>
            <a:endParaRPr lang="es-AR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37392" y="242410"/>
            <a:ext cx="215632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AR" sz="3600" b="1" dirty="0">
                <a:solidFill>
                  <a:srgbClr val="007AC7"/>
                </a:solidFill>
                <a:latin typeface="+mj-lt"/>
                <a:ea typeface="+mj-ea"/>
                <a:cs typeface="+mj-cs"/>
              </a:rPr>
              <a:t>Difteria</a:t>
            </a:r>
          </a:p>
        </p:txBody>
      </p:sp>
    </p:spTree>
    <p:extLst>
      <p:ext uri="{BB962C8B-B14F-4D97-AF65-F5344CB8AC3E}">
        <p14:creationId xmlns:p14="http://schemas.microsoft.com/office/powerpoint/2010/main" val="118209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7394" y="868396"/>
            <a:ext cx="941832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Incubación de </a:t>
            </a: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a 5 días 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(rango: 1 a 10 días).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Síntomas iniciales son leves  e inespecíficos. Pequeñas manchas de exudado en la faringe, que se extienden y pueden formar una </a:t>
            </a: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membrana que cubre toda la faringe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el área amigdalina, el paladar blando y la úvula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(lesión característica)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Esta membrana, producida por la toxina, se vuelve grisácea, gruesa y firmemente adherida a la mucosa. La inflamación de los ganglios linfáticos cervicales anteriores y edema de los tejidos blandos circundantes, se conoce como "cuello de toro”.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Cuadro febril de baja intensidad, pero con gran compromiso general.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Efectos tardíos de la absorción de toxinas (2 a 6 semanas de iniciados los síntomas): parálisis de los nervios craneales y periféricos, motores y sensitivos, y </a:t>
            </a:r>
            <a:r>
              <a:rPr lang="es-A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miocarditis. </a:t>
            </a:r>
          </a:p>
          <a:p>
            <a:pPr lvl="0"/>
            <a:endParaRPr lang="es-E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 laríngea (25% de los casos), más común en niños menores de 4 años, se asocia con mayor morbimortalidad debido a la obstrucción de las vías respiratorias.</a:t>
            </a:r>
          </a:p>
          <a:p>
            <a:pPr lvl="0"/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difteria nasal aislada, poco común, cercano al 2% de los casos.</a:t>
            </a:r>
          </a:p>
          <a:p>
            <a:pPr lvl="0"/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 formas cutánea, auricular, vaginal y conjuntival juntas representan aproximadamente el 2% de los casos.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655" y="242410"/>
            <a:ext cx="2191056" cy="240063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46021" y="240376"/>
            <a:ext cx="396053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AR" sz="3600" b="1" dirty="0">
                <a:solidFill>
                  <a:srgbClr val="007AC7"/>
                </a:solidFill>
                <a:latin typeface="+mj-lt"/>
                <a:ea typeface="+mj-ea"/>
                <a:cs typeface="+mj-cs"/>
              </a:rPr>
              <a:t>Difteria: clínica</a:t>
            </a:r>
          </a:p>
        </p:txBody>
      </p:sp>
    </p:spTree>
    <p:extLst>
      <p:ext uri="{BB962C8B-B14F-4D97-AF65-F5344CB8AC3E}">
        <p14:creationId xmlns:p14="http://schemas.microsoft.com/office/powerpoint/2010/main" val="350447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6" name="Rectángulo 5"/>
          <p:cNvSpPr/>
          <p:nvPr/>
        </p:nvSpPr>
        <p:spPr>
          <a:xfrm>
            <a:off x="408203" y="659020"/>
            <a:ext cx="7254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Vacunación-&gt; </a:t>
            </a:r>
            <a:r>
              <a:rPr lang="es-A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reducción del 90% el número de casos entre 1980 y 2000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s-AR" dirty="0"/>
              <a:t>En los últimos 5-10 años, se registraron casos confirmados en varios países de América Latina y el Caribe. </a:t>
            </a:r>
          </a:p>
          <a:p>
            <a:r>
              <a:rPr lang="es-AR" dirty="0"/>
              <a:t>Las condiciones que pueden predisponer a la ocurrencia de un brote y la potencial dispersión de la enfermedad son: </a:t>
            </a:r>
          </a:p>
          <a:p>
            <a:pPr marL="342900" indent="-342900">
              <a:buAutoNum type="arabicParenR"/>
            </a:pPr>
            <a:r>
              <a:rPr lang="es-AR" dirty="0"/>
              <a:t>la disminución de las coberturas de vacunación, </a:t>
            </a:r>
          </a:p>
          <a:p>
            <a:pPr marL="342900" indent="-342900">
              <a:buAutoNum type="arabicParenR"/>
            </a:pPr>
            <a:r>
              <a:rPr lang="es-AR" dirty="0"/>
              <a:t>la inmunidad reducida con el tiempo posterior a la vacunación primaria (menores de 1 año) con 3 dosis, en ausencia de una inmunidad inducida naturalmente o por la administración de dosis de refuerzos, </a:t>
            </a:r>
          </a:p>
          <a:p>
            <a:pPr marL="342900" indent="-342900">
              <a:buAutoNum type="arabicParenR"/>
            </a:pPr>
            <a:r>
              <a:rPr lang="es-AR" dirty="0"/>
              <a:t>la falta de una política de vacunación de adolescentes/adultos en varios países </a:t>
            </a:r>
          </a:p>
          <a:p>
            <a:pPr marL="342900" indent="-342900">
              <a:buAutoNum type="arabicParenR"/>
            </a:pPr>
            <a:r>
              <a:rPr lang="es-AR" dirty="0"/>
              <a:t>la activa migración, entre otros factores.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En Argentina el último caso de difteria se registró en el año</a:t>
            </a:r>
          </a:p>
          <a:p>
            <a:r>
              <a:rPr lang="es-AR" dirty="0"/>
              <a:t> 2006  y el último caso sospechoso se notificó en 2020. </a:t>
            </a:r>
          </a:p>
          <a:p>
            <a:endParaRPr lang="es-AR" dirty="0"/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52" y="658843"/>
            <a:ext cx="3808571" cy="3051174"/>
          </a:xfrm>
          <a:prstGeom prst="rect">
            <a:avLst/>
          </a:prstGeom>
        </p:spPr>
      </p:pic>
      <p:sp>
        <p:nvSpPr>
          <p:cNvPr id="10" name="Cuadro de texto 2"/>
          <p:cNvSpPr txBox="1">
            <a:spLocks noChangeArrowheads="1"/>
          </p:cNvSpPr>
          <p:nvPr/>
        </p:nvSpPr>
        <p:spPr bwMode="auto">
          <a:xfrm>
            <a:off x="8237352" y="149559"/>
            <a:ext cx="408289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s-AR" sz="16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Casos de difteria reportados en todo el mundo a OMS entre 1980-2017. </a:t>
            </a:r>
            <a:r>
              <a:rPr lang="es-AR" sz="16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(Clarke 2019)</a:t>
            </a: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/>
          <a:srcRect l="2961" t="6325" r="4992" b="12678"/>
          <a:stretch/>
        </p:blipFill>
        <p:spPr bwMode="auto">
          <a:xfrm>
            <a:off x="6583680" y="3718560"/>
            <a:ext cx="5608320" cy="2698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lecha derecha 6"/>
          <p:cNvSpPr/>
          <p:nvPr/>
        </p:nvSpPr>
        <p:spPr>
          <a:xfrm>
            <a:off x="5875020" y="5181600"/>
            <a:ext cx="441960" cy="21214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/>
        </p:nvSpPr>
        <p:spPr>
          <a:xfrm>
            <a:off x="983112" y="174504"/>
            <a:ext cx="44308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AR" sz="3600" b="1" dirty="0">
                <a:solidFill>
                  <a:srgbClr val="007AC7"/>
                </a:solidFill>
                <a:latin typeface="+mj-lt"/>
                <a:ea typeface="+mj-ea"/>
                <a:cs typeface="+mj-cs"/>
              </a:rPr>
              <a:t>Difteria: epidemiología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3112" y="1318528"/>
            <a:ext cx="10070471" cy="267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sospecha diagnóstica se basa en la visualización de una membrana blanco grisácea, pero el </a:t>
            </a: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diagnóstico se debe corroborar con el examen bacteriológico de las lesiones que confirma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aislamiento e identificación del </a:t>
            </a:r>
            <a:r>
              <a:rPr lang="es-AR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Corynebacterium diphtheriae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 con nexo epidemiológico cuando al menos un caso en la cadena de transmisión ha sido confirmado por laboratorio.</a:t>
            </a:r>
          </a:p>
          <a:p>
            <a:pPr algn="just">
              <a:lnSpc>
                <a:spcPct val="115000"/>
              </a:lnSpc>
            </a:pPr>
            <a:r>
              <a:rPr lang="es-ES" dirty="0"/>
              <a:t>Si la sospecha de difteria es muy fuerte debe iniciarse el tratamiento específico con antibióticos y antitoxina mientras se reciben los resultados del laboratorio. Este tratamiento se debe continuar aunque se descarte el diagnóstico de difteria.</a:t>
            </a:r>
            <a:endParaRPr lang="es-AR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83112" y="174504"/>
            <a:ext cx="44308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AR" sz="3600" b="1" dirty="0">
                <a:solidFill>
                  <a:srgbClr val="007AC7"/>
                </a:solidFill>
                <a:latin typeface="+mj-lt"/>
                <a:ea typeface="+mj-ea"/>
                <a:cs typeface="+mj-cs"/>
              </a:rPr>
              <a:t>Difteria: manejo</a:t>
            </a:r>
          </a:p>
        </p:txBody>
      </p:sp>
    </p:spTree>
    <p:extLst>
      <p:ext uri="{BB962C8B-B14F-4D97-AF65-F5344CB8AC3E}">
        <p14:creationId xmlns:p14="http://schemas.microsoft.com/office/powerpoint/2010/main" val="2373837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2880</Words>
  <Application>Microsoft Office PowerPoint</Application>
  <PresentationFormat>Panorámica</PresentationFormat>
  <Paragraphs>166</Paragraphs>
  <Slides>21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Curso PAI HNRG 2024  Difteria, tétanos, pertussis y Hib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Calendario Nacional de Vacunación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Antonio Domínguez Serrano</dc:creator>
  <cp:lastModifiedBy>Cuenta Microsoft</cp:lastModifiedBy>
  <cp:revision>82</cp:revision>
  <dcterms:created xsi:type="dcterms:W3CDTF">2021-08-12T20:14:59Z</dcterms:created>
  <dcterms:modified xsi:type="dcterms:W3CDTF">2024-09-16T16:35:42Z</dcterms:modified>
</cp:coreProperties>
</file>