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634" r:id="rId4"/>
    <p:sldId id="635" r:id="rId5"/>
    <p:sldId id="262" r:id="rId6"/>
    <p:sldId id="589" r:id="rId7"/>
    <p:sldId id="587" r:id="rId8"/>
    <p:sldId id="672" r:id="rId9"/>
    <p:sldId id="265" r:id="rId10"/>
    <p:sldId id="681" r:id="rId11"/>
    <p:sldId id="682" r:id="rId12"/>
    <p:sldId id="683" r:id="rId13"/>
    <p:sldId id="684" r:id="rId14"/>
    <p:sldId id="685" r:id="rId15"/>
    <p:sldId id="593" r:id="rId16"/>
    <p:sldId id="594" r:id="rId17"/>
    <p:sldId id="595" r:id="rId18"/>
    <p:sldId id="616" r:id="rId19"/>
    <p:sldId id="701" r:id="rId20"/>
    <p:sldId id="597" r:id="rId21"/>
    <p:sldId id="598" r:id="rId22"/>
    <p:sldId id="689" r:id="rId2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CD"/>
    <a:srgbClr val="993300"/>
    <a:srgbClr val="663300"/>
    <a:srgbClr val="5B9BD5"/>
    <a:srgbClr val="006800"/>
    <a:srgbClr val="E9EDF4"/>
    <a:srgbClr val="D0D8E8"/>
    <a:srgbClr val="FFFFCC"/>
    <a:srgbClr val="1E8F0B"/>
    <a:srgbClr val="2F7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291" autoAdjust="0"/>
  </p:normalViewPr>
  <p:slideViewPr>
    <p:cSldViewPr snapToGrid="0" snapToObjects="1">
      <p:cViewPr varScale="1">
        <p:scale>
          <a:sx n="146" d="100"/>
          <a:sy n="146" d="100"/>
        </p:scale>
        <p:origin x="438" y="12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1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AR" sz="1800" b="0" strike="noStrike" spc="-1">
                <a:solidFill>
                  <a:srgbClr val="000000"/>
                </a:solidFill>
                <a:latin typeface="Calibri"/>
              </a:rPr>
              <a:t>Pulse para desplazar la diapositiva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AR" sz="2000" b="0" strike="noStrike" spc="-1" dirty="0">
                <a:latin typeface="Arial"/>
              </a:rPr>
              <a:t>Pulse para editar el formato de las notas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AR" sz="1400" b="0" strike="noStrike" spc="-1">
                <a:latin typeface="Times New Roman"/>
              </a:rPr>
              <a:t>&lt;cabecera&gt;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AR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AR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8B1C0F7-618E-49E0-8B6B-D4C84E7C490C}" type="slidenum">
              <a:rPr lang="es-AR" sz="1400" b="0" strike="noStrike" spc="-1">
                <a:latin typeface="Times New Roman"/>
              </a:rPr>
              <a:pPr algn="r"/>
              <a:t>‹Nº›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89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4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136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15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734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Pared celular</a:t>
            </a:r>
          </a:p>
          <a:p>
            <a:r>
              <a:rPr lang="es-AR" dirty="0"/>
              <a:t>Entramado de cadenas de peptidoglicano, ácido teicoico y ácido </a:t>
            </a:r>
            <a:r>
              <a:rPr lang="es-AR" dirty="0" err="1"/>
              <a:t>lipoteicoico</a:t>
            </a:r>
            <a:r>
              <a:rPr lang="es-AR" dirty="0"/>
              <a:t>.</a:t>
            </a:r>
          </a:p>
          <a:p>
            <a:r>
              <a:rPr lang="es-AR" dirty="0"/>
              <a:t>Todos estos elementos de la superficie externa que incluyen también toxinas y enzimas constituyen los factores de virulencia que…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16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0735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17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9173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18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6561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19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323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20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105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5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77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8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283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9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12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10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500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11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86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12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7429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13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628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8B1C0F7-618E-49E0-8B6B-D4C84E7C490C}" type="slidenum">
              <a:rPr lang="es-AR" sz="1400" b="0" strike="noStrike" spc="-1" smtClean="0">
                <a:latin typeface="Times New Roman"/>
              </a:rPr>
              <a:pPr algn="r"/>
              <a:t>14</a:t>
            </a:fld>
            <a:endParaRPr lang="es-A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627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39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39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56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56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algn="ctr"/>
            <a:endParaRPr lang="es-AR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0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algn="ctr"/>
            <a:endParaRPr lang="es-AR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algn="ctr"/>
            <a:endParaRPr lang="es-AR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339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339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76156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76156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761560"/>
            <a:ext cx="26496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0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algn="ctr"/>
            <a:endParaRPr lang="es-AR" sz="32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560"/>
            <a:ext cx="8229240" cy="142263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860"/>
            <a:ext cx="7772040" cy="11021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A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4767390"/>
            <a:ext cx="2133360" cy="27351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25FDB3E-C9FF-4E47-ADCF-FECA22AAD850}" type="datetime">
              <a:rPr lang="es-A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11/9/2024</a:t>
            </a:fld>
            <a:endParaRPr lang="es-A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390"/>
            <a:ext cx="2895120" cy="27351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A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390"/>
            <a:ext cx="2133360" cy="27351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567367-8014-491F-99D4-8E66E0992E2B}" type="slidenum">
              <a:rPr lang="es-A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A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6010"/>
            <a:ext cx="8229240" cy="8569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lang="es-A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240" cy="3394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  <a:endParaRPr lang="es-AR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  <a:endParaRPr lang="es-AR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Tercer nivel</a:t>
            </a:r>
            <a:endParaRPr lang="es-AR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</a:t>
            </a:r>
            <a:endParaRPr lang="es-AR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</a:t>
            </a:r>
            <a:endParaRPr lang="es-AR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4767390"/>
            <a:ext cx="2133360" cy="27351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2A90195-2349-4D36-978E-E3F0B89D247D}" type="datetime">
              <a:rPr lang="es-A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11/9/2024</a:t>
            </a:fld>
            <a:endParaRPr lang="es-A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4767390"/>
            <a:ext cx="2895120" cy="27351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A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4767390"/>
            <a:ext cx="2133360" cy="27351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1716BBA-073D-47BD-915B-3C91DC03AE3B}" type="slidenum">
              <a:rPr lang="es-A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A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48582" y="2167009"/>
            <a:ext cx="3432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  <a:latin typeface="Calibri" pitchFamily="34" charset="0"/>
              </a:rPr>
              <a:t>Enfermedad neumocócica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272413" y="262867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Dra. Julia </a:t>
            </a:r>
            <a:r>
              <a:rPr lang="es-MX" sz="16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Bakir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2EAACB52-0A40-4CF1-A59A-F67929A609DD}"/>
              </a:ext>
            </a:extLst>
          </p:cNvPr>
          <p:cNvSpPr txBox="1"/>
          <p:nvPr/>
        </p:nvSpPr>
        <p:spPr>
          <a:xfrm>
            <a:off x="629417" y="751557"/>
            <a:ext cx="611786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1600" b="1" dirty="0">
                <a:latin typeface="Calibri" pitchFamily="34" charset="0"/>
                <a:cs typeface="Calibri" pitchFamily="34" charset="0"/>
              </a:rPr>
              <a:t>Meningitis neumocócica. Nº de c</a:t>
            </a:r>
            <a:r>
              <a:rPr lang="es-ES" sz="1600" b="1" dirty="0" err="1">
                <a:latin typeface="Calibri" pitchFamily="34" charset="0"/>
                <a:cs typeface="Calibri" pitchFamily="34" charset="0"/>
              </a:rPr>
              <a:t>asos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por año y grupos </a:t>
            </a:r>
            <a:r>
              <a:rPr lang="es-ES" sz="1600" b="1" dirty="0" err="1">
                <a:latin typeface="Calibri" pitchFamily="34" charset="0"/>
                <a:cs typeface="Calibri" pitchFamily="34" charset="0"/>
              </a:rPr>
              <a:t>etáreos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r>
              <a:rPr lang="es-MX" sz="1200" b="1" dirty="0">
                <a:latin typeface="Calibri" pitchFamily="34" charset="0"/>
                <a:cs typeface="Calibri" pitchFamily="34" charset="0"/>
              </a:rPr>
              <a:t>Argentina 2010-2023</a:t>
            </a:r>
            <a:endParaRPr lang="es-A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0777" y="4728992"/>
            <a:ext cx="663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Fuente: Dirección de Control de Enfermedades </a:t>
            </a:r>
            <a:r>
              <a:rPr lang="es-E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Inmunoprevenibles</a:t>
            </a: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 (DICEI), MSAL. Bacteriología Clínica. INEI-ANLIS “Dr. Carlos G. Malbrán.</a:t>
            </a:r>
          </a:p>
          <a:p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Elaborado por DICEI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7" y="1307770"/>
            <a:ext cx="6048948" cy="306719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138928" y="1693253"/>
            <a:ext cx="1663547" cy="1615827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Mayor afectación en &lt; 5 años, seguida en frecuencia por el grupo de adultos &gt; 45 años.</a:t>
            </a:r>
          </a:p>
          <a:p>
            <a:pPr>
              <a:buClr>
                <a:srgbClr val="800000"/>
              </a:buClr>
            </a:pPr>
            <a:endParaRPr 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En 2023, el 19 % de los casos se presentaron en &lt; 5 años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4C180-4041-4327-B76C-0203FA08AB8C}"/>
              </a:ext>
            </a:extLst>
          </p:cNvPr>
          <p:cNvSpPr txBox="1"/>
          <p:nvPr/>
        </p:nvSpPr>
        <p:spPr>
          <a:xfrm>
            <a:off x="592275" y="-1561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Situación epidemiológica en Argentina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2EAACB52-0A40-4CF1-A59A-F67929A609DD}"/>
              </a:ext>
            </a:extLst>
          </p:cNvPr>
          <p:cNvSpPr txBox="1"/>
          <p:nvPr/>
        </p:nvSpPr>
        <p:spPr>
          <a:xfrm>
            <a:off x="629417" y="751557"/>
            <a:ext cx="611786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1600" b="1" dirty="0">
                <a:latin typeface="Calibri" pitchFamily="34" charset="0"/>
                <a:cs typeface="Calibri" pitchFamily="34" charset="0"/>
              </a:rPr>
              <a:t>Meningitis neumocócica. Tasas de incidencia en &lt;5 años.</a:t>
            </a:r>
          </a:p>
          <a:p>
            <a:r>
              <a:rPr lang="es-MX" sz="1200" b="1" dirty="0">
                <a:latin typeface="Calibri" pitchFamily="34" charset="0"/>
                <a:cs typeface="Calibri" pitchFamily="34" charset="0"/>
              </a:rPr>
              <a:t>Argentina 2010-2023</a:t>
            </a:r>
            <a:endParaRPr lang="es-A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0777" y="4728992"/>
            <a:ext cx="663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Fuente: Dirección de Control de Enfermedades </a:t>
            </a:r>
            <a:r>
              <a:rPr lang="es-E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Inmunoprevenibles</a:t>
            </a: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 (DICEI), MSAL. Bacteriología Clínica. INEI-ANLIS “Dr. Carlos G. Malbrán.</a:t>
            </a:r>
          </a:p>
          <a:p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Elaborado por DICEI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138928" y="1693253"/>
            <a:ext cx="1663547" cy="769441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800000"/>
              </a:buClr>
            </a:pP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La reducción en las tasas de incidencia fue mayor en los &lt; 1 año, subgrupo principalmente afectado.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7" y="1257896"/>
            <a:ext cx="6343650" cy="32956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54C180-4041-4327-B76C-0203FA08AB8C}"/>
              </a:ext>
            </a:extLst>
          </p:cNvPr>
          <p:cNvSpPr txBox="1"/>
          <p:nvPr/>
        </p:nvSpPr>
        <p:spPr>
          <a:xfrm>
            <a:off x="592275" y="-1561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Situación epidemiológica en Argentina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2EAACB52-0A40-4CF1-A59A-F67929A609DD}"/>
              </a:ext>
            </a:extLst>
          </p:cNvPr>
          <p:cNvSpPr txBox="1"/>
          <p:nvPr/>
        </p:nvSpPr>
        <p:spPr>
          <a:xfrm>
            <a:off x="629417" y="751557"/>
            <a:ext cx="763323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600" b="1" dirty="0">
                <a:latin typeface="Calibri" pitchFamily="34" charset="0"/>
                <a:cs typeface="Calibri" pitchFamily="34" charset="0"/>
              </a:rPr>
              <a:t>Casos de ENI en &lt;5 años según serotipo </a:t>
            </a:r>
            <a:r>
              <a:rPr lang="es-ES" sz="1600" b="1" dirty="0" err="1">
                <a:latin typeface="Calibri" pitchFamily="34" charset="0"/>
                <a:cs typeface="Calibri" pitchFamily="34" charset="0"/>
              </a:rPr>
              <a:t>vacunal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(STV) vs. serotipo no </a:t>
            </a:r>
            <a:r>
              <a:rPr lang="es-ES" sz="1600" b="1" dirty="0" err="1">
                <a:latin typeface="Calibri" pitchFamily="34" charset="0"/>
                <a:cs typeface="Calibri" pitchFamily="34" charset="0"/>
              </a:rPr>
              <a:t>vacunal</a:t>
            </a:r>
            <a:r>
              <a:rPr lang="es-ES" sz="1600" b="1" dirty="0">
                <a:latin typeface="Calibri" pitchFamily="34" charset="0"/>
                <a:cs typeface="Calibri" pitchFamily="34" charset="0"/>
              </a:rPr>
              <a:t> (STNV).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r>
              <a:rPr lang="es-MX" sz="1200" b="1" dirty="0">
                <a:latin typeface="Calibri" pitchFamily="34" charset="0"/>
                <a:cs typeface="Calibri" pitchFamily="34" charset="0"/>
              </a:rPr>
              <a:t>Argentina 2010-2023</a:t>
            </a:r>
            <a:endParaRPr lang="es-A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0777" y="4728992"/>
            <a:ext cx="435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Fuente: SIREVA II. Bacteriología Clínica. INEI-ANLIS “Dr. Carlos G. Malbrán.</a:t>
            </a:r>
          </a:p>
          <a:p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Elaborado por DICEI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039775" y="1693253"/>
            <a:ext cx="1491161" cy="1277273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800000"/>
              </a:buClr>
            </a:pP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STV causantes de ENI en &lt;5 años  han presentado una reducción significativa luego de la introducción de la vacuna PCV13.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16" y="1273927"/>
            <a:ext cx="5341725" cy="320672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54C180-4041-4327-B76C-0203FA08AB8C}"/>
              </a:ext>
            </a:extLst>
          </p:cNvPr>
          <p:cNvSpPr txBox="1"/>
          <p:nvPr/>
        </p:nvSpPr>
        <p:spPr>
          <a:xfrm>
            <a:off x="592275" y="-1561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Situación epidemiológica en Argentina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2EAACB52-0A40-4CF1-A59A-F67929A609DD}"/>
              </a:ext>
            </a:extLst>
          </p:cNvPr>
          <p:cNvSpPr txBox="1"/>
          <p:nvPr/>
        </p:nvSpPr>
        <p:spPr>
          <a:xfrm>
            <a:off x="629417" y="751557"/>
            <a:ext cx="708239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600" b="1" dirty="0">
                <a:latin typeface="Calibri" pitchFamily="34" charset="0"/>
                <a:cs typeface="Calibri" pitchFamily="34" charset="0"/>
              </a:rPr>
              <a:t>Distribución porcentual de serotipos causantes de ENI en &lt;5 años.</a:t>
            </a:r>
            <a:endParaRPr lang="es-MX" sz="1600" b="1" dirty="0">
              <a:latin typeface="Calibri" pitchFamily="34" charset="0"/>
              <a:cs typeface="Calibri" pitchFamily="34" charset="0"/>
            </a:endParaRPr>
          </a:p>
          <a:p>
            <a:r>
              <a:rPr lang="es-MX" sz="1200" b="1" dirty="0">
                <a:latin typeface="Calibri" pitchFamily="34" charset="0"/>
                <a:cs typeface="Calibri" pitchFamily="34" charset="0"/>
              </a:rPr>
              <a:t>Argentina 2010-2023</a:t>
            </a:r>
            <a:endParaRPr lang="es-A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0777" y="4728992"/>
            <a:ext cx="435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Fuente: SIREVA II. Bacteriología Clínica. INEI-ANLIS “Dr. Carlos G. Malbrán.</a:t>
            </a:r>
          </a:p>
          <a:p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Elaborado por DICEI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028758" y="1693253"/>
            <a:ext cx="1663547" cy="1785104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La proporción de STV se redujo de 87% en 2010 a 29% en 2023, luego de 11 años de vacunación con PCV13</a:t>
            </a:r>
          </a:p>
          <a:p>
            <a:pPr marL="171450" indent="-171450" algn="just"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STNV representan la mayor proporción de los aislamientos </a:t>
            </a:r>
            <a:r>
              <a:rPr lang="es-E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serotipificados</a:t>
            </a: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 desde 2014.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57" y="1626993"/>
            <a:ext cx="5523989" cy="28568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54C180-4041-4327-B76C-0203FA08AB8C}"/>
              </a:ext>
            </a:extLst>
          </p:cNvPr>
          <p:cNvSpPr txBox="1"/>
          <p:nvPr/>
        </p:nvSpPr>
        <p:spPr>
          <a:xfrm>
            <a:off x="592275" y="-1561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Situación epidemiológica en Argentina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85800" y="1597860"/>
            <a:ext cx="4184059" cy="11021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371600" y="2914650"/>
            <a:ext cx="6400440" cy="131409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es-AR" sz="3200" b="0" strike="noStrike" spc="-1" dirty="0">
              <a:latin typeface="Calibri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F3BAE1-2753-4DEE-9E80-76ABEC4F4F63}"/>
              </a:ext>
            </a:extLst>
          </p:cNvPr>
          <p:cNvSpPr txBox="1"/>
          <p:nvPr/>
        </p:nvSpPr>
        <p:spPr>
          <a:xfrm>
            <a:off x="665018" y="10391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Infección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Situación epidemiológica en Argentina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4C7C0A5-97CF-4336-B9F7-002F8F62FF0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5" y="1836570"/>
            <a:ext cx="3943350" cy="10358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0516AAA-0D84-47C3-A8E6-3E17A18B1AC7}"/>
              </a:ext>
            </a:extLst>
          </p:cNvPr>
          <p:cNvSpPr txBox="1"/>
          <p:nvPr/>
        </p:nvSpPr>
        <p:spPr>
          <a:xfrm>
            <a:off x="799961" y="1345286"/>
            <a:ext cx="3943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2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Notificaciones y Tasas de neumonía (x 100.000 </a:t>
            </a:r>
            <a:r>
              <a:rPr lang="es-AR" sz="1200" b="1" dirty="0" err="1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hab</a:t>
            </a:r>
            <a:r>
              <a:rPr lang="es-AR" sz="1200" b="1" dirty="0"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). SE 52 de 2015.</a:t>
            </a:r>
            <a:endParaRPr lang="es-AR" sz="12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A70C60B-DAB8-4FDC-8E74-8721AEC0C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25197"/>
              </p:ext>
            </p:extLst>
          </p:nvPr>
        </p:nvGraphicFramePr>
        <p:xfrm>
          <a:off x="4869859" y="2495108"/>
          <a:ext cx="3682179" cy="171450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878677">
                  <a:extLst>
                    <a:ext uri="{9D8B030D-6E8A-4147-A177-3AD203B41FA5}">
                      <a16:colId xmlns:a16="http://schemas.microsoft.com/office/drawing/2014/main" val="1319061866"/>
                    </a:ext>
                  </a:extLst>
                </a:gridCol>
                <a:gridCol w="599011">
                  <a:extLst>
                    <a:ext uri="{9D8B030D-6E8A-4147-A177-3AD203B41FA5}">
                      <a16:colId xmlns:a16="http://schemas.microsoft.com/office/drawing/2014/main" val="442006608"/>
                    </a:ext>
                  </a:extLst>
                </a:gridCol>
                <a:gridCol w="1204491">
                  <a:extLst>
                    <a:ext uri="{9D8B030D-6E8A-4147-A177-3AD203B41FA5}">
                      <a16:colId xmlns:a16="http://schemas.microsoft.com/office/drawing/2014/main" val="2683081285"/>
                    </a:ext>
                  </a:extLst>
                </a:gridCol>
              </a:tblGrid>
              <a:tr h="17145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Condición 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Mortalidad a los 14 días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60416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OR (IC95%)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8929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Enfermedad maligna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&lt;0.01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5.59 (3.37-9.29)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804324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Neurológica/psiquiátrica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&lt;0.01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3.01 (2.06-4.40)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905854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Alcoholismo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&lt;0.01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2.95 (1.65-5.25)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5108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Enfermedad renal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&lt;0.01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2.62 (1.63-4.21)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67363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Enfermedad </a:t>
                      </a:r>
                      <a:r>
                        <a:rPr lang="es-AR" sz="800" dirty="0" err="1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cerebrovascular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&lt;0.01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2.20 (1.35-3.58)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30099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Enfermedad cardíaca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&lt;0.01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1.69 (1.17-2.44)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43103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Tabaquismo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0.028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1.53 (1.05-2.25)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07857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Multimorbilidad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&lt;0.01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AR" sz="800" dirty="0">
                          <a:solidFill>
                            <a:srgbClr val="333333"/>
                          </a:solidFill>
                          <a:effectLst/>
                          <a:latin typeface="Calibri" pitchFamily="34" charset="0"/>
                        </a:rPr>
                        <a:t>2.42 (1.98-2.96)</a:t>
                      </a:r>
                      <a:endParaRPr lang="es-A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055814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A375A795-14B4-4731-94C5-53C093DCC999}"/>
              </a:ext>
            </a:extLst>
          </p:cNvPr>
          <p:cNvSpPr txBox="1"/>
          <p:nvPr/>
        </p:nvSpPr>
        <p:spPr>
          <a:xfrm>
            <a:off x="532056" y="1052402"/>
            <a:ext cx="1041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Calibri" pitchFamily="34" charset="0"/>
                <a:cs typeface="Calibri" pitchFamily="34" charset="0"/>
              </a:rPr>
              <a:t>Adultos</a:t>
            </a:r>
            <a:endParaRPr lang="es-AR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3B54460-A7FB-417B-A92D-FC6136734154}"/>
              </a:ext>
            </a:extLst>
          </p:cNvPr>
          <p:cNvSpPr txBox="1"/>
          <p:nvPr/>
        </p:nvSpPr>
        <p:spPr>
          <a:xfrm>
            <a:off x="4869858" y="4366144"/>
            <a:ext cx="36821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00" i="1" dirty="0">
                <a:latin typeface="Calibri" pitchFamily="34" charset="0"/>
              </a:rPr>
              <a:t>Adaptado. Lopardo GD, et al.BMJ Open 2018. doi: 10.1136/bmjopen-2017-019439   </a:t>
            </a:r>
            <a:endParaRPr lang="es-AR" sz="800" i="1" dirty="0">
              <a:latin typeface="Calibri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F0C334E-2FCE-4E2C-AA57-38E5DAC34392}"/>
              </a:ext>
            </a:extLst>
          </p:cNvPr>
          <p:cNvSpPr txBox="1"/>
          <p:nvPr/>
        </p:nvSpPr>
        <p:spPr>
          <a:xfrm>
            <a:off x="4869859" y="2013452"/>
            <a:ext cx="3682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Factores predictores de mortalidad en pacientes ≥18 años con NAC</a:t>
            </a:r>
            <a:endParaRPr lang="es-AR" sz="1200" b="1" dirty="0">
              <a:latin typeface="Calibri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DAFBD3E-5705-4072-910A-2023CB4FC95D}"/>
              </a:ext>
            </a:extLst>
          </p:cNvPr>
          <p:cNvSpPr txBox="1"/>
          <p:nvPr/>
        </p:nvSpPr>
        <p:spPr>
          <a:xfrm>
            <a:off x="916948" y="2913939"/>
            <a:ext cx="36549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Fuente: Boletín Integrado de Vigilancia. </a:t>
            </a:r>
            <a:r>
              <a:rPr lang="es-AR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N°</a:t>
            </a:r>
            <a:r>
              <a:rPr lang="es-A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296. SE 5 – 2016. Argentina.</a:t>
            </a:r>
          </a:p>
        </p:txBody>
      </p:sp>
    </p:spTree>
    <p:extLst>
      <p:ext uri="{BB962C8B-B14F-4D97-AF65-F5344CB8AC3E}">
        <p14:creationId xmlns:p14="http://schemas.microsoft.com/office/powerpoint/2010/main" val="93478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85800" y="1597860"/>
            <a:ext cx="4184059" cy="11021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371600" y="2953882"/>
            <a:ext cx="6400440" cy="131409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es-AR" sz="3200" b="0" strike="noStrike" spc="-1" dirty="0">
              <a:latin typeface="Calibri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F3BAE1-2753-4DEE-9E80-76ABEC4F4F63}"/>
              </a:ext>
            </a:extLst>
          </p:cNvPr>
          <p:cNvSpPr txBox="1"/>
          <p:nvPr/>
        </p:nvSpPr>
        <p:spPr>
          <a:xfrm>
            <a:off x="656344" y="-4038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Infección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Agente etiológico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7AC597-FE5B-46EF-9D0F-75B77BF9C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52766"/>
            <a:ext cx="2547866" cy="14379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5C436D5-8537-435A-9DF6-BAC00983F80E}"/>
              </a:ext>
            </a:extLst>
          </p:cNvPr>
          <p:cNvSpPr txBox="1"/>
          <p:nvPr/>
        </p:nvSpPr>
        <p:spPr>
          <a:xfrm>
            <a:off x="3919466" y="1851742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Calibri" pitchFamily="34" charset="0"/>
              </a:rPr>
              <a:t>Diplococo grampositivo, catalasa negativo, con forma de lanceta.</a:t>
            </a:r>
          </a:p>
          <a:p>
            <a:pPr algn="just"/>
            <a:endParaRPr lang="es-MX" sz="1400" dirty="0">
              <a:latin typeface="Calibri" pitchFamily="34" charset="0"/>
            </a:endParaRPr>
          </a:p>
          <a:p>
            <a:pPr algn="just"/>
            <a:r>
              <a:rPr lang="es-MX" sz="1400" dirty="0">
                <a:latin typeface="Calibri" pitchFamily="34" charset="0"/>
              </a:rPr>
              <a:t>Puede identificarse en el laboratorio de microbiología mediante tres reacciones:</a:t>
            </a:r>
          </a:p>
          <a:p>
            <a:pPr algn="just"/>
            <a:endParaRPr lang="es-MX" sz="1400" dirty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s-MX" sz="1400" dirty="0">
                <a:latin typeface="Calibri" pitchFamily="34" charset="0"/>
              </a:rPr>
              <a:t>α-hemólisis del agar sangre,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s-MX" sz="1400" dirty="0">
                <a:latin typeface="Calibri" pitchFamily="34" charset="0"/>
              </a:rPr>
              <a:t>susceptibilidad a la </a:t>
            </a:r>
            <a:r>
              <a:rPr lang="es-MX" sz="1400" dirty="0" err="1">
                <a:latin typeface="Calibri" pitchFamily="34" charset="0"/>
              </a:rPr>
              <a:t>optoquina</a:t>
            </a:r>
            <a:r>
              <a:rPr lang="es-MX" sz="1400" dirty="0">
                <a:latin typeface="Calibri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s-MX" sz="1400" dirty="0">
                <a:latin typeface="Calibri" pitchFamily="34" charset="0"/>
              </a:rPr>
              <a:t>solubilidad en sales biliares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5FBC7D-C91A-411E-A7EB-9E9DFCDFB93A}"/>
              </a:ext>
            </a:extLst>
          </p:cNvPr>
          <p:cNvSpPr txBox="1"/>
          <p:nvPr/>
        </p:nvSpPr>
        <p:spPr>
          <a:xfrm>
            <a:off x="-326267" y="140775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i="1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Streptococcus pneumoniae</a:t>
            </a:r>
          </a:p>
        </p:txBody>
      </p:sp>
    </p:spTree>
    <p:extLst>
      <p:ext uri="{BB962C8B-B14F-4D97-AF65-F5344CB8AC3E}">
        <p14:creationId xmlns:p14="http://schemas.microsoft.com/office/powerpoint/2010/main" val="184438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85800" y="1597860"/>
            <a:ext cx="4184059" cy="11021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s-A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1459730" y="2951636"/>
            <a:ext cx="6400440" cy="131409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es-AR" sz="3200" b="0" strike="noStrike" spc="-1" dirty="0">
              <a:latin typeface="Calibri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F3BAE1-2753-4DEE-9E80-76ABEC4F4F63}"/>
              </a:ext>
            </a:extLst>
          </p:cNvPr>
          <p:cNvSpPr txBox="1"/>
          <p:nvPr/>
        </p:nvSpPr>
        <p:spPr>
          <a:xfrm>
            <a:off x="623454" y="-20782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1" u="none" strike="noStrike" baseline="0" dirty="0">
                <a:solidFill>
                  <a:srgbClr val="0070C0"/>
                </a:solidFill>
                <a:latin typeface="Calibri" pitchFamily="34" charset="0"/>
              </a:rPr>
              <a:t>Streptococcus pneumoniae</a:t>
            </a:r>
          </a:p>
          <a:p>
            <a:r>
              <a:rPr lang="es-MX" dirty="0">
                <a:solidFill>
                  <a:srgbClr val="0070C0"/>
                </a:solidFill>
                <a:latin typeface="Calibri" pitchFamily="34" charset="0"/>
              </a:rPr>
              <a:t>Estructura de la membrana celular, la pared celular y la cápsula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1CB65A-4DD6-4423-B2FA-8A809A274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10" y="1351076"/>
            <a:ext cx="4267200" cy="29146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B178413-77AC-4BAA-8084-A0658322A62B}"/>
              </a:ext>
            </a:extLst>
          </p:cNvPr>
          <p:cNvSpPr txBox="1"/>
          <p:nvPr/>
        </p:nvSpPr>
        <p:spPr>
          <a:xfrm>
            <a:off x="4829951" y="959759"/>
            <a:ext cx="4184059" cy="13849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200" b="1" dirty="0">
                <a:solidFill>
                  <a:srgbClr val="C00000"/>
                </a:solidFill>
                <a:latin typeface="Calibri" pitchFamily="34" charset="0"/>
              </a:rPr>
              <a:t>Cápsula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alibri" pitchFamily="34" charset="0"/>
              </a:rPr>
              <a:t>Principal factor de virulencia (inhibe la </a:t>
            </a:r>
            <a:r>
              <a:rPr lang="es-ES" sz="1200" dirty="0" err="1">
                <a:latin typeface="Calibri" pitchFamily="34" charset="0"/>
              </a:rPr>
              <a:t>opsono</a:t>
            </a:r>
            <a:r>
              <a:rPr lang="es-ES" sz="1200" dirty="0">
                <a:latin typeface="Calibri" pitchFamily="34" charset="0"/>
              </a:rPr>
              <a:t>-fagocitosis)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latin typeface="Calibri" pitchFamily="34" charset="0"/>
              </a:rPr>
              <a:t>Compuesta principalmente por polisacáridos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Calibri" pitchFamily="34" charset="0"/>
              </a:rPr>
              <a:t>Se han identificado 100 serotipos sobre la base de diferencias antigénicas de sus polisacáridos.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latin typeface="Calibri" pitchFamily="34" charset="0"/>
              </a:rPr>
              <a:t>Anticuerpos frente al polisacárido capsular protegen contra las infecciones neumocócicas.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2DA1C4-947E-488D-8088-AA11CC4C71CE}"/>
              </a:ext>
            </a:extLst>
          </p:cNvPr>
          <p:cNvSpPr txBox="1"/>
          <p:nvPr/>
        </p:nvSpPr>
        <p:spPr>
          <a:xfrm>
            <a:off x="799251" y="1695396"/>
            <a:ext cx="1405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Peptidoglicano</a:t>
            </a:r>
            <a:endParaRPr lang="es-AR" sz="1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94D5CCC-6D6E-40CE-9B23-EDB4AFE5B0F9}"/>
              </a:ext>
            </a:extLst>
          </p:cNvPr>
          <p:cNvSpPr txBox="1"/>
          <p:nvPr/>
        </p:nvSpPr>
        <p:spPr>
          <a:xfrm>
            <a:off x="277734" y="1981208"/>
            <a:ext cx="2156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Cadenas de ácido teicoico</a:t>
            </a:r>
            <a:endParaRPr lang="es-AR" sz="1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A317C42-C5AE-4256-80A2-338E42A6C664}"/>
              </a:ext>
            </a:extLst>
          </p:cNvPr>
          <p:cNvSpPr txBox="1"/>
          <p:nvPr/>
        </p:nvSpPr>
        <p:spPr>
          <a:xfrm>
            <a:off x="11226" y="2501232"/>
            <a:ext cx="152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err="1">
                <a:solidFill>
                  <a:srgbClr val="003300"/>
                </a:solidFill>
                <a:latin typeface="Calibri" pitchFamily="34" charset="0"/>
              </a:rPr>
              <a:t>CbpA</a:t>
            </a:r>
            <a:r>
              <a:rPr lang="es-MX" sz="1200" b="1" dirty="0">
                <a:solidFill>
                  <a:srgbClr val="003300"/>
                </a:solidFill>
                <a:latin typeface="Calibri" pitchFamily="34" charset="0"/>
              </a:rPr>
              <a:t> (proteína de unión a colina)</a:t>
            </a:r>
            <a:endParaRPr lang="es-AR" sz="1200" b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9586338-EB5C-4F45-B8B8-9C86EB902C30}"/>
              </a:ext>
            </a:extLst>
          </p:cNvPr>
          <p:cNvSpPr txBox="1"/>
          <p:nvPr/>
        </p:nvSpPr>
        <p:spPr>
          <a:xfrm>
            <a:off x="866730" y="4191829"/>
            <a:ext cx="1567522" cy="276999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663300"/>
                </a:solidFill>
                <a:latin typeface="Calibri" pitchFamily="34" charset="0"/>
              </a:rPr>
              <a:t>Membrana celular</a:t>
            </a:r>
            <a:endParaRPr lang="es-AR" sz="1200" b="1" dirty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9FFFAF1-F931-4397-B953-6081F55E5CF5}"/>
              </a:ext>
            </a:extLst>
          </p:cNvPr>
          <p:cNvSpPr txBox="1"/>
          <p:nvPr/>
        </p:nvSpPr>
        <p:spPr>
          <a:xfrm>
            <a:off x="4298722" y="3932718"/>
            <a:ext cx="200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err="1">
                <a:solidFill>
                  <a:srgbClr val="003300"/>
                </a:solidFill>
                <a:latin typeface="Calibri" pitchFamily="34" charset="0"/>
              </a:rPr>
              <a:t>PsaA</a:t>
            </a:r>
            <a:r>
              <a:rPr lang="es-MX" sz="1200" b="1" dirty="0">
                <a:solidFill>
                  <a:srgbClr val="003300"/>
                </a:solidFill>
                <a:latin typeface="Calibri" pitchFamily="34" charset="0"/>
              </a:rPr>
              <a:t> (proteína de superficie)</a:t>
            </a:r>
            <a:endParaRPr lang="es-AR" sz="1200" b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04B61D3-FF77-4484-815E-0A5FE76D0C19}"/>
              </a:ext>
            </a:extLst>
          </p:cNvPr>
          <p:cNvSpPr txBox="1"/>
          <p:nvPr/>
        </p:nvSpPr>
        <p:spPr>
          <a:xfrm>
            <a:off x="4900169" y="2332163"/>
            <a:ext cx="141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rgbClr val="003300"/>
                </a:solidFill>
                <a:latin typeface="Calibri" pitchFamily="34" charset="0"/>
              </a:rPr>
              <a:t>PspA</a:t>
            </a:r>
            <a:r>
              <a:rPr lang="es-ES" sz="12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es-MX" sz="1200" b="1" dirty="0">
                <a:solidFill>
                  <a:srgbClr val="003300"/>
                </a:solidFill>
                <a:latin typeface="Calibri" pitchFamily="34" charset="0"/>
              </a:rPr>
              <a:t> (proteína de superficie)</a:t>
            </a:r>
            <a:endParaRPr lang="es-AR" sz="1200" dirty="0">
              <a:latin typeface="Calibri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6ADA49C-13F4-4AB0-AC61-1667A49130C1}"/>
              </a:ext>
            </a:extLst>
          </p:cNvPr>
          <p:cNvSpPr txBox="1"/>
          <p:nvPr/>
        </p:nvSpPr>
        <p:spPr>
          <a:xfrm>
            <a:off x="67877" y="3689119"/>
            <a:ext cx="264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Cadenas de ácido </a:t>
            </a:r>
            <a:r>
              <a:rPr lang="es-ES" sz="12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lipoteicoico</a:t>
            </a:r>
            <a:endParaRPr lang="es-AR" sz="12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1F16A21-4C3E-4E42-BF61-287D5512D027}"/>
              </a:ext>
            </a:extLst>
          </p:cNvPr>
          <p:cNvSpPr txBox="1"/>
          <p:nvPr/>
        </p:nvSpPr>
        <p:spPr>
          <a:xfrm>
            <a:off x="4290746" y="3443540"/>
            <a:ext cx="1659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Autolisina</a:t>
            </a:r>
            <a:r>
              <a:rPr lang="es-ES" sz="12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(</a:t>
            </a:r>
            <a:r>
              <a:rPr lang="es-ES" sz="1200" b="1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LytA</a:t>
            </a:r>
            <a:r>
              <a:rPr lang="es-ES" sz="12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s-AR" sz="12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AAB9E12-97DC-4BF0-B89A-2F3BEB67FADC}"/>
              </a:ext>
            </a:extLst>
          </p:cNvPr>
          <p:cNvSpPr txBox="1"/>
          <p:nvPr/>
        </p:nvSpPr>
        <p:spPr>
          <a:xfrm>
            <a:off x="6304503" y="2978570"/>
            <a:ext cx="270950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200" b="1" dirty="0">
                <a:latin typeface="Calibri" pitchFamily="34" charset="0"/>
              </a:rPr>
              <a:t>Factores de virulencia</a:t>
            </a:r>
          </a:p>
          <a:p>
            <a:pPr algn="just"/>
            <a:r>
              <a:rPr lang="es-MX" sz="1200" dirty="0">
                <a:latin typeface="Calibri" pitchFamily="34" charset="0"/>
              </a:rPr>
              <a:t>Cápsula, grupo de proteínas y toxinas y enzimas de la superficie externa de la bacteria, que facilitan la evasión inmune, la adherencia y la invasión en la célula huésped.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722EE3F-8050-4C95-AFF4-98CAFA97D7A1}"/>
              </a:ext>
            </a:extLst>
          </p:cNvPr>
          <p:cNvSpPr txBox="1"/>
          <p:nvPr/>
        </p:nvSpPr>
        <p:spPr>
          <a:xfrm>
            <a:off x="100405" y="1471864"/>
            <a:ext cx="1201100" cy="27699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Pared celular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30E1F5-04DE-4059-A7CC-7D5A6D3758DF}"/>
              </a:ext>
            </a:extLst>
          </p:cNvPr>
          <p:cNvSpPr txBox="1"/>
          <p:nvPr/>
        </p:nvSpPr>
        <p:spPr>
          <a:xfrm>
            <a:off x="100405" y="4855429"/>
            <a:ext cx="43765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Fuente: Adaptado de </a:t>
            </a:r>
            <a:r>
              <a:rPr lang="es-E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Dagan</a:t>
            </a:r>
            <a:r>
              <a:rPr lang="es-E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R, et al.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Feigin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&amp; Cherry's textbook of pediatric infectious diseases, 2009.</a:t>
            </a:r>
            <a:endParaRPr lang="es-AR" sz="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2"/>
          <p:cNvSpPr txBox="1"/>
          <p:nvPr/>
        </p:nvSpPr>
        <p:spPr>
          <a:xfrm>
            <a:off x="1371600" y="2953882"/>
            <a:ext cx="6400440" cy="131409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es-AR" sz="3200" b="0" strike="noStrike" spc="-1" dirty="0">
              <a:latin typeface="Calibri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F3BAE1-2753-4DEE-9E80-76ABEC4F4F63}"/>
              </a:ext>
            </a:extLst>
          </p:cNvPr>
          <p:cNvSpPr txBox="1"/>
          <p:nvPr/>
        </p:nvSpPr>
        <p:spPr>
          <a:xfrm>
            <a:off x="593564" y="138080"/>
            <a:ext cx="7531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 en niños</a:t>
            </a:r>
          </a:p>
        </p:txBody>
      </p:sp>
      <p:grpSp>
        <p:nvGrpSpPr>
          <p:cNvPr id="6" name="Group 54">
            <a:extLst>
              <a:ext uri="{FF2B5EF4-FFF2-40B4-BE49-F238E27FC236}">
                <a16:creationId xmlns:a16="http://schemas.microsoft.com/office/drawing/2014/main" id="{56A5F65E-7059-4E97-B9D7-3B6B2A06432F}"/>
              </a:ext>
            </a:extLst>
          </p:cNvPr>
          <p:cNvGrpSpPr>
            <a:grpSpLocks/>
          </p:cNvGrpSpPr>
          <p:nvPr/>
        </p:nvGrpSpPr>
        <p:grpSpPr bwMode="auto">
          <a:xfrm>
            <a:off x="539045" y="-484589"/>
            <a:ext cx="8918222" cy="5076825"/>
            <a:chOff x="-1085851" y="-233179"/>
            <a:chExt cx="9622245" cy="6857067"/>
          </a:xfrm>
        </p:grpSpPr>
        <p:grpSp>
          <p:nvGrpSpPr>
            <p:cNvPr id="7" name="Grupo 24">
              <a:extLst>
                <a:ext uri="{FF2B5EF4-FFF2-40B4-BE49-F238E27FC236}">
                  <a16:creationId xmlns:a16="http://schemas.microsoft.com/office/drawing/2014/main" id="{EDC26B6E-9543-4AAE-B230-28EBF6B0D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085851" y="1142997"/>
              <a:ext cx="8760618" cy="5480891"/>
              <a:chOff x="295844" y="794107"/>
              <a:chExt cx="8086950" cy="5481112"/>
            </a:xfrm>
          </p:grpSpPr>
          <p:grpSp>
            <p:nvGrpSpPr>
              <p:cNvPr id="24" name="Grupo 25">
                <a:extLst>
                  <a:ext uri="{FF2B5EF4-FFF2-40B4-BE49-F238E27FC236}">
                    <a16:creationId xmlns:a16="http://schemas.microsoft.com/office/drawing/2014/main" id="{E76EA147-510F-4A61-8FD7-E4514E830F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844" y="794107"/>
                <a:ext cx="8086950" cy="5481112"/>
                <a:chOff x="295844" y="794107"/>
                <a:chExt cx="8086950" cy="5481112"/>
              </a:xfrm>
            </p:grpSpPr>
            <p:sp>
              <p:nvSpPr>
                <p:cNvPr id="26" name="Forma livre 27">
                  <a:extLst>
                    <a:ext uri="{FF2B5EF4-FFF2-40B4-BE49-F238E27FC236}">
                      <a16:creationId xmlns:a16="http://schemas.microsoft.com/office/drawing/2014/main" id="{D889C69D-F61E-4230-AB8C-D7929026868A}"/>
                    </a:ext>
                  </a:extLst>
                </p:cNvPr>
                <p:cNvSpPr/>
                <p:nvPr/>
              </p:nvSpPr>
              <p:spPr>
                <a:xfrm>
                  <a:off x="3286600" y="3568626"/>
                  <a:ext cx="5094686" cy="2444457"/>
                </a:xfrm>
                <a:custGeom>
                  <a:avLst/>
                  <a:gdLst>
                    <a:gd name="connsiteX0" fmla="*/ 4688958 w 4688958"/>
                    <a:gd name="connsiteY0" fmla="*/ 871870 h 2307265"/>
                    <a:gd name="connsiteX1" fmla="*/ 3009014 w 4688958"/>
                    <a:gd name="connsiteY1" fmla="*/ 2307265 h 2307265"/>
                    <a:gd name="connsiteX2" fmla="*/ 0 w 4688958"/>
                    <a:gd name="connsiteY2" fmla="*/ 893135 h 2307265"/>
                    <a:gd name="connsiteX3" fmla="*/ 2020186 w 4688958"/>
                    <a:gd name="connsiteY3" fmla="*/ 0 h 2307265"/>
                    <a:gd name="connsiteX4" fmla="*/ 4688958 w 4688958"/>
                    <a:gd name="connsiteY4" fmla="*/ 871870 h 2307265"/>
                    <a:gd name="connsiteX0" fmla="*/ 4797580 w 4797580"/>
                    <a:gd name="connsiteY0" fmla="*/ 871870 h 2307265"/>
                    <a:gd name="connsiteX1" fmla="*/ 3117636 w 4797580"/>
                    <a:gd name="connsiteY1" fmla="*/ 2307265 h 2307265"/>
                    <a:gd name="connsiteX2" fmla="*/ 0 w 4797580"/>
                    <a:gd name="connsiteY2" fmla="*/ 893135 h 2307265"/>
                    <a:gd name="connsiteX3" fmla="*/ 2128808 w 4797580"/>
                    <a:gd name="connsiteY3" fmla="*/ 0 h 2307265"/>
                    <a:gd name="connsiteX4" fmla="*/ 4797580 w 4797580"/>
                    <a:gd name="connsiteY4" fmla="*/ 871870 h 2307265"/>
                    <a:gd name="connsiteX0" fmla="*/ 4797580 w 4797580"/>
                    <a:gd name="connsiteY0" fmla="*/ 871870 h 2307265"/>
                    <a:gd name="connsiteX1" fmla="*/ 3117636 w 4797580"/>
                    <a:gd name="connsiteY1" fmla="*/ 2307265 h 2307265"/>
                    <a:gd name="connsiteX2" fmla="*/ 0 w 4797580"/>
                    <a:gd name="connsiteY2" fmla="*/ 893136 h 2307265"/>
                    <a:gd name="connsiteX3" fmla="*/ 2128808 w 4797580"/>
                    <a:gd name="connsiteY3" fmla="*/ 0 h 2307265"/>
                    <a:gd name="connsiteX4" fmla="*/ 4797580 w 4797580"/>
                    <a:gd name="connsiteY4" fmla="*/ 871870 h 2307265"/>
                    <a:gd name="connsiteX0" fmla="*/ 4797580 w 4797580"/>
                    <a:gd name="connsiteY0" fmla="*/ 871870 h 2307265"/>
                    <a:gd name="connsiteX1" fmla="*/ 3117636 w 4797580"/>
                    <a:gd name="connsiteY1" fmla="*/ 2307265 h 2307265"/>
                    <a:gd name="connsiteX2" fmla="*/ 0 w 4797580"/>
                    <a:gd name="connsiteY2" fmla="*/ 893137 h 2307265"/>
                    <a:gd name="connsiteX3" fmla="*/ 2128808 w 4797580"/>
                    <a:gd name="connsiteY3" fmla="*/ 0 h 2307265"/>
                    <a:gd name="connsiteX4" fmla="*/ 4797580 w 4797580"/>
                    <a:gd name="connsiteY4" fmla="*/ 871870 h 2307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7580" h="2307265">
                      <a:moveTo>
                        <a:pt x="4797580" y="871870"/>
                      </a:moveTo>
                      <a:lnTo>
                        <a:pt x="3117636" y="2307265"/>
                      </a:lnTo>
                      <a:lnTo>
                        <a:pt x="0" y="893137"/>
                      </a:lnTo>
                      <a:cubicBezTo>
                        <a:pt x="672812" y="594109"/>
                        <a:pt x="1392538" y="0"/>
                        <a:pt x="2128808" y="0"/>
                      </a:cubicBezTo>
                      <a:lnTo>
                        <a:pt x="4797580" y="871870"/>
                      </a:lnTo>
                      <a:close/>
                    </a:path>
                  </a:pathLst>
                </a:custGeom>
                <a:solidFill>
                  <a:srgbClr val="72AA7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7" name="Forma livre 28">
                  <a:extLst>
                    <a:ext uri="{FF2B5EF4-FFF2-40B4-BE49-F238E27FC236}">
                      <a16:creationId xmlns:a16="http://schemas.microsoft.com/office/drawing/2014/main" id="{C2FA048E-8175-4BA6-A26D-E3B498CEFD53}"/>
                    </a:ext>
                  </a:extLst>
                </p:cNvPr>
                <p:cNvSpPr/>
                <p:nvPr/>
              </p:nvSpPr>
              <p:spPr>
                <a:xfrm>
                  <a:off x="5472045" y="3507515"/>
                  <a:ext cx="2902213" cy="985824"/>
                </a:xfrm>
                <a:custGeom>
                  <a:avLst/>
                  <a:gdLst>
                    <a:gd name="connsiteX0" fmla="*/ 2901821 w 2901821"/>
                    <a:gd name="connsiteY0" fmla="*/ 1184988 h 1184988"/>
                    <a:gd name="connsiteX1" fmla="*/ 0 w 2901821"/>
                    <a:gd name="connsiteY1" fmla="*/ 242596 h 1184988"/>
                    <a:gd name="connsiteX2" fmla="*/ 2024743 w 2901821"/>
                    <a:gd name="connsiteY2" fmla="*/ 0 h 1184988"/>
                    <a:gd name="connsiteX3" fmla="*/ 2901821 w 2901821"/>
                    <a:gd name="connsiteY3" fmla="*/ 1184988 h 1184988"/>
                    <a:gd name="connsiteX0" fmla="*/ 2901821 w 2901821"/>
                    <a:gd name="connsiteY0" fmla="*/ 1184988 h 1184988"/>
                    <a:gd name="connsiteX1" fmla="*/ 0 w 2901821"/>
                    <a:gd name="connsiteY1" fmla="*/ 242596 h 1184988"/>
                    <a:gd name="connsiteX2" fmla="*/ 2024743 w 2901821"/>
                    <a:gd name="connsiteY2" fmla="*/ 0 h 1184988"/>
                    <a:gd name="connsiteX3" fmla="*/ 2221619 w 2901821"/>
                    <a:gd name="connsiteY3" fmla="*/ 199675 h 1184988"/>
                    <a:gd name="connsiteX4" fmla="*/ 2901821 w 2901821"/>
                    <a:gd name="connsiteY4" fmla="*/ 1184988 h 1184988"/>
                    <a:gd name="connsiteX0" fmla="*/ 2901821 w 2901821"/>
                    <a:gd name="connsiteY0" fmla="*/ 985313 h 985313"/>
                    <a:gd name="connsiteX1" fmla="*/ 0 w 2901821"/>
                    <a:gd name="connsiteY1" fmla="*/ 42921 h 985313"/>
                    <a:gd name="connsiteX2" fmla="*/ 2221619 w 2901821"/>
                    <a:gd name="connsiteY2" fmla="*/ 0 h 985313"/>
                    <a:gd name="connsiteX3" fmla="*/ 2901821 w 2901821"/>
                    <a:gd name="connsiteY3" fmla="*/ 985313 h 985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01821" h="985313">
                      <a:moveTo>
                        <a:pt x="2901821" y="985313"/>
                      </a:moveTo>
                      <a:lnTo>
                        <a:pt x="0" y="42921"/>
                      </a:lnTo>
                      <a:lnTo>
                        <a:pt x="2221619" y="0"/>
                      </a:lnTo>
                      <a:lnTo>
                        <a:pt x="2901821" y="985313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8" name="Forma livre 29">
                  <a:extLst>
                    <a:ext uri="{FF2B5EF4-FFF2-40B4-BE49-F238E27FC236}">
                      <a16:creationId xmlns:a16="http://schemas.microsoft.com/office/drawing/2014/main" id="{4EC7D3EF-2C7C-4EF1-8739-D23CFAB7CC41}"/>
                    </a:ext>
                  </a:extLst>
                </p:cNvPr>
                <p:cNvSpPr/>
                <p:nvPr/>
              </p:nvSpPr>
              <p:spPr>
                <a:xfrm>
                  <a:off x="6386979" y="3489825"/>
                  <a:ext cx="1995711" cy="2540948"/>
                </a:xfrm>
                <a:custGeom>
                  <a:avLst/>
                  <a:gdLst>
                    <a:gd name="connsiteX0" fmla="*/ 1967024 w 1967024"/>
                    <a:gd name="connsiteY0" fmla="*/ 1052624 h 2466754"/>
                    <a:gd name="connsiteX1" fmla="*/ 1265275 w 1967024"/>
                    <a:gd name="connsiteY1" fmla="*/ 0 h 2466754"/>
                    <a:gd name="connsiteX2" fmla="*/ 0 w 1967024"/>
                    <a:gd name="connsiteY2" fmla="*/ 691117 h 2466754"/>
                    <a:gd name="connsiteX3" fmla="*/ 276447 w 1967024"/>
                    <a:gd name="connsiteY3" fmla="*/ 2466754 h 2466754"/>
                    <a:gd name="connsiteX4" fmla="*/ 1967024 w 1967024"/>
                    <a:gd name="connsiteY4" fmla="*/ 1052624 h 2466754"/>
                    <a:gd name="connsiteX0" fmla="*/ 2216345 w 2216345"/>
                    <a:gd name="connsiteY0" fmla="*/ 1236334 h 2466754"/>
                    <a:gd name="connsiteX1" fmla="*/ 1265275 w 2216345"/>
                    <a:gd name="connsiteY1" fmla="*/ 0 h 2466754"/>
                    <a:gd name="connsiteX2" fmla="*/ 0 w 2216345"/>
                    <a:gd name="connsiteY2" fmla="*/ 691117 h 2466754"/>
                    <a:gd name="connsiteX3" fmla="*/ 276447 w 2216345"/>
                    <a:gd name="connsiteY3" fmla="*/ 2466754 h 2466754"/>
                    <a:gd name="connsiteX4" fmla="*/ 2216345 w 2216345"/>
                    <a:gd name="connsiteY4" fmla="*/ 1236334 h 2466754"/>
                    <a:gd name="connsiteX0" fmla="*/ 2216345 w 2216345"/>
                    <a:gd name="connsiteY0" fmla="*/ 1416472 h 2646892"/>
                    <a:gd name="connsiteX1" fmla="*/ 1265275 w 2216345"/>
                    <a:gd name="connsiteY1" fmla="*/ 180138 h 2646892"/>
                    <a:gd name="connsiteX2" fmla="*/ 1252934 w 2216345"/>
                    <a:gd name="connsiteY2" fmla="*/ 0 h 2646892"/>
                    <a:gd name="connsiteX3" fmla="*/ 0 w 2216345"/>
                    <a:gd name="connsiteY3" fmla="*/ 871255 h 2646892"/>
                    <a:gd name="connsiteX4" fmla="*/ 276447 w 2216345"/>
                    <a:gd name="connsiteY4" fmla="*/ 2646892 h 2646892"/>
                    <a:gd name="connsiteX5" fmla="*/ 2216345 w 2216345"/>
                    <a:gd name="connsiteY5" fmla="*/ 1416472 h 2646892"/>
                    <a:gd name="connsiteX0" fmla="*/ 2774273 w 2774273"/>
                    <a:gd name="connsiteY0" fmla="*/ 1416472 h 2646892"/>
                    <a:gd name="connsiteX1" fmla="*/ 1823203 w 2774273"/>
                    <a:gd name="connsiteY1" fmla="*/ 180138 h 2646892"/>
                    <a:gd name="connsiteX2" fmla="*/ 1810862 w 2774273"/>
                    <a:gd name="connsiteY2" fmla="*/ 0 h 2646892"/>
                    <a:gd name="connsiteX3" fmla="*/ 557928 w 2774273"/>
                    <a:gd name="connsiteY3" fmla="*/ 871255 h 2646892"/>
                    <a:gd name="connsiteX4" fmla="*/ 0 w 2774273"/>
                    <a:gd name="connsiteY4" fmla="*/ 1561540 h 2646892"/>
                    <a:gd name="connsiteX5" fmla="*/ 834375 w 2774273"/>
                    <a:gd name="connsiteY5" fmla="*/ 2646892 h 2646892"/>
                    <a:gd name="connsiteX6" fmla="*/ 2774273 w 2774273"/>
                    <a:gd name="connsiteY6" fmla="*/ 1416472 h 2646892"/>
                    <a:gd name="connsiteX0" fmla="*/ 2774273 w 2774273"/>
                    <a:gd name="connsiteY0" fmla="*/ 1416472 h 3477379"/>
                    <a:gd name="connsiteX1" fmla="*/ 1823203 w 2774273"/>
                    <a:gd name="connsiteY1" fmla="*/ 180138 h 3477379"/>
                    <a:gd name="connsiteX2" fmla="*/ 1810862 w 2774273"/>
                    <a:gd name="connsiteY2" fmla="*/ 0 h 3477379"/>
                    <a:gd name="connsiteX3" fmla="*/ 557928 w 2774273"/>
                    <a:gd name="connsiteY3" fmla="*/ 871255 h 3477379"/>
                    <a:gd name="connsiteX4" fmla="*/ 0 w 2774273"/>
                    <a:gd name="connsiteY4" fmla="*/ 1561540 h 3477379"/>
                    <a:gd name="connsiteX5" fmla="*/ 834375 w 2774273"/>
                    <a:gd name="connsiteY5" fmla="*/ 2646892 h 3477379"/>
                    <a:gd name="connsiteX6" fmla="*/ 367421 w 2774273"/>
                    <a:gd name="connsiteY6" fmla="*/ 3477379 h 3477379"/>
                    <a:gd name="connsiteX7" fmla="*/ 2774273 w 2774273"/>
                    <a:gd name="connsiteY7" fmla="*/ 1416472 h 3477379"/>
                    <a:gd name="connsiteX0" fmla="*/ 2774273 w 2774273"/>
                    <a:gd name="connsiteY0" fmla="*/ 1416472 h 3477379"/>
                    <a:gd name="connsiteX1" fmla="*/ 1823203 w 2774273"/>
                    <a:gd name="connsiteY1" fmla="*/ 180138 h 3477379"/>
                    <a:gd name="connsiteX2" fmla="*/ 1810862 w 2774273"/>
                    <a:gd name="connsiteY2" fmla="*/ 0 h 3477379"/>
                    <a:gd name="connsiteX3" fmla="*/ 557928 w 2774273"/>
                    <a:gd name="connsiteY3" fmla="*/ 871255 h 3477379"/>
                    <a:gd name="connsiteX4" fmla="*/ 0 w 2774273"/>
                    <a:gd name="connsiteY4" fmla="*/ 1561540 h 3477379"/>
                    <a:gd name="connsiteX5" fmla="*/ 367421 w 2774273"/>
                    <a:gd name="connsiteY5" fmla="*/ 3477379 h 3477379"/>
                    <a:gd name="connsiteX6" fmla="*/ 2774273 w 2774273"/>
                    <a:gd name="connsiteY6" fmla="*/ 1416472 h 3477379"/>
                    <a:gd name="connsiteX0" fmla="*/ 2774273 w 2774273"/>
                    <a:gd name="connsiteY0" fmla="*/ 1416472 h 3477379"/>
                    <a:gd name="connsiteX1" fmla="*/ 1823203 w 2774273"/>
                    <a:gd name="connsiteY1" fmla="*/ 180138 h 3477379"/>
                    <a:gd name="connsiteX2" fmla="*/ 1810862 w 2774273"/>
                    <a:gd name="connsiteY2" fmla="*/ 0 h 3477379"/>
                    <a:gd name="connsiteX3" fmla="*/ 0 w 2774273"/>
                    <a:gd name="connsiteY3" fmla="*/ 1561540 h 3477379"/>
                    <a:gd name="connsiteX4" fmla="*/ 367421 w 2774273"/>
                    <a:gd name="connsiteY4" fmla="*/ 3477379 h 3477379"/>
                    <a:gd name="connsiteX5" fmla="*/ 2774273 w 2774273"/>
                    <a:gd name="connsiteY5" fmla="*/ 1416472 h 3477379"/>
                    <a:gd name="connsiteX0" fmla="*/ 2774273 w 2774273"/>
                    <a:gd name="connsiteY0" fmla="*/ 1416472 h 3477379"/>
                    <a:gd name="connsiteX1" fmla="*/ 1810862 w 2774273"/>
                    <a:gd name="connsiteY1" fmla="*/ 0 h 3477379"/>
                    <a:gd name="connsiteX2" fmla="*/ 0 w 2774273"/>
                    <a:gd name="connsiteY2" fmla="*/ 1561540 h 3477379"/>
                    <a:gd name="connsiteX3" fmla="*/ 367421 w 2774273"/>
                    <a:gd name="connsiteY3" fmla="*/ 3477379 h 3477379"/>
                    <a:gd name="connsiteX4" fmla="*/ 2774273 w 2774273"/>
                    <a:gd name="connsiteY4" fmla="*/ 1416472 h 3477379"/>
                    <a:gd name="connsiteX0" fmla="*/ 2774273 w 2774273"/>
                    <a:gd name="connsiteY0" fmla="*/ 1416472 h 3477379"/>
                    <a:gd name="connsiteX1" fmla="*/ 1810862 w 2774273"/>
                    <a:gd name="connsiteY1" fmla="*/ 0 h 3477379"/>
                    <a:gd name="connsiteX2" fmla="*/ 0 w 2774273"/>
                    <a:gd name="connsiteY2" fmla="*/ 1561540 h 3477379"/>
                    <a:gd name="connsiteX3" fmla="*/ 367421 w 2774273"/>
                    <a:gd name="connsiteY3" fmla="*/ 3477379 h 3477379"/>
                    <a:gd name="connsiteX4" fmla="*/ 2774273 w 2774273"/>
                    <a:gd name="connsiteY4" fmla="*/ 1416472 h 3477379"/>
                    <a:gd name="connsiteX0" fmla="*/ 2406852 w 2406852"/>
                    <a:gd name="connsiteY0" fmla="*/ 1416472 h 3477379"/>
                    <a:gd name="connsiteX1" fmla="*/ 1443441 w 2406852"/>
                    <a:gd name="connsiteY1" fmla="*/ 0 h 3477379"/>
                    <a:gd name="connsiteX2" fmla="*/ 146969 w 2406852"/>
                    <a:gd name="connsiteY2" fmla="*/ 1722287 h 3477379"/>
                    <a:gd name="connsiteX3" fmla="*/ 0 w 2406852"/>
                    <a:gd name="connsiteY3" fmla="*/ 3477379 h 3477379"/>
                    <a:gd name="connsiteX4" fmla="*/ 2406852 w 2406852"/>
                    <a:gd name="connsiteY4" fmla="*/ 1416472 h 3477379"/>
                    <a:gd name="connsiteX0" fmla="*/ 2806687 w 2806687"/>
                    <a:gd name="connsiteY0" fmla="*/ 1416472 h 3477379"/>
                    <a:gd name="connsiteX1" fmla="*/ 1843276 w 2806687"/>
                    <a:gd name="connsiteY1" fmla="*/ 0 h 3477379"/>
                    <a:gd name="connsiteX2" fmla="*/ 546804 w 2806687"/>
                    <a:gd name="connsiteY2" fmla="*/ 1722287 h 3477379"/>
                    <a:gd name="connsiteX3" fmla="*/ 0 w 2806687"/>
                    <a:gd name="connsiteY3" fmla="*/ 1541462 h 3477379"/>
                    <a:gd name="connsiteX4" fmla="*/ 399835 w 2806687"/>
                    <a:gd name="connsiteY4" fmla="*/ 3477379 h 3477379"/>
                    <a:gd name="connsiteX5" fmla="*/ 2806687 w 2806687"/>
                    <a:gd name="connsiteY5" fmla="*/ 1416472 h 3477379"/>
                    <a:gd name="connsiteX0" fmla="*/ 2806687 w 2806687"/>
                    <a:gd name="connsiteY0" fmla="*/ 1416472 h 3477379"/>
                    <a:gd name="connsiteX1" fmla="*/ 1843276 w 2806687"/>
                    <a:gd name="connsiteY1" fmla="*/ 0 h 3477379"/>
                    <a:gd name="connsiteX2" fmla="*/ 0 w 2806687"/>
                    <a:gd name="connsiteY2" fmla="*/ 1541462 h 3477379"/>
                    <a:gd name="connsiteX3" fmla="*/ 399835 w 2806687"/>
                    <a:gd name="connsiteY3" fmla="*/ 3477379 h 3477379"/>
                    <a:gd name="connsiteX4" fmla="*/ 2806687 w 2806687"/>
                    <a:gd name="connsiteY4" fmla="*/ 1416472 h 3477379"/>
                    <a:gd name="connsiteX0" fmla="*/ 2806687 w 2806687"/>
                    <a:gd name="connsiteY0" fmla="*/ 1416472 h 3573827"/>
                    <a:gd name="connsiteX1" fmla="*/ 1843276 w 2806687"/>
                    <a:gd name="connsiteY1" fmla="*/ 0 h 3573827"/>
                    <a:gd name="connsiteX2" fmla="*/ 0 w 2806687"/>
                    <a:gd name="connsiteY2" fmla="*/ 1541462 h 3573827"/>
                    <a:gd name="connsiteX3" fmla="*/ 258378 w 2806687"/>
                    <a:gd name="connsiteY3" fmla="*/ 3573827 h 3573827"/>
                    <a:gd name="connsiteX4" fmla="*/ 2806687 w 2806687"/>
                    <a:gd name="connsiteY4" fmla="*/ 1416472 h 357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6687" h="3573827">
                      <a:moveTo>
                        <a:pt x="2806687" y="1416472"/>
                      </a:moveTo>
                      <a:lnTo>
                        <a:pt x="1843276" y="0"/>
                      </a:lnTo>
                      <a:lnTo>
                        <a:pt x="0" y="1541462"/>
                      </a:lnTo>
                      <a:lnTo>
                        <a:pt x="258378" y="3573827"/>
                      </a:lnTo>
                      <a:lnTo>
                        <a:pt x="2806687" y="1416472"/>
                      </a:lnTo>
                      <a:close/>
                    </a:path>
                  </a:pathLst>
                </a:custGeom>
                <a:solidFill>
                  <a:srgbClr val="80C535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9" name="Forma livre 30">
                  <a:extLst>
                    <a:ext uri="{FF2B5EF4-FFF2-40B4-BE49-F238E27FC236}">
                      <a16:creationId xmlns:a16="http://schemas.microsoft.com/office/drawing/2014/main" id="{C2F4BCFC-8956-4ABD-99FE-9EBB648A32C8}"/>
                    </a:ext>
                  </a:extLst>
                </p:cNvPr>
                <p:cNvSpPr/>
                <p:nvPr/>
              </p:nvSpPr>
              <p:spPr>
                <a:xfrm>
                  <a:off x="4076452" y="2947863"/>
                  <a:ext cx="3630227" cy="1643575"/>
                </a:xfrm>
                <a:custGeom>
                  <a:avLst/>
                  <a:gdLst>
                    <a:gd name="connsiteX0" fmla="*/ 4688958 w 4688958"/>
                    <a:gd name="connsiteY0" fmla="*/ 871870 h 2307265"/>
                    <a:gd name="connsiteX1" fmla="*/ 3009014 w 4688958"/>
                    <a:gd name="connsiteY1" fmla="*/ 2307265 h 2307265"/>
                    <a:gd name="connsiteX2" fmla="*/ 0 w 4688958"/>
                    <a:gd name="connsiteY2" fmla="*/ 893135 h 2307265"/>
                    <a:gd name="connsiteX3" fmla="*/ 2020186 w 4688958"/>
                    <a:gd name="connsiteY3" fmla="*/ 0 h 2307265"/>
                    <a:gd name="connsiteX4" fmla="*/ 4688958 w 4688958"/>
                    <a:gd name="connsiteY4" fmla="*/ 871870 h 2307265"/>
                    <a:gd name="connsiteX0" fmla="*/ 4797580 w 4797580"/>
                    <a:gd name="connsiteY0" fmla="*/ 871870 h 2307265"/>
                    <a:gd name="connsiteX1" fmla="*/ 3117636 w 4797580"/>
                    <a:gd name="connsiteY1" fmla="*/ 2307265 h 2307265"/>
                    <a:gd name="connsiteX2" fmla="*/ 0 w 4797580"/>
                    <a:gd name="connsiteY2" fmla="*/ 893135 h 2307265"/>
                    <a:gd name="connsiteX3" fmla="*/ 2128808 w 4797580"/>
                    <a:gd name="connsiteY3" fmla="*/ 0 h 2307265"/>
                    <a:gd name="connsiteX4" fmla="*/ 4797580 w 4797580"/>
                    <a:gd name="connsiteY4" fmla="*/ 871870 h 2307265"/>
                    <a:gd name="connsiteX0" fmla="*/ 4797580 w 4797580"/>
                    <a:gd name="connsiteY0" fmla="*/ 871870 h 924667"/>
                    <a:gd name="connsiteX1" fmla="*/ 3003396 w 4797580"/>
                    <a:gd name="connsiteY1" fmla="*/ 924667 h 924667"/>
                    <a:gd name="connsiteX2" fmla="*/ 0 w 4797580"/>
                    <a:gd name="connsiteY2" fmla="*/ 893135 h 924667"/>
                    <a:gd name="connsiteX3" fmla="*/ 2128808 w 4797580"/>
                    <a:gd name="connsiteY3" fmla="*/ 0 h 924667"/>
                    <a:gd name="connsiteX4" fmla="*/ 4797580 w 4797580"/>
                    <a:gd name="connsiteY4" fmla="*/ 871870 h 924667"/>
                    <a:gd name="connsiteX0" fmla="*/ 4797580 w 4797580"/>
                    <a:gd name="connsiteY0" fmla="*/ 871870 h 1902173"/>
                    <a:gd name="connsiteX1" fmla="*/ 3565810 w 4797580"/>
                    <a:gd name="connsiteY1" fmla="*/ 1902173 h 1902173"/>
                    <a:gd name="connsiteX2" fmla="*/ 0 w 4797580"/>
                    <a:gd name="connsiteY2" fmla="*/ 893135 h 1902173"/>
                    <a:gd name="connsiteX3" fmla="*/ 2128808 w 4797580"/>
                    <a:gd name="connsiteY3" fmla="*/ 0 h 1902173"/>
                    <a:gd name="connsiteX4" fmla="*/ 4797580 w 4797580"/>
                    <a:gd name="connsiteY4" fmla="*/ 871870 h 1902173"/>
                    <a:gd name="connsiteX0" fmla="*/ 3405042 w 3405042"/>
                    <a:gd name="connsiteY0" fmla="*/ 871870 h 1902173"/>
                    <a:gd name="connsiteX1" fmla="*/ 2173272 w 3405042"/>
                    <a:gd name="connsiteY1" fmla="*/ 1902173 h 1902173"/>
                    <a:gd name="connsiteX2" fmla="*/ 523185 w 3405042"/>
                    <a:gd name="connsiteY2" fmla="*/ 1122100 h 1902173"/>
                    <a:gd name="connsiteX3" fmla="*/ 736270 w 3405042"/>
                    <a:gd name="connsiteY3" fmla="*/ 0 h 1902173"/>
                    <a:gd name="connsiteX4" fmla="*/ 3405042 w 3405042"/>
                    <a:gd name="connsiteY4" fmla="*/ 871870 h 1902173"/>
                    <a:gd name="connsiteX0" fmla="*/ 3417907 w 3417907"/>
                    <a:gd name="connsiteY0" fmla="*/ 871870 h 1902173"/>
                    <a:gd name="connsiteX1" fmla="*/ 2186137 w 3417907"/>
                    <a:gd name="connsiteY1" fmla="*/ 1902173 h 1902173"/>
                    <a:gd name="connsiteX2" fmla="*/ 0 w 3417907"/>
                    <a:gd name="connsiteY2" fmla="*/ 884329 h 1902173"/>
                    <a:gd name="connsiteX3" fmla="*/ 749135 w 3417907"/>
                    <a:gd name="connsiteY3" fmla="*/ 0 h 1902173"/>
                    <a:gd name="connsiteX4" fmla="*/ 3417907 w 3417907"/>
                    <a:gd name="connsiteY4" fmla="*/ 871870 h 1902173"/>
                    <a:gd name="connsiteX0" fmla="*/ 3417907 w 3417907"/>
                    <a:gd name="connsiteY0" fmla="*/ 425907 h 1456210"/>
                    <a:gd name="connsiteX1" fmla="*/ 2186137 w 3417907"/>
                    <a:gd name="connsiteY1" fmla="*/ 1456210 h 1456210"/>
                    <a:gd name="connsiteX2" fmla="*/ 0 w 3417907"/>
                    <a:gd name="connsiteY2" fmla="*/ 438366 h 1456210"/>
                    <a:gd name="connsiteX3" fmla="*/ 1540282 w 3417907"/>
                    <a:gd name="connsiteY3" fmla="*/ 0 h 1456210"/>
                    <a:gd name="connsiteX4" fmla="*/ 3417907 w 3417907"/>
                    <a:gd name="connsiteY4" fmla="*/ 425907 h 1456210"/>
                    <a:gd name="connsiteX0" fmla="*/ 3417907 w 3417907"/>
                    <a:gd name="connsiteY0" fmla="*/ 520880 h 1551183"/>
                    <a:gd name="connsiteX1" fmla="*/ 2186137 w 3417907"/>
                    <a:gd name="connsiteY1" fmla="*/ 1551183 h 1551183"/>
                    <a:gd name="connsiteX2" fmla="*/ 0 w 3417907"/>
                    <a:gd name="connsiteY2" fmla="*/ 533339 h 1551183"/>
                    <a:gd name="connsiteX3" fmla="*/ 1540282 w 3417907"/>
                    <a:gd name="connsiteY3" fmla="*/ 94973 h 1551183"/>
                    <a:gd name="connsiteX4" fmla="*/ 3417907 w 3417907"/>
                    <a:gd name="connsiteY4" fmla="*/ 520880 h 1551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17907" h="1551183">
                      <a:moveTo>
                        <a:pt x="3417907" y="520880"/>
                      </a:moveTo>
                      <a:lnTo>
                        <a:pt x="2186137" y="1551183"/>
                      </a:lnTo>
                      <a:lnTo>
                        <a:pt x="0" y="533339"/>
                      </a:lnTo>
                      <a:cubicBezTo>
                        <a:pt x="672812" y="234311"/>
                        <a:pt x="1290238" y="0"/>
                        <a:pt x="1540282" y="94973"/>
                      </a:cubicBezTo>
                      <a:lnTo>
                        <a:pt x="3417907" y="520880"/>
                      </a:lnTo>
                      <a:close/>
                    </a:path>
                  </a:pathLst>
                </a:custGeom>
                <a:solidFill>
                  <a:srgbClr val="558D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0" name="Forma livre 31">
                  <a:extLst>
                    <a:ext uri="{FF2B5EF4-FFF2-40B4-BE49-F238E27FC236}">
                      <a16:creationId xmlns:a16="http://schemas.microsoft.com/office/drawing/2014/main" id="{6B8D4614-35EB-466A-82F7-7C5B2ED8F7B1}"/>
                    </a:ext>
                  </a:extLst>
                </p:cNvPr>
                <p:cNvSpPr/>
                <p:nvPr/>
              </p:nvSpPr>
              <p:spPr>
                <a:xfrm>
                  <a:off x="3296438" y="3509123"/>
                  <a:ext cx="3294329" cy="2523258"/>
                </a:xfrm>
                <a:custGeom>
                  <a:avLst/>
                  <a:gdLst>
                    <a:gd name="connsiteX0" fmla="*/ 0 w 3009014"/>
                    <a:gd name="connsiteY0" fmla="*/ 1084521 h 2509283"/>
                    <a:gd name="connsiteX1" fmla="*/ 723014 w 3009014"/>
                    <a:gd name="connsiteY1" fmla="*/ 0 h 2509283"/>
                    <a:gd name="connsiteX2" fmla="*/ 2753832 w 3009014"/>
                    <a:gd name="connsiteY2" fmla="*/ 680483 h 2509283"/>
                    <a:gd name="connsiteX3" fmla="*/ 3009014 w 3009014"/>
                    <a:gd name="connsiteY3" fmla="*/ 2509283 h 2509283"/>
                    <a:gd name="connsiteX4" fmla="*/ 0 w 3009014"/>
                    <a:gd name="connsiteY4" fmla="*/ 1084521 h 2509283"/>
                    <a:gd name="connsiteX0" fmla="*/ 0 w 3009014"/>
                    <a:gd name="connsiteY0" fmla="*/ 1084521 h 2509283"/>
                    <a:gd name="connsiteX1" fmla="*/ 723014 w 3009014"/>
                    <a:gd name="connsiteY1" fmla="*/ 0 h 2509283"/>
                    <a:gd name="connsiteX2" fmla="*/ 2753832 w 3009014"/>
                    <a:gd name="connsiteY2" fmla="*/ 680483 h 2509283"/>
                    <a:gd name="connsiteX3" fmla="*/ 3009014 w 3009014"/>
                    <a:gd name="connsiteY3" fmla="*/ 2509283 h 2509283"/>
                    <a:gd name="connsiteX4" fmla="*/ 0 w 3009014"/>
                    <a:gd name="connsiteY4" fmla="*/ 1084521 h 2509283"/>
                    <a:gd name="connsiteX0" fmla="*/ 0 w 3009014"/>
                    <a:gd name="connsiteY0" fmla="*/ 1084521 h 2509283"/>
                    <a:gd name="connsiteX1" fmla="*/ 805999 w 3009014"/>
                    <a:gd name="connsiteY1" fmla="*/ 0 h 2509283"/>
                    <a:gd name="connsiteX2" fmla="*/ 2753832 w 3009014"/>
                    <a:gd name="connsiteY2" fmla="*/ 680483 h 2509283"/>
                    <a:gd name="connsiteX3" fmla="*/ 3009014 w 3009014"/>
                    <a:gd name="connsiteY3" fmla="*/ 2509283 h 2509283"/>
                    <a:gd name="connsiteX4" fmla="*/ 0 w 3009014"/>
                    <a:gd name="connsiteY4" fmla="*/ 1084521 h 2509283"/>
                    <a:gd name="connsiteX0" fmla="*/ 0 w 3009014"/>
                    <a:gd name="connsiteY0" fmla="*/ 814928 h 2509283"/>
                    <a:gd name="connsiteX1" fmla="*/ 805999 w 3009014"/>
                    <a:gd name="connsiteY1" fmla="*/ 0 h 2509283"/>
                    <a:gd name="connsiteX2" fmla="*/ 2753832 w 3009014"/>
                    <a:gd name="connsiteY2" fmla="*/ 680483 h 2509283"/>
                    <a:gd name="connsiteX3" fmla="*/ 3009014 w 3009014"/>
                    <a:gd name="connsiteY3" fmla="*/ 2509283 h 2509283"/>
                    <a:gd name="connsiteX4" fmla="*/ 0 w 3009014"/>
                    <a:gd name="connsiteY4" fmla="*/ 814928 h 2509283"/>
                    <a:gd name="connsiteX0" fmla="*/ 0 w 3009014"/>
                    <a:gd name="connsiteY0" fmla="*/ 1084520 h 2778875"/>
                    <a:gd name="connsiteX1" fmla="*/ 649462 w 3009014"/>
                    <a:gd name="connsiteY1" fmla="*/ 0 h 2778875"/>
                    <a:gd name="connsiteX2" fmla="*/ 2753832 w 3009014"/>
                    <a:gd name="connsiteY2" fmla="*/ 950075 h 2778875"/>
                    <a:gd name="connsiteX3" fmla="*/ 3009014 w 3009014"/>
                    <a:gd name="connsiteY3" fmla="*/ 2778875 h 2778875"/>
                    <a:gd name="connsiteX4" fmla="*/ 0 w 3009014"/>
                    <a:gd name="connsiteY4" fmla="*/ 1084520 h 2778875"/>
                    <a:gd name="connsiteX0" fmla="*/ 0 w 3009014"/>
                    <a:gd name="connsiteY0" fmla="*/ 1084520 h 2778875"/>
                    <a:gd name="connsiteX1" fmla="*/ 649462 w 3009014"/>
                    <a:gd name="connsiteY1" fmla="*/ 0 h 2778875"/>
                    <a:gd name="connsiteX2" fmla="*/ 2753832 w 3009014"/>
                    <a:gd name="connsiteY2" fmla="*/ 1188561 h 2778875"/>
                    <a:gd name="connsiteX3" fmla="*/ 3009014 w 3009014"/>
                    <a:gd name="connsiteY3" fmla="*/ 2778875 h 2778875"/>
                    <a:gd name="connsiteX4" fmla="*/ 0 w 3009014"/>
                    <a:gd name="connsiteY4" fmla="*/ 1084520 h 2778875"/>
                    <a:gd name="connsiteX0" fmla="*/ 0 w 3009014"/>
                    <a:gd name="connsiteY0" fmla="*/ 1084520 h 2778875"/>
                    <a:gd name="connsiteX1" fmla="*/ 649462 w 3009014"/>
                    <a:gd name="connsiteY1" fmla="*/ 0 h 2778875"/>
                    <a:gd name="connsiteX2" fmla="*/ 2753832 w 3009014"/>
                    <a:gd name="connsiteY2" fmla="*/ 1188561 h 2778875"/>
                    <a:gd name="connsiteX3" fmla="*/ 3009014 w 3009014"/>
                    <a:gd name="connsiteY3" fmla="*/ 2778875 h 2778875"/>
                    <a:gd name="connsiteX4" fmla="*/ 0 w 3009014"/>
                    <a:gd name="connsiteY4" fmla="*/ 1084520 h 2778875"/>
                    <a:gd name="connsiteX0" fmla="*/ 0 w 3009014"/>
                    <a:gd name="connsiteY0" fmla="*/ 1084520 h 2778875"/>
                    <a:gd name="connsiteX1" fmla="*/ 649462 w 3009014"/>
                    <a:gd name="connsiteY1" fmla="*/ 0 h 2778875"/>
                    <a:gd name="connsiteX2" fmla="*/ 2753832 w 3009014"/>
                    <a:gd name="connsiteY2" fmla="*/ 1188561 h 2778875"/>
                    <a:gd name="connsiteX3" fmla="*/ 3009014 w 3009014"/>
                    <a:gd name="connsiteY3" fmla="*/ 2778875 h 2778875"/>
                    <a:gd name="connsiteX4" fmla="*/ 0 w 3009014"/>
                    <a:gd name="connsiteY4" fmla="*/ 1084520 h 2778875"/>
                    <a:gd name="connsiteX0" fmla="*/ 0 w 3009014"/>
                    <a:gd name="connsiteY0" fmla="*/ 1084520 h 2778875"/>
                    <a:gd name="connsiteX1" fmla="*/ 649462 w 3009014"/>
                    <a:gd name="connsiteY1" fmla="*/ 0 h 2778875"/>
                    <a:gd name="connsiteX2" fmla="*/ 2806844 w 3009014"/>
                    <a:gd name="connsiteY2" fmla="*/ 1188561 h 2778875"/>
                    <a:gd name="connsiteX3" fmla="*/ 3009014 w 3009014"/>
                    <a:gd name="connsiteY3" fmla="*/ 2778875 h 2778875"/>
                    <a:gd name="connsiteX4" fmla="*/ 0 w 3009014"/>
                    <a:gd name="connsiteY4" fmla="*/ 1084520 h 2778875"/>
                    <a:gd name="connsiteX0" fmla="*/ 0 w 3009014"/>
                    <a:gd name="connsiteY0" fmla="*/ 1084520 h 2778875"/>
                    <a:gd name="connsiteX1" fmla="*/ 649462 w 3009014"/>
                    <a:gd name="connsiteY1" fmla="*/ 0 h 2778875"/>
                    <a:gd name="connsiteX2" fmla="*/ 2806844 w 3009014"/>
                    <a:gd name="connsiteY2" fmla="*/ 1188561 h 2778875"/>
                    <a:gd name="connsiteX3" fmla="*/ 3009014 w 3009014"/>
                    <a:gd name="connsiteY3" fmla="*/ 2778875 h 2778875"/>
                    <a:gd name="connsiteX4" fmla="*/ 0 w 3009014"/>
                    <a:gd name="connsiteY4" fmla="*/ 1084520 h 2778875"/>
                    <a:gd name="connsiteX0" fmla="*/ 0 w 3009014"/>
                    <a:gd name="connsiteY0" fmla="*/ 1084520 h 2720530"/>
                    <a:gd name="connsiteX1" fmla="*/ 649462 w 3009014"/>
                    <a:gd name="connsiteY1" fmla="*/ 0 h 2720530"/>
                    <a:gd name="connsiteX2" fmla="*/ 2806844 w 3009014"/>
                    <a:gd name="connsiteY2" fmla="*/ 1188561 h 2720530"/>
                    <a:gd name="connsiteX3" fmla="*/ 3009014 w 3009014"/>
                    <a:gd name="connsiteY3" fmla="*/ 2720530 h 2720530"/>
                    <a:gd name="connsiteX4" fmla="*/ 0 w 3009014"/>
                    <a:gd name="connsiteY4" fmla="*/ 1084520 h 2720530"/>
                    <a:gd name="connsiteX0" fmla="*/ 0 w 3009014"/>
                    <a:gd name="connsiteY0" fmla="*/ 1084520 h 2720530"/>
                    <a:gd name="connsiteX1" fmla="*/ 649462 w 3009014"/>
                    <a:gd name="connsiteY1" fmla="*/ 0 h 2720530"/>
                    <a:gd name="connsiteX2" fmla="*/ 2806844 w 3009014"/>
                    <a:gd name="connsiteY2" fmla="*/ 1188561 h 2720530"/>
                    <a:gd name="connsiteX3" fmla="*/ 3009014 w 3009014"/>
                    <a:gd name="connsiteY3" fmla="*/ 2720530 h 2720530"/>
                    <a:gd name="connsiteX4" fmla="*/ 0 w 3009014"/>
                    <a:gd name="connsiteY4" fmla="*/ 1084520 h 2720530"/>
                    <a:gd name="connsiteX0" fmla="*/ 0 w 3009014"/>
                    <a:gd name="connsiteY0" fmla="*/ 1084520 h 2723309"/>
                    <a:gd name="connsiteX1" fmla="*/ 649462 w 3009014"/>
                    <a:gd name="connsiteY1" fmla="*/ 0 h 2723309"/>
                    <a:gd name="connsiteX2" fmla="*/ 2806844 w 3009014"/>
                    <a:gd name="connsiteY2" fmla="*/ 1188561 h 2723309"/>
                    <a:gd name="connsiteX3" fmla="*/ 3009014 w 3009014"/>
                    <a:gd name="connsiteY3" fmla="*/ 2720530 h 2723309"/>
                    <a:gd name="connsiteX4" fmla="*/ 3000651 w 3009014"/>
                    <a:gd name="connsiteY4" fmla="*/ 2723309 h 2723309"/>
                    <a:gd name="connsiteX5" fmla="*/ 0 w 3009014"/>
                    <a:gd name="connsiteY5" fmla="*/ 1084520 h 2723309"/>
                    <a:gd name="connsiteX0" fmla="*/ 0 w 3009014"/>
                    <a:gd name="connsiteY0" fmla="*/ 1084520 h 2723309"/>
                    <a:gd name="connsiteX1" fmla="*/ 649462 w 3009014"/>
                    <a:gd name="connsiteY1" fmla="*/ 0 h 2723309"/>
                    <a:gd name="connsiteX2" fmla="*/ 2806844 w 3009014"/>
                    <a:gd name="connsiteY2" fmla="*/ 1188561 h 2723309"/>
                    <a:gd name="connsiteX3" fmla="*/ 3009014 w 3009014"/>
                    <a:gd name="connsiteY3" fmla="*/ 2720530 h 2723309"/>
                    <a:gd name="connsiteX4" fmla="*/ 3000651 w 3009014"/>
                    <a:gd name="connsiteY4" fmla="*/ 2723309 h 2723309"/>
                    <a:gd name="connsiteX5" fmla="*/ 0 w 3009014"/>
                    <a:gd name="connsiteY5" fmla="*/ 1084520 h 2723309"/>
                    <a:gd name="connsiteX0" fmla="*/ 0 w 3009014"/>
                    <a:gd name="connsiteY0" fmla="*/ 1317896 h 2723309"/>
                    <a:gd name="connsiteX1" fmla="*/ 649462 w 3009014"/>
                    <a:gd name="connsiteY1" fmla="*/ 0 h 2723309"/>
                    <a:gd name="connsiteX2" fmla="*/ 2806844 w 3009014"/>
                    <a:gd name="connsiteY2" fmla="*/ 1188561 h 2723309"/>
                    <a:gd name="connsiteX3" fmla="*/ 3009014 w 3009014"/>
                    <a:gd name="connsiteY3" fmla="*/ 2720530 h 2723309"/>
                    <a:gd name="connsiteX4" fmla="*/ 3000651 w 3009014"/>
                    <a:gd name="connsiteY4" fmla="*/ 2723309 h 2723309"/>
                    <a:gd name="connsiteX5" fmla="*/ 0 w 3009014"/>
                    <a:gd name="connsiteY5" fmla="*/ 1317896 h 2723309"/>
                    <a:gd name="connsiteX0" fmla="*/ 0 w 3009014"/>
                    <a:gd name="connsiteY0" fmla="*/ 1089382 h 2723309"/>
                    <a:gd name="connsiteX1" fmla="*/ 649462 w 3009014"/>
                    <a:gd name="connsiteY1" fmla="*/ 0 h 2723309"/>
                    <a:gd name="connsiteX2" fmla="*/ 2806844 w 3009014"/>
                    <a:gd name="connsiteY2" fmla="*/ 1188561 h 2723309"/>
                    <a:gd name="connsiteX3" fmla="*/ 3009014 w 3009014"/>
                    <a:gd name="connsiteY3" fmla="*/ 2720530 h 2723309"/>
                    <a:gd name="connsiteX4" fmla="*/ 3000651 w 3009014"/>
                    <a:gd name="connsiteY4" fmla="*/ 2723309 h 2723309"/>
                    <a:gd name="connsiteX5" fmla="*/ 0 w 3009014"/>
                    <a:gd name="connsiteY5" fmla="*/ 1089382 h 2723309"/>
                    <a:gd name="connsiteX0" fmla="*/ 0 w 3009014"/>
                    <a:gd name="connsiteY0" fmla="*/ 1089382 h 2723309"/>
                    <a:gd name="connsiteX1" fmla="*/ 649463 w 3009014"/>
                    <a:gd name="connsiteY1" fmla="*/ 0 h 2723309"/>
                    <a:gd name="connsiteX2" fmla="*/ 2806844 w 3009014"/>
                    <a:gd name="connsiteY2" fmla="*/ 1188561 h 2723309"/>
                    <a:gd name="connsiteX3" fmla="*/ 3009014 w 3009014"/>
                    <a:gd name="connsiteY3" fmla="*/ 2720530 h 2723309"/>
                    <a:gd name="connsiteX4" fmla="*/ 3000651 w 3009014"/>
                    <a:gd name="connsiteY4" fmla="*/ 2723309 h 2723309"/>
                    <a:gd name="connsiteX5" fmla="*/ 0 w 3009014"/>
                    <a:gd name="connsiteY5" fmla="*/ 1089382 h 2723309"/>
                    <a:gd name="connsiteX0" fmla="*/ 0 w 3009014"/>
                    <a:gd name="connsiteY0" fmla="*/ 1089382 h 2926540"/>
                    <a:gd name="connsiteX1" fmla="*/ 649463 w 3009014"/>
                    <a:gd name="connsiteY1" fmla="*/ 0 h 2926540"/>
                    <a:gd name="connsiteX2" fmla="*/ 2806844 w 3009014"/>
                    <a:gd name="connsiteY2" fmla="*/ 1188561 h 2926540"/>
                    <a:gd name="connsiteX3" fmla="*/ 3009014 w 3009014"/>
                    <a:gd name="connsiteY3" fmla="*/ 2720530 h 2926540"/>
                    <a:gd name="connsiteX4" fmla="*/ 2898380 w 3009014"/>
                    <a:gd name="connsiteY4" fmla="*/ 2926540 h 2926540"/>
                    <a:gd name="connsiteX5" fmla="*/ 0 w 3009014"/>
                    <a:gd name="connsiteY5" fmla="*/ 1089382 h 2926540"/>
                    <a:gd name="connsiteX0" fmla="*/ 0 w 3009014"/>
                    <a:gd name="connsiteY0" fmla="*/ 1089382 h 2926540"/>
                    <a:gd name="connsiteX1" fmla="*/ 649463 w 3009014"/>
                    <a:gd name="connsiteY1" fmla="*/ 0 h 2926540"/>
                    <a:gd name="connsiteX2" fmla="*/ 2806844 w 3009014"/>
                    <a:gd name="connsiteY2" fmla="*/ 1188561 h 2926540"/>
                    <a:gd name="connsiteX3" fmla="*/ 3009014 w 3009014"/>
                    <a:gd name="connsiteY3" fmla="*/ 2720530 h 2926540"/>
                    <a:gd name="connsiteX4" fmla="*/ 2898380 w 3009014"/>
                    <a:gd name="connsiteY4" fmla="*/ 2926540 h 2926540"/>
                    <a:gd name="connsiteX5" fmla="*/ 0 w 3009014"/>
                    <a:gd name="connsiteY5" fmla="*/ 1089382 h 2926540"/>
                    <a:gd name="connsiteX0" fmla="*/ 0 w 2898380"/>
                    <a:gd name="connsiteY0" fmla="*/ 1089382 h 2926540"/>
                    <a:gd name="connsiteX1" fmla="*/ 649463 w 2898380"/>
                    <a:gd name="connsiteY1" fmla="*/ 0 h 2926540"/>
                    <a:gd name="connsiteX2" fmla="*/ 2806844 w 2898380"/>
                    <a:gd name="connsiteY2" fmla="*/ 1188561 h 2926540"/>
                    <a:gd name="connsiteX3" fmla="*/ 2463566 w 2898380"/>
                    <a:gd name="connsiteY3" fmla="*/ 2232775 h 2926540"/>
                    <a:gd name="connsiteX4" fmla="*/ 2898380 w 2898380"/>
                    <a:gd name="connsiteY4" fmla="*/ 2926540 h 2926540"/>
                    <a:gd name="connsiteX5" fmla="*/ 0 w 2898380"/>
                    <a:gd name="connsiteY5" fmla="*/ 1089382 h 2926540"/>
                    <a:gd name="connsiteX0" fmla="*/ 0 w 3068833"/>
                    <a:gd name="connsiteY0" fmla="*/ 1089382 h 2692824"/>
                    <a:gd name="connsiteX1" fmla="*/ 649463 w 3068833"/>
                    <a:gd name="connsiteY1" fmla="*/ 0 h 2692824"/>
                    <a:gd name="connsiteX2" fmla="*/ 2806844 w 3068833"/>
                    <a:gd name="connsiteY2" fmla="*/ 1188561 h 2692824"/>
                    <a:gd name="connsiteX3" fmla="*/ 2463566 w 3068833"/>
                    <a:gd name="connsiteY3" fmla="*/ 2232775 h 2692824"/>
                    <a:gd name="connsiteX4" fmla="*/ 3068833 w 3068833"/>
                    <a:gd name="connsiteY4" fmla="*/ 2692824 h 2692824"/>
                    <a:gd name="connsiteX5" fmla="*/ 0 w 3068833"/>
                    <a:gd name="connsiteY5" fmla="*/ 1089382 h 2692824"/>
                    <a:gd name="connsiteX0" fmla="*/ 0 w 3154059"/>
                    <a:gd name="connsiteY0" fmla="*/ 1089382 h 2692824"/>
                    <a:gd name="connsiteX1" fmla="*/ 734689 w 3154059"/>
                    <a:gd name="connsiteY1" fmla="*/ 0 h 2692824"/>
                    <a:gd name="connsiteX2" fmla="*/ 2892070 w 3154059"/>
                    <a:gd name="connsiteY2" fmla="*/ 1188561 h 2692824"/>
                    <a:gd name="connsiteX3" fmla="*/ 2548792 w 3154059"/>
                    <a:gd name="connsiteY3" fmla="*/ 2232775 h 2692824"/>
                    <a:gd name="connsiteX4" fmla="*/ 3154059 w 3154059"/>
                    <a:gd name="connsiteY4" fmla="*/ 2692824 h 2692824"/>
                    <a:gd name="connsiteX5" fmla="*/ 0 w 3154059"/>
                    <a:gd name="connsiteY5" fmla="*/ 1089382 h 2692824"/>
                    <a:gd name="connsiteX0" fmla="*/ 0 w 3154059"/>
                    <a:gd name="connsiteY0" fmla="*/ 1089382 h 2692824"/>
                    <a:gd name="connsiteX1" fmla="*/ 734689 w 3154059"/>
                    <a:gd name="connsiteY1" fmla="*/ 0 h 2692824"/>
                    <a:gd name="connsiteX2" fmla="*/ 2892070 w 3154059"/>
                    <a:gd name="connsiteY2" fmla="*/ 1188561 h 2692824"/>
                    <a:gd name="connsiteX3" fmla="*/ 2548792 w 3154059"/>
                    <a:gd name="connsiteY3" fmla="*/ 2232775 h 2692824"/>
                    <a:gd name="connsiteX4" fmla="*/ 2544792 w 3154059"/>
                    <a:gd name="connsiteY4" fmla="*/ 2243941 h 2692824"/>
                    <a:gd name="connsiteX5" fmla="*/ 3154059 w 3154059"/>
                    <a:gd name="connsiteY5" fmla="*/ 2692824 h 2692824"/>
                    <a:gd name="connsiteX6" fmla="*/ 0 w 3154059"/>
                    <a:gd name="connsiteY6" fmla="*/ 1089382 h 2692824"/>
                    <a:gd name="connsiteX0" fmla="*/ 0 w 3154059"/>
                    <a:gd name="connsiteY0" fmla="*/ 1089382 h 2692824"/>
                    <a:gd name="connsiteX1" fmla="*/ 734689 w 3154059"/>
                    <a:gd name="connsiteY1" fmla="*/ 0 h 2692824"/>
                    <a:gd name="connsiteX2" fmla="*/ 2892070 w 3154059"/>
                    <a:gd name="connsiteY2" fmla="*/ 1188561 h 2692824"/>
                    <a:gd name="connsiteX3" fmla="*/ 2548792 w 3154059"/>
                    <a:gd name="connsiteY3" fmla="*/ 2232775 h 2692824"/>
                    <a:gd name="connsiteX4" fmla="*/ 3154059 w 3154059"/>
                    <a:gd name="connsiteY4" fmla="*/ 2692824 h 2692824"/>
                    <a:gd name="connsiteX5" fmla="*/ 0 w 3154059"/>
                    <a:gd name="connsiteY5" fmla="*/ 1089382 h 2692824"/>
                    <a:gd name="connsiteX0" fmla="*/ 0 w 3154059"/>
                    <a:gd name="connsiteY0" fmla="*/ 1089382 h 2692824"/>
                    <a:gd name="connsiteX1" fmla="*/ 734689 w 3154059"/>
                    <a:gd name="connsiteY1" fmla="*/ 0 h 2692824"/>
                    <a:gd name="connsiteX2" fmla="*/ 2892070 w 3154059"/>
                    <a:gd name="connsiteY2" fmla="*/ 1188561 h 2692824"/>
                    <a:gd name="connsiteX3" fmla="*/ 3154059 w 3154059"/>
                    <a:gd name="connsiteY3" fmla="*/ 2692824 h 2692824"/>
                    <a:gd name="connsiteX4" fmla="*/ 0 w 3154059"/>
                    <a:gd name="connsiteY4" fmla="*/ 1089382 h 2692824"/>
                    <a:gd name="connsiteX0" fmla="*/ 0 w 3154059"/>
                    <a:gd name="connsiteY0" fmla="*/ 1089382 h 2804601"/>
                    <a:gd name="connsiteX1" fmla="*/ 734689 w 3154059"/>
                    <a:gd name="connsiteY1" fmla="*/ 0 h 2804601"/>
                    <a:gd name="connsiteX2" fmla="*/ 2892070 w 3154059"/>
                    <a:gd name="connsiteY2" fmla="*/ 1188561 h 2804601"/>
                    <a:gd name="connsiteX3" fmla="*/ 3154059 w 3154059"/>
                    <a:gd name="connsiteY3" fmla="*/ 2804601 h 2804601"/>
                    <a:gd name="connsiteX4" fmla="*/ 0 w 3154059"/>
                    <a:gd name="connsiteY4" fmla="*/ 1089382 h 2804601"/>
                    <a:gd name="connsiteX0" fmla="*/ 0 w 3154059"/>
                    <a:gd name="connsiteY0" fmla="*/ 1008090 h 2804601"/>
                    <a:gd name="connsiteX1" fmla="*/ 734689 w 3154059"/>
                    <a:gd name="connsiteY1" fmla="*/ 0 h 2804601"/>
                    <a:gd name="connsiteX2" fmla="*/ 2892070 w 3154059"/>
                    <a:gd name="connsiteY2" fmla="*/ 1188561 h 2804601"/>
                    <a:gd name="connsiteX3" fmla="*/ 3154059 w 3154059"/>
                    <a:gd name="connsiteY3" fmla="*/ 2804601 h 2804601"/>
                    <a:gd name="connsiteX4" fmla="*/ 0 w 3154059"/>
                    <a:gd name="connsiteY4" fmla="*/ 1008090 h 2804601"/>
                    <a:gd name="connsiteX0" fmla="*/ 0 w 3073094"/>
                    <a:gd name="connsiteY0" fmla="*/ 1008090 h 2804601"/>
                    <a:gd name="connsiteX1" fmla="*/ 734689 w 3073094"/>
                    <a:gd name="connsiteY1" fmla="*/ 0 h 2804601"/>
                    <a:gd name="connsiteX2" fmla="*/ 2892070 w 3073094"/>
                    <a:gd name="connsiteY2" fmla="*/ 1188561 h 2804601"/>
                    <a:gd name="connsiteX3" fmla="*/ 3073094 w 3073094"/>
                    <a:gd name="connsiteY3" fmla="*/ 2804601 h 2804601"/>
                    <a:gd name="connsiteX4" fmla="*/ 0 w 3073094"/>
                    <a:gd name="connsiteY4" fmla="*/ 1008090 h 2804601"/>
                    <a:gd name="connsiteX0" fmla="*/ 0 w 3073094"/>
                    <a:gd name="connsiteY0" fmla="*/ 1104038 h 2804601"/>
                    <a:gd name="connsiteX1" fmla="*/ 734689 w 3073094"/>
                    <a:gd name="connsiteY1" fmla="*/ 0 h 2804601"/>
                    <a:gd name="connsiteX2" fmla="*/ 2892070 w 3073094"/>
                    <a:gd name="connsiteY2" fmla="*/ 1188561 h 2804601"/>
                    <a:gd name="connsiteX3" fmla="*/ 3073094 w 3073094"/>
                    <a:gd name="connsiteY3" fmla="*/ 2804601 h 2804601"/>
                    <a:gd name="connsiteX4" fmla="*/ 0 w 3073094"/>
                    <a:gd name="connsiteY4" fmla="*/ 1104038 h 280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3094" h="2804601">
                      <a:moveTo>
                        <a:pt x="0" y="1104038"/>
                      </a:moveTo>
                      <a:lnTo>
                        <a:pt x="734689" y="0"/>
                      </a:lnTo>
                      <a:lnTo>
                        <a:pt x="2892070" y="1188561"/>
                      </a:lnTo>
                      <a:lnTo>
                        <a:pt x="3073094" y="2804601"/>
                      </a:lnTo>
                      <a:lnTo>
                        <a:pt x="0" y="1104038"/>
                      </a:lnTo>
                      <a:close/>
                    </a:path>
                  </a:pathLst>
                </a:custGeom>
                <a:solidFill>
                  <a:srgbClr val="91CF4D">
                    <a:alpha val="49804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1" name="Forma livre 32">
                  <a:extLst>
                    <a:ext uri="{FF2B5EF4-FFF2-40B4-BE49-F238E27FC236}">
                      <a16:creationId xmlns:a16="http://schemas.microsoft.com/office/drawing/2014/main" id="{D0201DBF-7A93-4B94-85BF-994117904065}"/>
                    </a:ext>
                  </a:extLst>
                </p:cNvPr>
                <p:cNvSpPr/>
                <p:nvPr/>
              </p:nvSpPr>
              <p:spPr>
                <a:xfrm>
                  <a:off x="4846628" y="1569640"/>
                  <a:ext cx="886827" cy="829829"/>
                </a:xfrm>
                <a:custGeom>
                  <a:avLst/>
                  <a:gdLst>
                    <a:gd name="connsiteX0" fmla="*/ 670560 w 1245870"/>
                    <a:gd name="connsiteY0" fmla="*/ 102870 h 1165860"/>
                    <a:gd name="connsiteX1" fmla="*/ 1245870 w 1245870"/>
                    <a:gd name="connsiteY1" fmla="*/ 0 h 1165860"/>
                    <a:gd name="connsiteX2" fmla="*/ 1123950 w 1245870"/>
                    <a:gd name="connsiteY2" fmla="*/ 758190 h 1165860"/>
                    <a:gd name="connsiteX3" fmla="*/ 0 w 1245870"/>
                    <a:gd name="connsiteY3" fmla="*/ 1165860 h 1165860"/>
                    <a:gd name="connsiteX4" fmla="*/ 670560 w 1245870"/>
                    <a:gd name="connsiteY4" fmla="*/ 102870 h 1165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5870" h="1165860">
                      <a:moveTo>
                        <a:pt x="670560" y="102870"/>
                      </a:moveTo>
                      <a:lnTo>
                        <a:pt x="1245870" y="0"/>
                      </a:lnTo>
                      <a:lnTo>
                        <a:pt x="1123950" y="758190"/>
                      </a:lnTo>
                      <a:lnTo>
                        <a:pt x="0" y="1165860"/>
                      </a:lnTo>
                      <a:lnTo>
                        <a:pt x="670560" y="102870"/>
                      </a:lnTo>
                      <a:close/>
                    </a:path>
                  </a:pathLst>
                </a:custGeom>
                <a:solidFill>
                  <a:srgbClr val="9A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2" name="Forma livre 33">
                  <a:extLst>
                    <a:ext uri="{FF2B5EF4-FFF2-40B4-BE49-F238E27FC236}">
                      <a16:creationId xmlns:a16="http://schemas.microsoft.com/office/drawing/2014/main" id="{37E714BC-F32D-4D41-A39A-0D0945D882F3}"/>
                    </a:ext>
                  </a:extLst>
                </p:cNvPr>
                <p:cNvSpPr/>
                <p:nvPr/>
              </p:nvSpPr>
              <p:spPr>
                <a:xfrm>
                  <a:off x="5635074" y="1527827"/>
                  <a:ext cx="1339375" cy="879682"/>
                </a:xfrm>
                <a:custGeom>
                  <a:avLst/>
                  <a:gdLst>
                    <a:gd name="connsiteX0" fmla="*/ 1885391 w 1885391"/>
                    <a:gd name="connsiteY0" fmla="*/ 1236078 h 1236078"/>
                    <a:gd name="connsiteX1" fmla="*/ 0 w 1885391"/>
                    <a:gd name="connsiteY1" fmla="*/ 813131 h 1236078"/>
                    <a:gd name="connsiteX2" fmla="*/ 303807 w 1885391"/>
                    <a:gd name="connsiteY2" fmla="*/ 0 h 1236078"/>
                    <a:gd name="connsiteX3" fmla="*/ 1134809 w 1885391"/>
                    <a:gd name="connsiteY3" fmla="*/ 169774 h 1236078"/>
                    <a:gd name="connsiteX4" fmla="*/ 1885391 w 1885391"/>
                    <a:gd name="connsiteY4" fmla="*/ 1236078 h 1236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391" h="1236078">
                      <a:moveTo>
                        <a:pt x="1885391" y="1236078"/>
                      </a:moveTo>
                      <a:lnTo>
                        <a:pt x="0" y="813131"/>
                      </a:lnTo>
                      <a:cubicBezTo>
                        <a:pt x="100396" y="541763"/>
                        <a:pt x="14463" y="0"/>
                        <a:pt x="303807" y="0"/>
                      </a:cubicBezTo>
                      <a:lnTo>
                        <a:pt x="1134809" y="169774"/>
                      </a:lnTo>
                      <a:lnTo>
                        <a:pt x="1885391" y="1236078"/>
                      </a:lnTo>
                      <a:close/>
                    </a:path>
                  </a:pathLst>
                </a:custGeom>
                <a:solidFill>
                  <a:srgbClr val="9A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3" name="Forma livre 34">
                  <a:extLst>
                    <a:ext uri="{FF2B5EF4-FFF2-40B4-BE49-F238E27FC236}">
                      <a16:creationId xmlns:a16="http://schemas.microsoft.com/office/drawing/2014/main" id="{F2DEBD5A-2713-40AA-93A9-CE248738A010}"/>
                    </a:ext>
                  </a:extLst>
                </p:cNvPr>
                <p:cNvSpPr/>
                <p:nvPr/>
              </p:nvSpPr>
              <p:spPr>
                <a:xfrm>
                  <a:off x="5821996" y="808963"/>
                  <a:ext cx="564983" cy="702782"/>
                </a:xfrm>
                <a:custGeom>
                  <a:avLst/>
                  <a:gdLst>
                    <a:gd name="connsiteX0" fmla="*/ 795647 w 795647"/>
                    <a:gd name="connsiteY0" fmla="*/ 1009403 h 1009403"/>
                    <a:gd name="connsiteX1" fmla="*/ 0 w 795647"/>
                    <a:gd name="connsiteY1" fmla="*/ 896587 h 1009403"/>
                    <a:gd name="connsiteX2" fmla="*/ 118753 w 795647"/>
                    <a:gd name="connsiteY2" fmla="*/ 0 h 1009403"/>
                    <a:gd name="connsiteX3" fmla="*/ 795647 w 795647"/>
                    <a:gd name="connsiteY3" fmla="*/ 1009403 h 1009403"/>
                    <a:gd name="connsiteX0" fmla="*/ 676894 w 676894"/>
                    <a:gd name="connsiteY0" fmla="*/ 1009403 h 1009403"/>
                    <a:gd name="connsiteX1" fmla="*/ 109847 w 676894"/>
                    <a:gd name="connsiteY1" fmla="*/ 820387 h 1009403"/>
                    <a:gd name="connsiteX2" fmla="*/ 0 w 676894"/>
                    <a:gd name="connsiteY2" fmla="*/ 0 h 1009403"/>
                    <a:gd name="connsiteX3" fmla="*/ 676894 w 676894"/>
                    <a:gd name="connsiteY3" fmla="*/ 1009403 h 1009403"/>
                    <a:gd name="connsiteX0" fmla="*/ 719447 w 719447"/>
                    <a:gd name="connsiteY0" fmla="*/ 1009403 h 1009403"/>
                    <a:gd name="connsiteX1" fmla="*/ 0 w 719447"/>
                    <a:gd name="connsiteY1" fmla="*/ 896587 h 1009403"/>
                    <a:gd name="connsiteX2" fmla="*/ 42553 w 719447"/>
                    <a:gd name="connsiteY2" fmla="*/ 0 h 1009403"/>
                    <a:gd name="connsiteX3" fmla="*/ 719447 w 719447"/>
                    <a:gd name="connsiteY3" fmla="*/ 1009403 h 1009403"/>
                    <a:gd name="connsiteX0" fmla="*/ 795647 w 795647"/>
                    <a:gd name="connsiteY0" fmla="*/ 1009403 h 1009403"/>
                    <a:gd name="connsiteX1" fmla="*/ 0 w 795647"/>
                    <a:gd name="connsiteY1" fmla="*/ 896587 h 1009403"/>
                    <a:gd name="connsiteX2" fmla="*/ 118753 w 795647"/>
                    <a:gd name="connsiteY2" fmla="*/ 0 h 1009403"/>
                    <a:gd name="connsiteX3" fmla="*/ 795647 w 795647"/>
                    <a:gd name="connsiteY3" fmla="*/ 1009403 h 1009403"/>
                    <a:gd name="connsiteX0" fmla="*/ 795647 w 795647"/>
                    <a:gd name="connsiteY0" fmla="*/ 1009403 h 1009403"/>
                    <a:gd name="connsiteX1" fmla="*/ 0 w 795647"/>
                    <a:gd name="connsiteY1" fmla="*/ 896587 h 1009403"/>
                    <a:gd name="connsiteX2" fmla="*/ 118753 w 795647"/>
                    <a:gd name="connsiteY2" fmla="*/ 0 h 1009403"/>
                    <a:gd name="connsiteX3" fmla="*/ 795647 w 795647"/>
                    <a:gd name="connsiteY3" fmla="*/ 1009403 h 1009403"/>
                    <a:gd name="connsiteX0" fmla="*/ 795647 w 795647"/>
                    <a:gd name="connsiteY0" fmla="*/ 1009403 h 1009403"/>
                    <a:gd name="connsiteX1" fmla="*/ 0 w 795647"/>
                    <a:gd name="connsiteY1" fmla="*/ 896587 h 1009403"/>
                    <a:gd name="connsiteX2" fmla="*/ 118753 w 795647"/>
                    <a:gd name="connsiteY2" fmla="*/ 0 h 1009403"/>
                    <a:gd name="connsiteX3" fmla="*/ 795647 w 795647"/>
                    <a:gd name="connsiteY3" fmla="*/ 1009403 h 1009403"/>
                    <a:gd name="connsiteX0" fmla="*/ 795647 w 795647"/>
                    <a:gd name="connsiteY0" fmla="*/ 1055299 h 1055299"/>
                    <a:gd name="connsiteX1" fmla="*/ 0 w 795647"/>
                    <a:gd name="connsiteY1" fmla="*/ 942483 h 1055299"/>
                    <a:gd name="connsiteX2" fmla="*/ 280230 w 795647"/>
                    <a:gd name="connsiteY2" fmla="*/ 0 h 1055299"/>
                    <a:gd name="connsiteX3" fmla="*/ 795647 w 795647"/>
                    <a:gd name="connsiteY3" fmla="*/ 1055299 h 1055299"/>
                    <a:gd name="connsiteX0" fmla="*/ 795647 w 795647"/>
                    <a:gd name="connsiteY0" fmla="*/ 989772 h 989772"/>
                    <a:gd name="connsiteX1" fmla="*/ 0 w 795647"/>
                    <a:gd name="connsiteY1" fmla="*/ 876956 h 989772"/>
                    <a:gd name="connsiteX2" fmla="*/ 103551 w 795647"/>
                    <a:gd name="connsiteY2" fmla="*/ 0 h 989772"/>
                    <a:gd name="connsiteX3" fmla="*/ 795647 w 795647"/>
                    <a:gd name="connsiteY3" fmla="*/ 989772 h 989772"/>
                    <a:gd name="connsiteX0" fmla="*/ 795647 w 795647"/>
                    <a:gd name="connsiteY0" fmla="*/ 989772 h 989772"/>
                    <a:gd name="connsiteX1" fmla="*/ 0 w 795647"/>
                    <a:gd name="connsiteY1" fmla="*/ 876956 h 989772"/>
                    <a:gd name="connsiteX2" fmla="*/ 103551 w 795647"/>
                    <a:gd name="connsiteY2" fmla="*/ 0 h 989772"/>
                    <a:gd name="connsiteX3" fmla="*/ 795647 w 795647"/>
                    <a:gd name="connsiteY3" fmla="*/ 989772 h 989772"/>
                    <a:gd name="connsiteX0" fmla="*/ 795647 w 795647"/>
                    <a:gd name="connsiteY0" fmla="*/ 989772 h 989772"/>
                    <a:gd name="connsiteX1" fmla="*/ 0 w 795647"/>
                    <a:gd name="connsiteY1" fmla="*/ 876956 h 989772"/>
                    <a:gd name="connsiteX2" fmla="*/ 103551 w 795647"/>
                    <a:gd name="connsiteY2" fmla="*/ 0 h 989772"/>
                    <a:gd name="connsiteX3" fmla="*/ 795647 w 795647"/>
                    <a:gd name="connsiteY3" fmla="*/ 989772 h 989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5647" h="989772">
                      <a:moveTo>
                        <a:pt x="795647" y="989772"/>
                      </a:moveTo>
                      <a:lnTo>
                        <a:pt x="0" y="876956"/>
                      </a:lnTo>
                      <a:lnTo>
                        <a:pt x="103551" y="0"/>
                      </a:lnTo>
                      <a:lnTo>
                        <a:pt x="795647" y="989772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4" name="Forma livre 35">
                  <a:extLst>
                    <a:ext uri="{FF2B5EF4-FFF2-40B4-BE49-F238E27FC236}">
                      <a16:creationId xmlns:a16="http://schemas.microsoft.com/office/drawing/2014/main" id="{63E128D9-0052-4444-9501-499A787C7039}"/>
                    </a:ext>
                  </a:extLst>
                </p:cNvPr>
                <p:cNvSpPr/>
                <p:nvPr/>
              </p:nvSpPr>
              <p:spPr>
                <a:xfrm>
                  <a:off x="4160778" y="2663213"/>
                  <a:ext cx="3410980" cy="1640359"/>
                </a:xfrm>
                <a:custGeom>
                  <a:avLst/>
                  <a:gdLst>
                    <a:gd name="connsiteX0" fmla="*/ 4688958 w 4688958"/>
                    <a:gd name="connsiteY0" fmla="*/ 871870 h 2307265"/>
                    <a:gd name="connsiteX1" fmla="*/ 3009014 w 4688958"/>
                    <a:gd name="connsiteY1" fmla="*/ 2307265 h 2307265"/>
                    <a:gd name="connsiteX2" fmla="*/ 0 w 4688958"/>
                    <a:gd name="connsiteY2" fmla="*/ 893135 h 2307265"/>
                    <a:gd name="connsiteX3" fmla="*/ 2020186 w 4688958"/>
                    <a:gd name="connsiteY3" fmla="*/ 0 h 2307265"/>
                    <a:gd name="connsiteX4" fmla="*/ 4688958 w 4688958"/>
                    <a:gd name="connsiteY4" fmla="*/ 871870 h 2307265"/>
                    <a:gd name="connsiteX0" fmla="*/ 4797580 w 4797580"/>
                    <a:gd name="connsiteY0" fmla="*/ 871870 h 2307265"/>
                    <a:gd name="connsiteX1" fmla="*/ 3117636 w 4797580"/>
                    <a:gd name="connsiteY1" fmla="*/ 2307265 h 2307265"/>
                    <a:gd name="connsiteX2" fmla="*/ 0 w 4797580"/>
                    <a:gd name="connsiteY2" fmla="*/ 893135 h 2307265"/>
                    <a:gd name="connsiteX3" fmla="*/ 2128808 w 4797580"/>
                    <a:gd name="connsiteY3" fmla="*/ 0 h 2307265"/>
                    <a:gd name="connsiteX4" fmla="*/ 4797580 w 4797580"/>
                    <a:gd name="connsiteY4" fmla="*/ 871870 h 2307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7580" h="2307265">
                      <a:moveTo>
                        <a:pt x="4797580" y="871870"/>
                      </a:moveTo>
                      <a:lnTo>
                        <a:pt x="3117636" y="2307265"/>
                      </a:lnTo>
                      <a:lnTo>
                        <a:pt x="0" y="893135"/>
                      </a:lnTo>
                      <a:cubicBezTo>
                        <a:pt x="672812" y="594107"/>
                        <a:pt x="1392538" y="0"/>
                        <a:pt x="2128808" y="0"/>
                      </a:cubicBezTo>
                      <a:lnTo>
                        <a:pt x="4797580" y="87187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5" name="Forma livre 36">
                  <a:extLst>
                    <a:ext uri="{FF2B5EF4-FFF2-40B4-BE49-F238E27FC236}">
                      <a16:creationId xmlns:a16="http://schemas.microsoft.com/office/drawing/2014/main" id="{8EF5D9E3-F578-4D4F-8524-FCF3EF37DB33}"/>
                    </a:ext>
                  </a:extLst>
                </p:cNvPr>
                <p:cNvSpPr/>
                <p:nvPr/>
              </p:nvSpPr>
              <p:spPr>
                <a:xfrm>
                  <a:off x="6181786" y="2526516"/>
                  <a:ext cx="1398404" cy="1752933"/>
                </a:xfrm>
                <a:custGeom>
                  <a:avLst/>
                  <a:gdLst>
                    <a:gd name="connsiteX0" fmla="*/ 1967024 w 1967024"/>
                    <a:gd name="connsiteY0" fmla="*/ 1052624 h 2466754"/>
                    <a:gd name="connsiteX1" fmla="*/ 1265275 w 1967024"/>
                    <a:gd name="connsiteY1" fmla="*/ 0 h 2466754"/>
                    <a:gd name="connsiteX2" fmla="*/ 0 w 1967024"/>
                    <a:gd name="connsiteY2" fmla="*/ 691117 h 2466754"/>
                    <a:gd name="connsiteX3" fmla="*/ 276447 w 1967024"/>
                    <a:gd name="connsiteY3" fmla="*/ 2466754 h 2466754"/>
                    <a:gd name="connsiteX4" fmla="*/ 1967024 w 1967024"/>
                    <a:gd name="connsiteY4" fmla="*/ 1052624 h 2466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7024" h="2466754">
                      <a:moveTo>
                        <a:pt x="1967024" y="1052624"/>
                      </a:moveTo>
                      <a:lnTo>
                        <a:pt x="1265275" y="0"/>
                      </a:lnTo>
                      <a:lnTo>
                        <a:pt x="0" y="691117"/>
                      </a:lnTo>
                      <a:lnTo>
                        <a:pt x="276447" y="2466754"/>
                      </a:lnTo>
                      <a:lnTo>
                        <a:pt x="1967024" y="1052624"/>
                      </a:lnTo>
                      <a:close/>
                    </a:path>
                  </a:pathLst>
                </a:custGeom>
                <a:solidFill>
                  <a:srgbClr val="29C7FF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6" name="Forma livre 37">
                  <a:extLst>
                    <a:ext uri="{FF2B5EF4-FFF2-40B4-BE49-F238E27FC236}">
                      <a16:creationId xmlns:a16="http://schemas.microsoft.com/office/drawing/2014/main" id="{223A9AAD-587C-4031-9687-B80BEE2760A8}"/>
                    </a:ext>
                  </a:extLst>
                </p:cNvPr>
                <p:cNvSpPr/>
                <p:nvPr/>
              </p:nvSpPr>
              <p:spPr>
                <a:xfrm>
                  <a:off x="4160778" y="2516866"/>
                  <a:ext cx="2210742" cy="1783489"/>
                </a:xfrm>
                <a:custGeom>
                  <a:avLst/>
                  <a:gdLst>
                    <a:gd name="connsiteX0" fmla="*/ 0 w 3009014"/>
                    <a:gd name="connsiteY0" fmla="*/ 1084521 h 2509283"/>
                    <a:gd name="connsiteX1" fmla="*/ 723014 w 3009014"/>
                    <a:gd name="connsiteY1" fmla="*/ 0 h 2509283"/>
                    <a:gd name="connsiteX2" fmla="*/ 2753832 w 3009014"/>
                    <a:gd name="connsiteY2" fmla="*/ 680483 h 2509283"/>
                    <a:gd name="connsiteX3" fmla="*/ 3009014 w 3009014"/>
                    <a:gd name="connsiteY3" fmla="*/ 2509283 h 2509283"/>
                    <a:gd name="connsiteX4" fmla="*/ 0 w 3009014"/>
                    <a:gd name="connsiteY4" fmla="*/ 1084521 h 2509283"/>
                    <a:gd name="connsiteX0" fmla="*/ 0 w 3009014"/>
                    <a:gd name="connsiteY0" fmla="*/ 1084521 h 2509283"/>
                    <a:gd name="connsiteX1" fmla="*/ 723014 w 3009014"/>
                    <a:gd name="connsiteY1" fmla="*/ 0 h 2509283"/>
                    <a:gd name="connsiteX2" fmla="*/ 2753832 w 3009014"/>
                    <a:gd name="connsiteY2" fmla="*/ 680483 h 2509283"/>
                    <a:gd name="connsiteX3" fmla="*/ 3009014 w 3009014"/>
                    <a:gd name="connsiteY3" fmla="*/ 2509283 h 2509283"/>
                    <a:gd name="connsiteX4" fmla="*/ 0 w 3009014"/>
                    <a:gd name="connsiteY4" fmla="*/ 1084521 h 2509283"/>
                    <a:gd name="connsiteX0" fmla="*/ 0 w 3009014"/>
                    <a:gd name="connsiteY0" fmla="*/ 1084521 h 2509283"/>
                    <a:gd name="connsiteX1" fmla="*/ 805999 w 3009014"/>
                    <a:gd name="connsiteY1" fmla="*/ 0 h 2509283"/>
                    <a:gd name="connsiteX2" fmla="*/ 2753832 w 3009014"/>
                    <a:gd name="connsiteY2" fmla="*/ 680483 h 2509283"/>
                    <a:gd name="connsiteX3" fmla="*/ 3009014 w 3009014"/>
                    <a:gd name="connsiteY3" fmla="*/ 2509283 h 2509283"/>
                    <a:gd name="connsiteX4" fmla="*/ 0 w 3009014"/>
                    <a:gd name="connsiteY4" fmla="*/ 1084521 h 2509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09014" h="2509283">
                      <a:moveTo>
                        <a:pt x="0" y="1084521"/>
                      </a:moveTo>
                      <a:lnTo>
                        <a:pt x="805999" y="0"/>
                      </a:lnTo>
                      <a:lnTo>
                        <a:pt x="2753832" y="680483"/>
                      </a:lnTo>
                      <a:lnTo>
                        <a:pt x="3009014" y="2509283"/>
                      </a:lnTo>
                      <a:lnTo>
                        <a:pt x="0" y="1084521"/>
                      </a:lnTo>
                      <a:close/>
                    </a:path>
                  </a:pathLst>
                </a:custGeom>
                <a:solidFill>
                  <a:srgbClr val="009ED6">
                    <a:alpha val="49804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7" name="Forma livre 38">
                  <a:extLst>
                    <a:ext uri="{FF2B5EF4-FFF2-40B4-BE49-F238E27FC236}">
                      <a16:creationId xmlns:a16="http://schemas.microsoft.com/office/drawing/2014/main" id="{76C0F7EC-4AA1-4A6E-8DC3-8936844346C4}"/>
                    </a:ext>
                  </a:extLst>
                </p:cNvPr>
                <p:cNvSpPr/>
                <p:nvPr/>
              </p:nvSpPr>
              <p:spPr>
                <a:xfrm>
                  <a:off x="4751058" y="2187187"/>
                  <a:ext cx="2337231" cy="821787"/>
                </a:xfrm>
                <a:custGeom>
                  <a:avLst/>
                  <a:gdLst>
                    <a:gd name="connsiteX0" fmla="*/ 0 w 3242930"/>
                    <a:gd name="connsiteY0" fmla="*/ 457200 h 1148316"/>
                    <a:gd name="connsiteX1" fmla="*/ 2009553 w 3242930"/>
                    <a:gd name="connsiteY1" fmla="*/ 1148316 h 1148316"/>
                    <a:gd name="connsiteX2" fmla="*/ 3242930 w 3242930"/>
                    <a:gd name="connsiteY2" fmla="*/ 499730 h 1148316"/>
                    <a:gd name="connsiteX3" fmla="*/ 1414130 w 3242930"/>
                    <a:gd name="connsiteY3" fmla="*/ 0 h 1148316"/>
                    <a:gd name="connsiteX4" fmla="*/ 0 w 3242930"/>
                    <a:gd name="connsiteY4" fmla="*/ 457200 h 1148316"/>
                    <a:gd name="connsiteX0" fmla="*/ 0 w 3242930"/>
                    <a:gd name="connsiteY0" fmla="*/ 457200 h 1148316"/>
                    <a:gd name="connsiteX1" fmla="*/ 2009553 w 3242930"/>
                    <a:gd name="connsiteY1" fmla="*/ 1148316 h 1148316"/>
                    <a:gd name="connsiteX2" fmla="*/ 3242930 w 3242930"/>
                    <a:gd name="connsiteY2" fmla="*/ 499730 h 1148316"/>
                    <a:gd name="connsiteX3" fmla="*/ 1414130 w 3242930"/>
                    <a:gd name="connsiteY3" fmla="*/ 0 h 1148316"/>
                    <a:gd name="connsiteX4" fmla="*/ 0 w 3242930"/>
                    <a:gd name="connsiteY4" fmla="*/ 457200 h 1148316"/>
                    <a:gd name="connsiteX0" fmla="*/ 0 w 3242930"/>
                    <a:gd name="connsiteY0" fmla="*/ 457200 h 1148316"/>
                    <a:gd name="connsiteX1" fmla="*/ 2009553 w 3242930"/>
                    <a:gd name="connsiteY1" fmla="*/ 1148316 h 1148316"/>
                    <a:gd name="connsiteX2" fmla="*/ 3242930 w 3242930"/>
                    <a:gd name="connsiteY2" fmla="*/ 499730 h 1148316"/>
                    <a:gd name="connsiteX3" fmla="*/ 1414130 w 3242930"/>
                    <a:gd name="connsiteY3" fmla="*/ 0 h 1148316"/>
                    <a:gd name="connsiteX4" fmla="*/ 0 w 3242930"/>
                    <a:gd name="connsiteY4" fmla="*/ 457200 h 1148316"/>
                    <a:gd name="connsiteX0" fmla="*/ 0 w 3242930"/>
                    <a:gd name="connsiteY0" fmla="*/ 353953 h 1148316"/>
                    <a:gd name="connsiteX1" fmla="*/ 2009553 w 3242930"/>
                    <a:gd name="connsiteY1" fmla="*/ 1148316 h 1148316"/>
                    <a:gd name="connsiteX2" fmla="*/ 3242930 w 3242930"/>
                    <a:gd name="connsiteY2" fmla="*/ 499730 h 1148316"/>
                    <a:gd name="connsiteX3" fmla="*/ 1414130 w 3242930"/>
                    <a:gd name="connsiteY3" fmla="*/ 0 h 1148316"/>
                    <a:gd name="connsiteX4" fmla="*/ 0 w 3242930"/>
                    <a:gd name="connsiteY4" fmla="*/ 353953 h 1148316"/>
                    <a:gd name="connsiteX0" fmla="*/ 0 w 3242930"/>
                    <a:gd name="connsiteY0" fmla="*/ 466929 h 1148316"/>
                    <a:gd name="connsiteX1" fmla="*/ 2009553 w 3242930"/>
                    <a:gd name="connsiteY1" fmla="*/ 1148316 h 1148316"/>
                    <a:gd name="connsiteX2" fmla="*/ 3242930 w 3242930"/>
                    <a:gd name="connsiteY2" fmla="*/ 499730 h 1148316"/>
                    <a:gd name="connsiteX3" fmla="*/ 1414130 w 3242930"/>
                    <a:gd name="connsiteY3" fmla="*/ 0 h 1148316"/>
                    <a:gd name="connsiteX4" fmla="*/ 0 w 3242930"/>
                    <a:gd name="connsiteY4" fmla="*/ 466929 h 1148316"/>
                    <a:gd name="connsiteX0" fmla="*/ 0 w 3242930"/>
                    <a:gd name="connsiteY0" fmla="*/ 466929 h 1035381"/>
                    <a:gd name="connsiteX1" fmla="*/ 2009553 w 3242930"/>
                    <a:gd name="connsiteY1" fmla="*/ 1035381 h 1035381"/>
                    <a:gd name="connsiteX2" fmla="*/ 3242930 w 3242930"/>
                    <a:gd name="connsiteY2" fmla="*/ 499730 h 1035381"/>
                    <a:gd name="connsiteX3" fmla="*/ 1414130 w 3242930"/>
                    <a:gd name="connsiteY3" fmla="*/ 0 h 1035381"/>
                    <a:gd name="connsiteX4" fmla="*/ 0 w 3242930"/>
                    <a:gd name="connsiteY4" fmla="*/ 466929 h 1035381"/>
                    <a:gd name="connsiteX0" fmla="*/ 0 w 3242930"/>
                    <a:gd name="connsiteY0" fmla="*/ 466929 h 1155419"/>
                    <a:gd name="connsiteX1" fmla="*/ 2009553 w 3242930"/>
                    <a:gd name="connsiteY1" fmla="*/ 1155419 h 1155419"/>
                    <a:gd name="connsiteX2" fmla="*/ 3242930 w 3242930"/>
                    <a:gd name="connsiteY2" fmla="*/ 499730 h 1155419"/>
                    <a:gd name="connsiteX3" fmla="*/ 1414130 w 3242930"/>
                    <a:gd name="connsiteY3" fmla="*/ 0 h 1155419"/>
                    <a:gd name="connsiteX4" fmla="*/ 0 w 3242930"/>
                    <a:gd name="connsiteY4" fmla="*/ 466929 h 1155419"/>
                    <a:gd name="connsiteX0" fmla="*/ 0 w 3285296"/>
                    <a:gd name="connsiteY0" fmla="*/ 466929 h 1155419"/>
                    <a:gd name="connsiteX1" fmla="*/ 2009553 w 3285296"/>
                    <a:gd name="connsiteY1" fmla="*/ 1155419 h 1155419"/>
                    <a:gd name="connsiteX2" fmla="*/ 3285296 w 3285296"/>
                    <a:gd name="connsiteY2" fmla="*/ 499730 h 1155419"/>
                    <a:gd name="connsiteX3" fmla="*/ 1414130 w 3285296"/>
                    <a:gd name="connsiteY3" fmla="*/ 0 h 1155419"/>
                    <a:gd name="connsiteX4" fmla="*/ 0 w 3285296"/>
                    <a:gd name="connsiteY4" fmla="*/ 466929 h 1155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85296" h="1155419">
                      <a:moveTo>
                        <a:pt x="0" y="466929"/>
                      </a:moveTo>
                      <a:lnTo>
                        <a:pt x="2009553" y="1155419"/>
                      </a:lnTo>
                      <a:lnTo>
                        <a:pt x="3285296" y="499730"/>
                      </a:lnTo>
                      <a:lnTo>
                        <a:pt x="1414130" y="0"/>
                      </a:lnTo>
                      <a:lnTo>
                        <a:pt x="0" y="466929"/>
                      </a:lnTo>
                      <a:close/>
                    </a:path>
                  </a:pathLst>
                </a:custGeom>
                <a:solidFill>
                  <a:srgbClr val="00539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8" name="Forma livre 39">
                  <a:extLst>
                    <a:ext uri="{FF2B5EF4-FFF2-40B4-BE49-F238E27FC236}">
                      <a16:creationId xmlns:a16="http://schemas.microsoft.com/office/drawing/2014/main" id="{7D0CD180-458F-4853-9836-234DE698E0AE}"/>
                    </a:ext>
                  </a:extLst>
                </p:cNvPr>
                <p:cNvSpPr/>
                <p:nvPr/>
              </p:nvSpPr>
              <p:spPr>
                <a:xfrm>
                  <a:off x="5327285" y="1545517"/>
                  <a:ext cx="1108885" cy="249271"/>
                </a:xfrm>
                <a:custGeom>
                  <a:avLst/>
                  <a:gdLst>
                    <a:gd name="connsiteX0" fmla="*/ 0 w 1606550"/>
                    <a:gd name="connsiteY0" fmla="*/ 133350 h 349250"/>
                    <a:gd name="connsiteX1" fmla="*/ 996950 w 1606550"/>
                    <a:gd name="connsiteY1" fmla="*/ 349250 h 349250"/>
                    <a:gd name="connsiteX2" fmla="*/ 1606550 w 1606550"/>
                    <a:gd name="connsiteY2" fmla="*/ 146050 h 349250"/>
                    <a:gd name="connsiteX3" fmla="*/ 711200 w 1606550"/>
                    <a:gd name="connsiteY3" fmla="*/ 0 h 349250"/>
                    <a:gd name="connsiteX4" fmla="*/ 0 w 1606550"/>
                    <a:gd name="connsiteY4" fmla="*/ 133350 h 349250"/>
                    <a:gd name="connsiteX0" fmla="*/ 0 w 1606550"/>
                    <a:gd name="connsiteY0" fmla="*/ 133350 h 349250"/>
                    <a:gd name="connsiteX1" fmla="*/ 996950 w 1606550"/>
                    <a:gd name="connsiteY1" fmla="*/ 349250 h 349250"/>
                    <a:gd name="connsiteX2" fmla="*/ 1606550 w 1606550"/>
                    <a:gd name="connsiteY2" fmla="*/ 146050 h 349250"/>
                    <a:gd name="connsiteX3" fmla="*/ 711200 w 1606550"/>
                    <a:gd name="connsiteY3" fmla="*/ 0 h 349250"/>
                    <a:gd name="connsiteX4" fmla="*/ 0 w 1606550"/>
                    <a:gd name="connsiteY4" fmla="*/ 133350 h 349250"/>
                    <a:gd name="connsiteX0" fmla="*/ 0 w 1606550"/>
                    <a:gd name="connsiteY0" fmla="*/ 57150 h 349250"/>
                    <a:gd name="connsiteX1" fmla="*/ 996950 w 1606550"/>
                    <a:gd name="connsiteY1" fmla="*/ 349250 h 349250"/>
                    <a:gd name="connsiteX2" fmla="*/ 1606550 w 1606550"/>
                    <a:gd name="connsiteY2" fmla="*/ 146050 h 349250"/>
                    <a:gd name="connsiteX3" fmla="*/ 711200 w 1606550"/>
                    <a:gd name="connsiteY3" fmla="*/ 0 h 349250"/>
                    <a:gd name="connsiteX4" fmla="*/ 0 w 1606550"/>
                    <a:gd name="connsiteY4" fmla="*/ 57150 h 349250"/>
                    <a:gd name="connsiteX0" fmla="*/ 0 w 1682750"/>
                    <a:gd name="connsiteY0" fmla="*/ 209550 h 349250"/>
                    <a:gd name="connsiteX1" fmla="*/ 1073150 w 1682750"/>
                    <a:gd name="connsiteY1" fmla="*/ 349250 h 349250"/>
                    <a:gd name="connsiteX2" fmla="*/ 1682750 w 1682750"/>
                    <a:gd name="connsiteY2" fmla="*/ 146050 h 349250"/>
                    <a:gd name="connsiteX3" fmla="*/ 787400 w 1682750"/>
                    <a:gd name="connsiteY3" fmla="*/ 0 h 349250"/>
                    <a:gd name="connsiteX4" fmla="*/ 0 w 1682750"/>
                    <a:gd name="connsiteY4" fmla="*/ 209550 h 349250"/>
                    <a:gd name="connsiteX0" fmla="*/ 0 w 1606550"/>
                    <a:gd name="connsiteY0" fmla="*/ 133350 h 349250"/>
                    <a:gd name="connsiteX1" fmla="*/ 996950 w 1606550"/>
                    <a:gd name="connsiteY1" fmla="*/ 349250 h 349250"/>
                    <a:gd name="connsiteX2" fmla="*/ 1606550 w 1606550"/>
                    <a:gd name="connsiteY2" fmla="*/ 146050 h 349250"/>
                    <a:gd name="connsiteX3" fmla="*/ 711200 w 1606550"/>
                    <a:gd name="connsiteY3" fmla="*/ 0 h 349250"/>
                    <a:gd name="connsiteX4" fmla="*/ 0 w 1606550"/>
                    <a:gd name="connsiteY4" fmla="*/ 133350 h 349250"/>
                    <a:gd name="connsiteX0" fmla="*/ 0 w 1606550"/>
                    <a:gd name="connsiteY0" fmla="*/ 133350 h 349250"/>
                    <a:gd name="connsiteX1" fmla="*/ 996950 w 1606550"/>
                    <a:gd name="connsiteY1" fmla="*/ 349250 h 349250"/>
                    <a:gd name="connsiteX2" fmla="*/ 1606550 w 1606550"/>
                    <a:gd name="connsiteY2" fmla="*/ 146050 h 349250"/>
                    <a:gd name="connsiteX3" fmla="*/ 711200 w 1606550"/>
                    <a:gd name="connsiteY3" fmla="*/ 0 h 349250"/>
                    <a:gd name="connsiteX4" fmla="*/ 0 w 1606550"/>
                    <a:gd name="connsiteY4" fmla="*/ 133350 h 349250"/>
                    <a:gd name="connsiteX0" fmla="*/ 0 w 1560593"/>
                    <a:gd name="connsiteY0" fmla="*/ 133350 h 349250"/>
                    <a:gd name="connsiteX1" fmla="*/ 996950 w 1560593"/>
                    <a:gd name="connsiteY1" fmla="*/ 349250 h 349250"/>
                    <a:gd name="connsiteX2" fmla="*/ 1560593 w 1560593"/>
                    <a:gd name="connsiteY2" fmla="*/ 146050 h 349250"/>
                    <a:gd name="connsiteX3" fmla="*/ 711200 w 1560593"/>
                    <a:gd name="connsiteY3" fmla="*/ 0 h 349250"/>
                    <a:gd name="connsiteX4" fmla="*/ 0 w 1560593"/>
                    <a:gd name="connsiteY4" fmla="*/ 133350 h 349250"/>
                    <a:gd name="connsiteX0" fmla="*/ 0 w 1560593"/>
                    <a:gd name="connsiteY0" fmla="*/ 133350 h 349250"/>
                    <a:gd name="connsiteX1" fmla="*/ 996950 w 1560593"/>
                    <a:gd name="connsiteY1" fmla="*/ 349250 h 349250"/>
                    <a:gd name="connsiteX2" fmla="*/ 1560593 w 1560593"/>
                    <a:gd name="connsiteY2" fmla="*/ 146050 h 349250"/>
                    <a:gd name="connsiteX3" fmla="*/ 1557615 w 1560593"/>
                    <a:gd name="connsiteY3" fmla="*/ 139458 h 349250"/>
                    <a:gd name="connsiteX4" fmla="*/ 711200 w 1560593"/>
                    <a:gd name="connsiteY4" fmla="*/ 0 h 349250"/>
                    <a:gd name="connsiteX5" fmla="*/ 0 w 1560593"/>
                    <a:gd name="connsiteY5" fmla="*/ 133350 h 34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60593" h="349250">
                      <a:moveTo>
                        <a:pt x="0" y="133350"/>
                      </a:moveTo>
                      <a:lnTo>
                        <a:pt x="996950" y="349250"/>
                      </a:lnTo>
                      <a:lnTo>
                        <a:pt x="1560593" y="146050"/>
                      </a:lnTo>
                      <a:lnTo>
                        <a:pt x="1557615" y="139458"/>
                      </a:lnTo>
                      <a:lnTo>
                        <a:pt x="711200" y="0"/>
                      </a:lnTo>
                      <a:lnTo>
                        <a:pt x="0" y="133350"/>
                      </a:lnTo>
                      <a:close/>
                    </a:path>
                  </a:pathLst>
                </a:custGeom>
                <a:solidFill>
                  <a:srgbClr val="6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" name="Forma livre 40">
                  <a:extLst>
                    <a:ext uri="{FF2B5EF4-FFF2-40B4-BE49-F238E27FC236}">
                      <a16:creationId xmlns:a16="http://schemas.microsoft.com/office/drawing/2014/main" id="{47AAEB1F-D70F-4801-8BD8-2D47DB1E2E9A}"/>
                    </a:ext>
                  </a:extLst>
                </p:cNvPr>
                <p:cNvSpPr/>
                <p:nvPr/>
              </p:nvSpPr>
              <p:spPr>
                <a:xfrm>
                  <a:off x="4846628" y="2090695"/>
                  <a:ext cx="2133443" cy="709214"/>
                </a:xfrm>
                <a:custGeom>
                  <a:avLst/>
                  <a:gdLst>
                    <a:gd name="connsiteX0" fmla="*/ 0 w 3242930"/>
                    <a:gd name="connsiteY0" fmla="*/ 457200 h 1148316"/>
                    <a:gd name="connsiteX1" fmla="*/ 2009553 w 3242930"/>
                    <a:gd name="connsiteY1" fmla="*/ 1148316 h 1148316"/>
                    <a:gd name="connsiteX2" fmla="*/ 3242930 w 3242930"/>
                    <a:gd name="connsiteY2" fmla="*/ 499730 h 1148316"/>
                    <a:gd name="connsiteX3" fmla="*/ 1414130 w 3242930"/>
                    <a:gd name="connsiteY3" fmla="*/ 0 h 1148316"/>
                    <a:gd name="connsiteX4" fmla="*/ 0 w 3242930"/>
                    <a:gd name="connsiteY4" fmla="*/ 457200 h 1148316"/>
                    <a:gd name="connsiteX0" fmla="*/ 0 w 3242930"/>
                    <a:gd name="connsiteY0" fmla="*/ 152400 h 843516"/>
                    <a:gd name="connsiteX1" fmla="*/ 2009553 w 3242930"/>
                    <a:gd name="connsiteY1" fmla="*/ 843516 h 843516"/>
                    <a:gd name="connsiteX2" fmla="*/ 3242930 w 3242930"/>
                    <a:gd name="connsiteY2" fmla="*/ 194930 h 843516"/>
                    <a:gd name="connsiteX3" fmla="*/ 1109330 w 3242930"/>
                    <a:gd name="connsiteY3" fmla="*/ 0 h 843516"/>
                    <a:gd name="connsiteX4" fmla="*/ 0 w 3242930"/>
                    <a:gd name="connsiteY4" fmla="*/ 152400 h 843516"/>
                    <a:gd name="connsiteX0" fmla="*/ 0 w 3242930"/>
                    <a:gd name="connsiteY0" fmla="*/ 381000 h 1072116"/>
                    <a:gd name="connsiteX1" fmla="*/ 2009553 w 3242930"/>
                    <a:gd name="connsiteY1" fmla="*/ 1072116 h 1072116"/>
                    <a:gd name="connsiteX2" fmla="*/ 3242930 w 3242930"/>
                    <a:gd name="connsiteY2" fmla="*/ 423530 h 1072116"/>
                    <a:gd name="connsiteX3" fmla="*/ 1185530 w 3242930"/>
                    <a:gd name="connsiteY3" fmla="*/ 0 h 1072116"/>
                    <a:gd name="connsiteX4" fmla="*/ 0 w 3242930"/>
                    <a:gd name="connsiteY4" fmla="*/ 381000 h 1072116"/>
                    <a:gd name="connsiteX0" fmla="*/ 0 w 2480930"/>
                    <a:gd name="connsiteY0" fmla="*/ 381000 h 1072116"/>
                    <a:gd name="connsiteX1" fmla="*/ 2009553 w 2480930"/>
                    <a:gd name="connsiteY1" fmla="*/ 1072116 h 1072116"/>
                    <a:gd name="connsiteX2" fmla="*/ 2480930 w 2480930"/>
                    <a:gd name="connsiteY2" fmla="*/ 423530 h 1072116"/>
                    <a:gd name="connsiteX3" fmla="*/ 1185530 w 2480930"/>
                    <a:gd name="connsiteY3" fmla="*/ 0 h 1072116"/>
                    <a:gd name="connsiteX4" fmla="*/ 0 w 2480930"/>
                    <a:gd name="connsiteY4" fmla="*/ 381000 h 1072116"/>
                    <a:gd name="connsiteX0" fmla="*/ 0 w 3067050"/>
                    <a:gd name="connsiteY0" fmla="*/ 381000 h 1072116"/>
                    <a:gd name="connsiteX1" fmla="*/ 2009553 w 3067050"/>
                    <a:gd name="connsiteY1" fmla="*/ 1072116 h 1072116"/>
                    <a:gd name="connsiteX2" fmla="*/ 2480930 w 3067050"/>
                    <a:gd name="connsiteY2" fmla="*/ 423530 h 1072116"/>
                    <a:gd name="connsiteX3" fmla="*/ 3067050 w 3067050"/>
                    <a:gd name="connsiteY3" fmla="*/ 425450 h 1072116"/>
                    <a:gd name="connsiteX4" fmla="*/ 1185530 w 3067050"/>
                    <a:gd name="connsiteY4" fmla="*/ 0 h 1072116"/>
                    <a:gd name="connsiteX5" fmla="*/ 0 w 3067050"/>
                    <a:gd name="connsiteY5" fmla="*/ 381000 h 1072116"/>
                    <a:gd name="connsiteX0" fmla="*/ 0 w 3067050"/>
                    <a:gd name="connsiteY0" fmla="*/ 381000 h 767316"/>
                    <a:gd name="connsiteX1" fmla="*/ 2009553 w 3067050"/>
                    <a:gd name="connsiteY1" fmla="*/ 767316 h 767316"/>
                    <a:gd name="connsiteX2" fmla="*/ 2480930 w 3067050"/>
                    <a:gd name="connsiteY2" fmla="*/ 423530 h 767316"/>
                    <a:gd name="connsiteX3" fmla="*/ 3067050 w 3067050"/>
                    <a:gd name="connsiteY3" fmla="*/ 425450 h 767316"/>
                    <a:gd name="connsiteX4" fmla="*/ 1185530 w 3067050"/>
                    <a:gd name="connsiteY4" fmla="*/ 0 h 767316"/>
                    <a:gd name="connsiteX5" fmla="*/ 0 w 3067050"/>
                    <a:gd name="connsiteY5" fmla="*/ 381000 h 767316"/>
                    <a:gd name="connsiteX0" fmla="*/ 0 w 3067050"/>
                    <a:gd name="connsiteY0" fmla="*/ 381000 h 995916"/>
                    <a:gd name="connsiteX1" fmla="*/ 2009553 w 3067050"/>
                    <a:gd name="connsiteY1" fmla="*/ 995916 h 995916"/>
                    <a:gd name="connsiteX2" fmla="*/ 2480930 w 3067050"/>
                    <a:gd name="connsiteY2" fmla="*/ 423530 h 995916"/>
                    <a:gd name="connsiteX3" fmla="*/ 3067050 w 3067050"/>
                    <a:gd name="connsiteY3" fmla="*/ 425450 h 995916"/>
                    <a:gd name="connsiteX4" fmla="*/ 1185530 w 3067050"/>
                    <a:gd name="connsiteY4" fmla="*/ 0 h 995916"/>
                    <a:gd name="connsiteX5" fmla="*/ 0 w 3067050"/>
                    <a:gd name="connsiteY5" fmla="*/ 381000 h 995916"/>
                    <a:gd name="connsiteX0" fmla="*/ 0 w 3067050"/>
                    <a:gd name="connsiteY0" fmla="*/ 381000 h 995916"/>
                    <a:gd name="connsiteX1" fmla="*/ 2009553 w 3067050"/>
                    <a:gd name="connsiteY1" fmla="*/ 995916 h 995916"/>
                    <a:gd name="connsiteX2" fmla="*/ 2480930 w 3067050"/>
                    <a:gd name="connsiteY2" fmla="*/ 423530 h 995916"/>
                    <a:gd name="connsiteX3" fmla="*/ 3067050 w 3067050"/>
                    <a:gd name="connsiteY3" fmla="*/ 425450 h 995916"/>
                    <a:gd name="connsiteX4" fmla="*/ 1185530 w 3067050"/>
                    <a:gd name="connsiteY4" fmla="*/ 0 h 995916"/>
                    <a:gd name="connsiteX5" fmla="*/ 0 w 3067050"/>
                    <a:gd name="connsiteY5" fmla="*/ 381000 h 995916"/>
                    <a:gd name="connsiteX0" fmla="*/ 0 w 3067050"/>
                    <a:gd name="connsiteY0" fmla="*/ 381000 h 995916"/>
                    <a:gd name="connsiteX1" fmla="*/ 2009553 w 3067050"/>
                    <a:gd name="connsiteY1" fmla="*/ 995916 h 995916"/>
                    <a:gd name="connsiteX2" fmla="*/ 3067050 w 3067050"/>
                    <a:gd name="connsiteY2" fmla="*/ 425450 h 995916"/>
                    <a:gd name="connsiteX3" fmla="*/ 1185530 w 3067050"/>
                    <a:gd name="connsiteY3" fmla="*/ 0 h 995916"/>
                    <a:gd name="connsiteX4" fmla="*/ 0 w 3067050"/>
                    <a:gd name="connsiteY4" fmla="*/ 381000 h 995916"/>
                    <a:gd name="connsiteX0" fmla="*/ 0 w 2990850"/>
                    <a:gd name="connsiteY0" fmla="*/ 381000 h 995916"/>
                    <a:gd name="connsiteX1" fmla="*/ 1933353 w 2990850"/>
                    <a:gd name="connsiteY1" fmla="*/ 995916 h 995916"/>
                    <a:gd name="connsiteX2" fmla="*/ 2990850 w 2990850"/>
                    <a:gd name="connsiteY2" fmla="*/ 425450 h 995916"/>
                    <a:gd name="connsiteX3" fmla="*/ 1109330 w 2990850"/>
                    <a:gd name="connsiteY3" fmla="*/ 0 h 995916"/>
                    <a:gd name="connsiteX4" fmla="*/ 0 w 2990850"/>
                    <a:gd name="connsiteY4" fmla="*/ 381000 h 995916"/>
                    <a:gd name="connsiteX0" fmla="*/ 0 w 3043812"/>
                    <a:gd name="connsiteY0" fmla="*/ 426720 h 995916"/>
                    <a:gd name="connsiteX1" fmla="*/ 1986315 w 3043812"/>
                    <a:gd name="connsiteY1" fmla="*/ 995916 h 995916"/>
                    <a:gd name="connsiteX2" fmla="*/ 3043812 w 3043812"/>
                    <a:gd name="connsiteY2" fmla="*/ 425450 h 995916"/>
                    <a:gd name="connsiteX3" fmla="*/ 1162292 w 3043812"/>
                    <a:gd name="connsiteY3" fmla="*/ 0 h 995916"/>
                    <a:gd name="connsiteX4" fmla="*/ 0 w 3043812"/>
                    <a:gd name="connsiteY4" fmla="*/ 426720 h 99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3812" h="995916">
                      <a:moveTo>
                        <a:pt x="0" y="426720"/>
                      </a:moveTo>
                      <a:lnTo>
                        <a:pt x="1986315" y="995916"/>
                      </a:lnTo>
                      <a:lnTo>
                        <a:pt x="3043812" y="425450"/>
                      </a:lnTo>
                      <a:lnTo>
                        <a:pt x="1162292" y="0"/>
                      </a:lnTo>
                      <a:lnTo>
                        <a:pt x="0" y="426720"/>
                      </a:lnTo>
                      <a:close/>
                    </a:path>
                  </a:pathLst>
                </a:custGeom>
                <a:solidFill>
                  <a:srgbClr val="6C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" name="Forma livre 41">
                  <a:extLst>
                    <a:ext uri="{FF2B5EF4-FFF2-40B4-BE49-F238E27FC236}">
                      <a16:creationId xmlns:a16="http://schemas.microsoft.com/office/drawing/2014/main" id="{A73FF6B9-C83B-49FF-B4E8-A4509287B857}"/>
                    </a:ext>
                  </a:extLst>
                </p:cNvPr>
                <p:cNvSpPr/>
                <p:nvPr/>
              </p:nvSpPr>
              <p:spPr>
                <a:xfrm>
                  <a:off x="4849438" y="1638792"/>
                  <a:ext cx="1368889" cy="1194890"/>
                </a:xfrm>
                <a:custGeom>
                  <a:avLst/>
                  <a:gdLst>
                    <a:gd name="connsiteX0" fmla="*/ 1871330 w 1924493"/>
                    <a:gd name="connsiteY0" fmla="*/ 1637414 h 1679944"/>
                    <a:gd name="connsiteX1" fmla="*/ 0 w 1924493"/>
                    <a:gd name="connsiteY1" fmla="*/ 1063256 h 1679944"/>
                    <a:gd name="connsiteX2" fmla="*/ 680484 w 1924493"/>
                    <a:gd name="connsiteY2" fmla="*/ 0 h 1679944"/>
                    <a:gd name="connsiteX3" fmla="*/ 1690577 w 1924493"/>
                    <a:gd name="connsiteY3" fmla="*/ 202019 h 1679944"/>
                    <a:gd name="connsiteX4" fmla="*/ 1924493 w 1924493"/>
                    <a:gd name="connsiteY4" fmla="*/ 1679944 h 1679944"/>
                    <a:gd name="connsiteX5" fmla="*/ 10632 w 1924493"/>
                    <a:gd name="connsiteY5" fmla="*/ 1073888 h 1679944"/>
                    <a:gd name="connsiteX6" fmla="*/ 10632 w 1924493"/>
                    <a:gd name="connsiteY6" fmla="*/ 1073888 h 167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4493" h="1679944">
                      <a:moveTo>
                        <a:pt x="1871330" y="1637414"/>
                      </a:moveTo>
                      <a:lnTo>
                        <a:pt x="0" y="1063256"/>
                      </a:lnTo>
                      <a:lnTo>
                        <a:pt x="680484" y="0"/>
                      </a:lnTo>
                      <a:lnTo>
                        <a:pt x="1690577" y="202019"/>
                      </a:lnTo>
                      <a:lnTo>
                        <a:pt x="1924493" y="1679944"/>
                      </a:lnTo>
                      <a:lnTo>
                        <a:pt x="10632" y="1073888"/>
                      </a:lnTo>
                      <a:lnTo>
                        <a:pt x="10632" y="1073888"/>
                      </a:lnTo>
                    </a:path>
                  </a:pathLst>
                </a:custGeom>
                <a:solidFill>
                  <a:srgbClr val="990033">
                    <a:alpha val="32941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" name="Forma livre 42">
                  <a:extLst>
                    <a:ext uri="{FF2B5EF4-FFF2-40B4-BE49-F238E27FC236}">
                      <a16:creationId xmlns:a16="http://schemas.microsoft.com/office/drawing/2014/main" id="{091D4594-C351-4ECC-A87D-5F74F5A79CB2}"/>
                    </a:ext>
                  </a:extLst>
                </p:cNvPr>
                <p:cNvSpPr/>
                <p:nvPr/>
              </p:nvSpPr>
              <p:spPr>
                <a:xfrm>
                  <a:off x="6035622" y="1646833"/>
                  <a:ext cx="934612" cy="1164333"/>
                </a:xfrm>
                <a:custGeom>
                  <a:avLst/>
                  <a:gdLst>
                    <a:gd name="connsiteX0" fmla="*/ 0 w 1316101"/>
                    <a:gd name="connsiteY0" fmla="*/ 200851 h 1638520"/>
                    <a:gd name="connsiteX1" fmla="*/ 581410 w 1316101"/>
                    <a:gd name="connsiteY1" fmla="*/ 0 h 1638520"/>
                    <a:gd name="connsiteX2" fmla="*/ 1316101 w 1316101"/>
                    <a:gd name="connsiteY2" fmla="*/ 1067681 h 1638520"/>
                    <a:gd name="connsiteX3" fmla="*/ 232564 w 1316101"/>
                    <a:gd name="connsiteY3" fmla="*/ 1638520 h 1638520"/>
                    <a:gd name="connsiteX4" fmla="*/ 0 w 1316101"/>
                    <a:gd name="connsiteY4" fmla="*/ 200851 h 1638520"/>
                    <a:gd name="connsiteX0" fmla="*/ 0 w 1316101"/>
                    <a:gd name="connsiteY0" fmla="*/ 200851 h 1638520"/>
                    <a:gd name="connsiteX1" fmla="*/ 581410 w 1316101"/>
                    <a:gd name="connsiteY1" fmla="*/ 0 h 1638520"/>
                    <a:gd name="connsiteX2" fmla="*/ 1316101 w 1316101"/>
                    <a:gd name="connsiteY2" fmla="*/ 1067681 h 1638520"/>
                    <a:gd name="connsiteX3" fmla="*/ 232564 w 1316101"/>
                    <a:gd name="connsiteY3" fmla="*/ 1638520 h 1638520"/>
                    <a:gd name="connsiteX4" fmla="*/ 0 w 1316101"/>
                    <a:gd name="connsiteY4" fmla="*/ 200851 h 1638520"/>
                    <a:gd name="connsiteX0" fmla="*/ 0 w 1316101"/>
                    <a:gd name="connsiteY0" fmla="*/ 200851 h 1638520"/>
                    <a:gd name="connsiteX1" fmla="*/ 581410 w 1316101"/>
                    <a:gd name="connsiteY1" fmla="*/ 0 h 1638520"/>
                    <a:gd name="connsiteX2" fmla="*/ 1316101 w 1316101"/>
                    <a:gd name="connsiteY2" fmla="*/ 1067681 h 1638520"/>
                    <a:gd name="connsiteX3" fmla="*/ 232564 w 1316101"/>
                    <a:gd name="connsiteY3" fmla="*/ 1638520 h 1638520"/>
                    <a:gd name="connsiteX4" fmla="*/ 0 w 1316101"/>
                    <a:gd name="connsiteY4" fmla="*/ 200851 h 1638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6101" h="1638520">
                      <a:moveTo>
                        <a:pt x="0" y="200851"/>
                      </a:moveTo>
                      <a:lnTo>
                        <a:pt x="581410" y="0"/>
                      </a:lnTo>
                      <a:lnTo>
                        <a:pt x="1316101" y="1067681"/>
                      </a:lnTo>
                      <a:lnTo>
                        <a:pt x="232564" y="1638520"/>
                      </a:lnTo>
                      <a:lnTo>
                        <a:pt x="0" y="200851"/>
                      </a:lnTo>
                      <a:close/>
                    </a:path>
                  </a:pathLst>
                </a:custGeom>
                <a:solidFill>
                  <a:srgbClr val="FE0000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2" name="Forma livre 43">
                  <a:extLst>
                    <a:ext uri="{FF2B5EF4-FFF2-40B4-BE49-F238E27FC236}">
                      <a16:creationId xmlns:a16="http://schemas.microsoft.com/office/drawing/2014/main" id="{BAB79665-0F44-42D0-B995-4730BA8078C8}"/>
                    </a:ext>
                  </a:extLst>
                </p:cNvPr>
                <p:cNvSpPr/>
                <p:nvPr/>
              </p:nvSpPr>
              <p:spPr>
                <a:xfrm>
                  <a:off x="5432692" y="794490"/>
                  <a:ext cx="465197" cy="712430"/>
                </a:xfrm>
                <a:custGeom>
                  <a:avLst/>
                  <a:gdLst>
                    <a:gd name="connsiteX0" fmla="*/ 653143 w 653143"/>
                    <a:gd name="connsiteY0" fmla="*/ 0 h 1003465"/>
                    <a:gd name="connsiteX1" fmla="*/ 564078 w 653143"/>
                    <a:gd name="connsiteY1" fmla="*/ 926276 h 1003465"/>
                    <a:gd name="connsiteX2" fmla="*/ 0 w 653143"/>
                    <a:gd name="connsiteY2" fmla="*/ 1003465 h 1003465"/>
                    <a:gd name="connsiteX3" fmla="*/ 653143 w 653143"/>
                    <a:gd name="connsiteY3" fmla="*/ 0 h 1003465"/>
                    <a:gd name="connsiteX0" fmla="*/ 653143 w 653143"/>
                    <a:gd name="connsiteY0" fmla="*/ 0 h 1003465"/>
                    <a:gd name="connsiteX1" fmla="*/ 564078 w 653143"/>
                    <a:gd name="connsiteY1" fmla="*/ 926276 h 1003465"/>
                    <a:gd name="connsiteX2" fmla="*/ 0 w 653143"/>
                    <a:gd name="connsiteY2" fmla="*/ 1003465 h 1003465"/>
                    <a:gd name="connsiteX3" fmla="*/ 653143 w 653143"/>
                    <a:gd name="connsiteY3" fmla="*/ 0 h 1003465"/>
                    <a:gd name="connsiteX0" fmla="*/ 653143 w 653143"/>
                    <a:gd name="connsiteY0" fmla="*/ 0 h 1003465"/>
                    <a:gd name="connsiteX1" fmla="*/ 564078 w 653143"/>
                    <a:gd name="connsiteY1" fmla="*/ 926276 h 1003465"/>
                    <a:gd name="connsiteX2" fmla="*/ 0 w 653143"/>
                    <a:gd name="connsiteY2" fmla="*/ 1003465 h 1003465"/>
                    <a:gd name="connsiteX3" fmla="*/ 653143 w 653143"/>
                    <a:gd name="connsiteY3" fmla="*/ 0 h 1003465"/>
                    <a:gd name="connsiteX0" fmla="*/ 653143 w 653143"/>
                    <a:gd name="connsiteY0" fmla="*/ 0 h 1003465"/>
                    <a:gd name="connsiteX1" fmla="*/ 564078 w 653143"/>
                    <a:gd name="connsiteY1" fmla="*/ 926276 h 1003465"/>
                    <a:gd name="connsiteX2" fmla="*/ 564426 w 653143"/>
                    <a:gd name="connsiteY2" fmla="*/ 928074 h 1003465"/>
                    <a:gd name="connsiteX3" fmla="*/ 0 w 653143"/>
                    <a:gd name="connsiteY3" fmla="*/ 1003465 h 1003465"/>
                    <a:gd name="connsiteX4" fmla="*/ 653143 w 653143"/>
                    <a:gd name="connsiteY4" fmla="*/ 0 h 1003465"/>
                    <a:gd name="connsiteX0" fmla="*/ 653143 w 653143"/>
                    <a:gd name="connsiteY0" fmla="*/ 0 h 1003465"/>
                    <a:gd name="connsiteX1" fmla="*/ 564078 w 653143"/>
                    <a:gd name="connsiteY1" fmla="*/ 926276 h 1003465"/>
                    <a:gd name="connsiteX2" fmla="*/ 564426 w 653143"/>
                    <a:gd name="connsiteY2" fmla="*/ 928074 h 1003465"/>
                    <a:gd name="connsiteX3" fmla="*/ 409048 w 653143"/>
                    <a:gd name="connsiteY3" fmla="*/ 778653 h 1003465"/>
                    <a:gd name="connsiteX4" fmla="*/ 0 w 653143"/>
                    <a:gd name="connsiteY4" fmla="*/ 1003465 h 1003465"/>
                    <a:gd name="connsiteX5" fmla="*/ 653143 w 653143"/>
                    <a:gd name="connsiteY5" fmla="*/ 0 h 1003465"/>
                    <a:gd name="connsiteX0" fmla="*/ 653143 w 653143"/>
                    <a:gd name="connsiteY0" fmla="*/ 0 h 1003465"/>
                    <a:gd name="connsiteX1" fmla="*/ 564078 w 653143"/>
                    <a:gd name="connsiteY1" fmla="*/ 926276 h 1003465"/>
                    <a:gd name="connsiteX2" fmla="*/ 564426 w 653143"/>
                    <a:gd name="connsiteY2" fmla="*/ 623274 h 1003465"/>
                    <a:gd name="connsiteX3" fmla="*/ 409048 w 653143"/>
                    <a:gd name="connsiteY3" fmla="*/ 778653 h 1003465"/>
                    <a:gd name="connsiteX4" fmla="*/ 0 w 653143"/>
                    <a:gd name="connsiteY4" fmla="*/ 1003465 h 1003465"/>
                    <a:gd name="connsiteX5" fmla="*/ 653143 w 653143"/>
                    <a:gd name="connsiteY5" fmla="*/ 0 h 1003465"/>
                    <a:gd name="connsiteX0" fmla="*/ 653143 w 869226"/>
                    <a:gd name="connsiteY0" fmla="*/ 0 h 1003465"/>
                    <a:gd name="connsiteX1" fmla="*/ 564078 w 869226"/>
                    <a:gd name="connsiteY1" fmla="*/ 926276 h 1003465"/>
                    <a:gd name="connsiteX2" fmla="*/ 869226 w 869226"/>
                    <a:gd name="connsiteY2" fmla="*/ 772696 h 1003465"/>
                    <a:gd name="connsiteX3" fmla="*/ 564426 w 869226"/>
                    <a:gd name="connsiteY3" fmla="*/ 623274 h 1003465"/>
                    <a:gd name="connsiteX4" fmla="*/ 409048 w 869226"/>
                    <a:gd name="connsiteY4" fmla="*/ 778653 h 1003465"/>
                    <a:gd name="connsiteX5" fmla="*/ 0 w 869226"/>
                    <a:gd name="connsiteY5" fmla="*/ 1003465 h 1003465"/>
                    <a:gd name="connsiteX6" fmla="*/ 653143 w 869226"/>
                    <a:gd name="connsiteY6" fmla="*/ 0 h 1003465"/>
                    <a:gd name="connsiteX0" fmla="*/ 653143 w 869226"/>
                    <a:gd name="connsiteY0" fmla="*/ 0 h 1154876"/>
                    <a:gd name="connsiteX1" fmla="*/ 792678 w 869226"/>
                    <a:gd name="connsiteY1" fmla="*/ 1154876 h 1154876"/>
                    <a:gd name="connsiteX2" fmla="*/ 869226 w 869226"/>
                    <a:gd name="connsiteY2" fmla="*/ 772696 h 1154876"/>
                    <a:gd name="connsiteX3" fmla="*/ 564426 w 869226"/>
                    <a:gd name="connsiteY3" fmla="*/ 623274 h 1154876"/>
                    <a:gd name="connsiteX4" fmla="*/ 409048 w 869226"/>
                    <a:gd name="connsiteY4" fmla="*/ 778653 h 1154876"/>
                    <a:gd name="connsiteX5" fmla="*/ 0 w 869226"/>
                    <a:gd name="connsiteY5" fmla="*/ 1003465 h 1154876"/>
                    <a:gd name="connsiteX6" fmla="*/ 653143 w 869226"/>
                    <a:gd name="connsiteY6" fmla="*/ 0 h 1154876"/>
                    <a:gd name="connsiteX0" fmla="*/ 653143 w 869226"/>
                    <a:gd name="connsiteY0" fmla="*/ 0 h 1003465"/>
                    <a:gd name="connsiteX1" fmla="*/ 869226 w 869226"/>
                    <a:gd name="connsiteY1" fmla="*/ 772696 h 1003465"/>
                    <a:gd name="connsiteX2" fmla="*/ 564426 w 869226"/>
                    <a:gd name="connsiteY2" fmla="*/ 623274 h 1003465"/>
                    <a:gd name="connsiteX3" fmla="*/ 409048 w 869226"/>
                    <a:gd name="connsiteY3" fmla="*/ 778653 h 1003465"/>
                    <a:gd name="connsiteX4" fmla="*/ 0 w 869226"/>
                    <a:gd name="connsiteY4" fmla="*/ 1003465 h 1003465"/>
                    <a:gd name="connsiteX5" fmla="*/ 653143 w 869226"/>
                    <a:gd name="connsiteY5" fmla="*/ 0 h 1003465"/>
                    <a:gd name="connsiteX0" fmla="*/ 653143 w 869226"/>
                    <a:gd name="connsiteY0" fmla="*/ 0 h 1003465"/>
                    <a:gd name="connsiteX1" fmla="*/ 869226 w 869226"/>
                    <a:gd name="connsiteY1" fmla="*/ 772696 h 1003465"/>
                    <a:gd name="connsiteX2" fmla="*/ 564426 w 869226"/>
                    <a:gd name="connsiteY2" fmla="*/ 623274 h 1003465"/>
                    <a:gd name="connsiteX3" fmla="*/ 0 w 869226"/>
                    <a:gd name="connsiteY3" fmla="*/ 1003465 h 1003465"/>
                    <a:gd name="connsiteX4" fmla="*/ 653143 w 869226"/>
                    <a:gd name="connsiteY4" fmla="*/ 0 h 1003465"/>
                    <a:gd name="connsiteX0" fmla="*/ 564426 w 960666"/>
                    <a:gd name="connsiteY0" fmla="*/ 623274 h 1003465"/>
                    <a:gd name="connsiteX1" fmla="*/ 0 w 960666"/>
                    <a:gd name="connsiteY1" fmla="*/ 1003465 h 1003465"/>
                    <a:gd name="connsiteX2" fmla="*/ 653143 w 960666"/>
                    <a:gd name="connsiteY2" fmla="*/ 0 h 1003465"/>
                    <a:gd name="connsiteX3" fmla="*/ 960666 w 960666"/>
                    <a:gd name="connsiteY3" fmla="*/ 864136 h 1003465"/>
                    <a:gd name="connsiteX0" fmla="*/ 564426 w 960666"/>
                    <a:gd name="connsiteY0" fmla="*/ 623274 h 1003465"/>
                    <a:gd name="connsiteX1" fmla="*/ 0 w 960666"/>
                    <a:gd name="connsiteY1" fmla="*/ 1003465 h 1003465"/>
                    <a:gd name="connsiteX2" fmla="*/ 653143 w 960666"/>
                    <a:gd name="connsiteY2" fmla="*/ 0 h 1003465"/>
                    <a:gd name="connsiteX3" fmla="*/ 960666 w 960666"/>
                    <a:gd name="connsiteY3" fmla="*/ 864136 h 1003465"/>
                    <a:gd name="connsiteX0" fmla="*/ 564426 w 653143"/>
                    <a:gd name="connsiteY0" fmla="*/ 623274 h 1003465"/>
                    <a:gd name="connsiteX1" fmla="*/ 0 w 653143"/>
                    <a:gd name="connsiteY1" fmla="*/ 1003465 h 1003465"/>
                    <a:gd name="connsiteX2" fmla="*/ 653143 w 653143"/>
                    <a:gd name="connsiteY2" fmla="*/ 0 h 1003465"/>
                    <a:gd name="connsiteX0" fmla="*/ 564426 w 653143"/>
                    <a:gd name="connsiteY0" fmla="*/ 623274 h 1003465"/>
                    <a:gd name="connsiteX1" fmla="*/ 564426 w 653143"/>
                    <a:gd name="connsiteY1" fmla="*/ 858824 h 1003465"/>
                    <a:gd name="connsiteX2" fmla="*/ 0 w 653143"/>
                    <a:gd name="connsiteY2" fmla="*/ 1003465 h 1003465"/>
                    <a:gd name="connsiteX3" fmla="*/ 653143 w 653143"/>
                    <a:gd name="connsiteY3" fmla="*/ 0 h 1003465"/>
                    <a:gd name="connsiteX0" fmla="*/ 564426 w 653143"/>
                    <a:gd name="connsiteY0" fmla="*/ 858824 h 1003465"/>
                    <a:gd name="connsiteX1" fmla="*/ 0 w 653143"/>
                    <a:gd name="connsiteY1" fmla="*/ 1003465 h 1003465"/>
                    <a:gd name="connsiteX2" fmla="*/ 653143 w 653143"/>
                    <a:gd name="connsiteY2" fmla="*/ 0 h 1003465"/>
                    <a:gd name="connsiteX0" fmla="*/ 564426 w 653143"/>
                    <a:gd name="connsiteY0" fmla="*/ 858824 h 1003465"/>
                    <a:gd name="connsiteX1" fmla="*/ 561448 w 653143"/>
                    <a:gd name="connsiteY1" fmla="*/ 941726 h 1003465"/>
                    <a:gd name="connsiteX2" fmla="*/ 0 w 653143"/>
                    <a:gd name="connsiteY2" fmla="*/ 1003465 h 1003465"/>
                    <a:gd name="connsiteX3" fmla="*/ 653143 w 653143"/>
                    <a:gd name="connsiteY3" fmla="*/ 0 h 1003465"/>
                    <a:gd name="connsiteX0" fmla="*/ 564426 w 653143"/>
                    <a:gd name="connsiteY0" fmla="*/ 858824 h 1003465"/>
                    <a:gd name="connsiteX1" fmla="*/ 561448 w 653143"/>
                    <a:gd name="connsiteY1" fmla="*/ 941726 h 1003465"/>
                    <a:gd name="connsiteX2" fmla="*/ 0 w 653143"/>
                    <a:gd name="connsiteY2" fmla="*/ 1003465 h 1003465"/>
                    <a:gd name="connsiteX3" fmla="*/ 653143 w 653143"/>
                    <a:gd name="connsiteY3" fmla="*/ 0 h 1003465"/>
                    <a:gd name="connsiteX0" fmla="*/ 564426 w 653143"/>
                    <a:gd name="connsiteY0" fmla="*/ 858824 h 1003465"/>
                    <a:gd name="connsiteX1" fmla="*/ 561448 w 653143"/>
                    <a:gd name="connsiteY1" fmla="*/ 941726 h 1003465"/>
                    <a:gd name="connsiteX2" fmla="*/ 0 w 653143"/>
                    <a:gd name="connsiteY2" fmla="*/ 1003465 h 1003465"/>
                    <a:gd name="connsiteX3" fmla="*/ 653143 w 653143"/>
                    <a:gd name="connsiteY3" fmla="*/ 0 h 1003465"/>
                    <a:gd name="connsiteX0" fmla="*/ 564426 w 653143"/>
                    <a:gd name="connsiteY0" fmla="*/ 858824 h 1003465"/>
                    <a:gd name="connsiteX1" fmla="*/ 561448 w 653143"/>
                    <a:gd name="connsiteY1" fmla="*/ 941726 h 1003465"/>
                    <a:gd name="connsiteX2" fmla="*/ 561448 w 653143"/>
                    <a:gd name="connsiteY2" fmla="*/ 898289 h 1003465"/>
                    <a:gd name="connsiteX3" fmla="*/ 0 w 653143"/>
                    <a:gd name="connsiteY3" fmla="*/ 1003465 h 1003465"/>
                    <a:gd name="connsiteX4" fmla="*/ 653143 w 653143"/>
                    <a:gd name="connsiteY4" fmla="*/ 0 h 1003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3143" h="1003465">
                      <a:moveTo>
                        <a:pt x="564426" y="858824"/>
                      </a:moveTo>
                      <a:lnTo>
                        <a:pt x="561448" y="941726"/>
                      </a:lnTo>
                      <a:lnTo>
                        <a:pt x="561448" y="898289"/>
                      </a:lnTo>
                      <a:lnTo>
                        <a:pt x="0" y="1003465"/>
                      </a:lnTo>
                      <a:lnTo>
                        <a:pt x="653143" y="0"/>
                      </a:lnTo>
                    </a:path>
                  </a:pathLst>
                </a:custGeom>
                <a:solidFill>
                  <a:srgbClr val="DAA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3" name="Forma livre 44">
                  <a:extLst>
                    <a:ext uri="{FF2B5EF4-FFF2-40B4-BE49-F238E27FC236}">
                      <a16:creationId xmlns:a16="http://schemas.microsoft.com/office/drawing/2014/main" id="{97CA3C05-950D-429A-814C-F3407E759201}"/>
                    </a:ext>
                  </a:extLst>
                </p:cNvPr>
                <p:cNvSpPr/>
                <p:nvPr/>
              </p:nvSpPr>
              <p:spPr>
                <a:xfrm>
                  <a:off x="5432692" y="1431335"/>
                  <a:ext cx="971152" cy="197807"/>
                </a:xfrm>
                <a:custGeom>
                  <a:avLst/>
                  <a:gdLst>
                    <a:gd name="connsiteX0" fmla="*/ 0 w 1365250"/>
                    <a:gd name="connsiteY0" fmla="*/ 95250 h 279400"/>
                    <a:gd name="connsiteX1" fmla="*/ 812800 w 1365250"/>
                    <a:gd name="connsiteY1" fmla="*/ 279400 h 279400"/>
                    <a:gd name="connsiteX2" fmla="*/ 1365250 w 1365250"/>
                    <a:gd name="connsiteY2" fmla="*/ 114300 h 279400"/>
                    <a:gd name="connsiteX3" fmla="*/ 539750 w 1365250"/>
                    <a:gd name="connsiteY3" fmla="*/ 0 h 279400"/>
                    <a:gd name="connsiteX4" fmla="*/ 0 w 1365250"/>
                    <a:gd name="connsiteY4" fmla="*/ 9525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5250" h="279400">
                      <a:moveTo>
                        <a:pt x="0" y="95250"/>
                      </a:moveTo>
                      <a:lnTo>
                        <a:pt x="812800" y="279400"/>
                      </a:lnTo>
                      <a:lnTo>
                        <a:pt x="1365250" y="114300"/>
                      </a:lnTo>
                      <a:lnTo>
                        <a:pt x="539750" y="0"/>
                      </a:lnTo>
                      <a:lnTo>
                        <a:pt x="0" y="9525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4" name="Forma livre 45">
                  <a:extLst>
                    <a:ext uri="{FF2B5EF4-FFF2-40B4-BE49-F238E27FC236}">
                      <a16:creationId xmlns:a16="http://schemas.microsoft.com/office/drawing/2014/main" id="{1D5AE654-3B24-4C12-90BF-9E8B32159318}"/>
                    </a:ext>
                  </a:extLst>
                </p:cNvPr>
                <p:cNvSpPr/>
                <p:nvPr/>
              </p:nvSpPr>
              <p:spPr>
                <a:xfrm>
                  <a:off x="5442530" y="802530"/>
                  <a:ext cx="567794" cy="826612"/>
                </a:xfrm>
                <a:custGeom>
                  <a:avLst/>
                  <a:gdLst>
                    <a:gd name="connsiteX0" fmla="*/ 0 w 798239"/>
                    <a:gd name="connsiteY0" fmla="*/ 979927 h 1164594"/>
                    <a:gd name="connsiteX1" fmla="*/ 634421 w 798239"/>
                    <a:gd name="connsiteY1" fmla="*/ 0 h 1164594"/>
                    <a:gd name="connsiteX2" fmla="*/ 798239 w 798239"/>
                    <a:gd name="connsiteY2" fmla="*/ 1164594 h 1164594"/>
                    <a:gd name="connsiteX3" fmla="*/ 0 w 798239"/>
                    <a:gd name="connsiteY3" fmla="*/ 979927 h 1164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8239" h="1164594">
                      <a:moveTo>
                        <a:pt x="0" y="979927"/>
                      </a:moveTo>
                      <a:lnTo>
                        <a:pt x="634421" y="0"/>
                      </a:lnTo>
                      <a:lnTo>
                        <a:pt x="798239" y="1164594"/>
                      </a:lnTo>
                      <a:lnTo>
                        <a:pt x="0" y="979927"/>
                      </a:lnTo>
                      <a:close/>
                    </a:path>
                  </a:pathLst>
                </a:custGeom>
                <a:solidFill>
                  <a:srgbClr val="DAA600">
                    <a:alpha val="4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5" name="Forma livre 46">
                  <a:extLst>
                    <a:ext uri="{FF2B5EF4-FFF2-40B4-BE49-F238E27FC236}">
                      <a16:creationId xmlns:a16="http://schemas.microsoft.com/office/drawing/2014/main" id="{324FE30C-6C5E-4F8A-B285-7331D7DF0F08}"/>
                    </a:ext>
                  </a:extLst>
                </p:cNvPr>
                <p:cNvSpPr/>
                <p:nvPr/>
              </p:nvSpPr>
              <p:spPr>
                <a:xfrm>
                  <a:off x="5890863" y="802530"/>
                  <a:ext cx="500333" cy="823396"/>
                </a:xfrm>
                <a:custGeom>
                  <a:avLst/>
                  <a:gdLst>
                    <a:gd name="connsiteX0" fmla="*/ 160839 w 702926"/>
                    <a:gd name="connsiteY0" fmla="*/ 1158637 h 1158637"/>
                    <a:gd name="connsiteX1" fmla="*/ 0 w 702926"/>
                    <a:gd name="connsiteY1" fmla="*/ 0 h 1158637"/>
                    <a:gd name="connsiteX2" fmla="*/ 702926 w 702926"/>
                    <a:gd name="connsiteY2" fmla="*/ 997798 h 1158637"/>
                    <a:gd name="connsiteX3" fmla="*/ 160839 w 702926"/>
                    <a:gd name="connsiteY3" fmla="*/ 1158637 h 1158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2926" h="1158637">
                      <a:moveTo>
                        <a:pt x="160839" y="1158637"/>
                      </a:moveTo>
                      <a:lnTo>
                        <a:pt x="0" y="0"/>
                      </a:lnTo>
                      <a:lnTo>
                        <a:pt x="702926" y="997798"/>
                      </a:lnTo>
                      <a:lnTo>
                        <a:pt x="160839" y="1158637"/>
                      </a:lnTo>
                      <a:close/>
                    </a:path>
                  </a:pathLst>
                </a:custGeom>
                <a:solidFill>
                  <a:srgbClr val="FFC0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6" name="Forma livre 47">
                  <a:extLst>
                    <a:ext uri="{FF2B5EF4-FFF2-40B4-BE49-F238E27FC236}">
                      <a16:creationId xmlns:a16="http://schemas.microsoft.com/office/drawing/2014/main" id="{13FBF18D-48EE-4422-A44C-8DC2DA058E34}"/>
                    </a:ext>
                  </a:extLst>
                </p:cNvPr>
                <p:cNvSpPr/>
                <p:nvPr/>
              </p:nvSpPr>
              <p:spPr>
                <a:xfrm>
                  <a:off x="1684122" y="4481079"/>
                  <a:ext cx="4959987" cy="1794140"/>
                </a:xfrm>
                <a:custGeom>
                  <a:avLst/>
                  <a:gdLst>
                    <a:gd name="connsiteX0" fmla="*/ 4343400 w 4343400"/>
                    <a:gd name="connsiteY0" fmla="*/ 1400175 h 1657350"/>
                    <a:gd name="connsiteX1" fmla="*/ 0 w 4343400"/>
                    <a:gd name="connsiteY1" fmla="*/ 1657350 h 1657350"/>
                    <a:gd name="connsiteX2" fmla="*/ 1285875 w 4343400"/>
                    <a:gd name="connsiteY2" fmla="*/ 0 h 1657350"/>
                    <a:gd name="connsiteX3" fmla="*/ 4343400 w 4343400"/>
                    <a:gd name="connsiteY3" fmla="*/ 1400175 h 1657350"/>
                    <a:gd name="connsiteX0" fmla="*/ 4426728 w 4426728"/>
                    <a:gd name="connsiteY0" fmla="*/ 1437450 h 1657350"/>
                    <a:gd name="connsiteX1" fmla="*/ 0 w 4426728"/>
                    <a:gd name="connsiteY1" fmla="*/ 1657350 h 1657350"/>
                    <a:gd name="connsiteX2" fmla="*/ 1285875 w 4426728"/>
                    <a:gd name="connsiteY2" fmla="*/ 0 h 1657350"/>
                    <a:gd name="connsiteX3" fmla="*/ 4426728 w 4426728"/>
                    <a:gd name="connsiteY3" fmla="*/ 1437450 h 1657350"/>
                    <a:gd name="connsiteX0" fmla="*/ 4426728 w 4426728"/>
                    <a:gd name="connsiteY0" fmla="*/ 1437450 h 1657350"/>
                    <a:gd name="connsiteX1" fmla="*/ 0 w 4426728"/>
                    <a:gd name="connsiteY1" fmla="*/ 1657350 h 1657350"/>
                    <a:gd name="connsiteX2" fmla="*/ 1251716 w 4426728"/>
                    <a:gd name="connsiteY2" fmla="*/ 0 h 1657350"/>
                    <a:gd name="connsiteX3" fmla="*/ 4426728 w 4426728"/>
                    <a:gd name="connsiteY3" fmla="*/ 1437450 h 1657350"/>
                    <a:gd name="connsiteX0" fmla="*/ 4426728 w 4426728"/>
                    <a:gd name="connsiteY0" fmla="*/ 1437450 h 1657350"/>
                    <a:gd name="connsiteX1" fmla="*/ 0 w 4426728"/>
                    <a:gd name="connsiteY1" fmla="*/ 1657350 h 1657350"/>
                    <a:gd name="connsiteX2" fmla="*/ 1435222 w 4426728"/>
                    <a:gd name="connsiteY2" fmla="*/ 0 h 1657350"/>
                    <a:gd name="connsiteX3" fmla="*/ 4426728 w 4426728"/>
                    <a:gd name="connsiteY3" fmla="*/ 1437450 h 1657350"/>
                    <a:gd name="connsiteX0" fmla="*/ 4426728 w 4426728"/>
                    <a:gd name="connsiteY0" fmla="*/ 1437450 h 1657350"/>
                    <a:gd name="connsiteX1" fmla="*/ 0 w 4426728"/>
                    <a:gd name="connsiteY1" fmla="*/ 1657350 h 1657350"/>
                    <a:gd name="connsiteX2" fmla="*/ 1435222 w 4426728"/>
                    <a:gd name="connsiteY2" fmla="*/ 0 h 1657350"/>
                    <a:gd name="connsiteX3" fmla="*/ 1438121 w 4426728"/>
                    <a:gd name="connsiteY3" fmla="*/ 625 h 1657350"/>
                    <a:gd name="connsiteX4" fmla="*/ 4426728 w 4426728"/>
                    <a:gd name="connsiteY4" fmla="*/ 1437450 h 165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26728" h="1657350">
                      <a:moveTo>
                        <a:pt x="4426728" y="1437450"/>
                      </a:moveTo>
                      <a:lnTo>
                        <a:pt x="0" y="1657350"/>
                      </a:lnTo>
                      <a:lnTo>
                        <a:pt x="1435222" y="0"/>
                      </a:lnTo>
                      <a:lnTo>
                        <a:pt x="1438121" y="625"/>
                      </a:lnTo>
                      <a:lnTo>
                        <a:pt x="4426728" y="1437450"/>
                      </a:lnTo>
                      <a:close/>
                    </a:path>
                  </a:pathLst>
                </a:custGeom>
                <a:gradFill flip="none" rotWithShape="1">
                  <a:gsLst>
                    <a:gs pos="2000">
                      <a:schemeClr val="bg1"/>
                    </a:gs>
                    <a:gs pos="59000">
                      <a:schemeClr val="bg1">
                        <a:lumMod val="50000"/>
                        <a:alpha val="51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7" name="Forma livre 48">
                  <a:extLst>
                    <a:ext uri="{FF2B5EF4-FFF2-40B4-BE49-F238E27FC236}">
                      <a16:creationId xmlns:a16="http://schemas.microsoft.com/office/drawing/2014/main" id="{605091F4-E19F-4658-AE5F-69FFF844C094}"/>
                    </a:ext>
                  </a:extLst>
                </p:cNvPr>
                <p:cNvSpPr/>
                <p:nvPr/>
              </p:nvSpPr>
              <p:spPr>
                <a:xfrm>
                  <a:off x="295844" y="3483412"/>
                  <a:ext cx="6309008" cy="2501080"/>
                </a:xfrm>
                <a:custGeom>
                  <a:avLst/>
                  <a:gdLst>
                    <a:gd name="connsiteX0" fmla="*/ 7433187 w 7433187"/>
                    <a:gd name="connsiteY0" fmla="*/ 2330245 h 2330245"/>
                    <a:gd name="connsiteX1" fmla="*/ 4468761 w 7433187"/>
                    <a:gd name="connsiteY1" fmla="*/ 899652 h 2330245"/>
                    <a:gd name="connsiteX2" fmla="*/ 6341806 w 7433187"/>
                    <a:gd name="connsiteY2" fmla="*/ 0 h 2330245"/>
                    <a:gd name="connsiteX3" fmla="*/ 0 w 7433187"/>
                    <a:gd name="connsiteY3" fmla="*/ 781665 h 2330245"/>
                    <a:gd name="connsiteX4" fmla="*/ 7433187 w 7433187"/>
                    <a:gd name="connsiteY4" fmla="*/ 2330245 h 2330245"/>
                    <a:gd name="connsiteX0" fmla="*/ 7433187 w 7433187"/>
                    <a:gd name="connsiteY0" fmla="*/ 2330245 h 2330245"/>
                    <a:gd name="connsiteX1" fmla="*/ 4468761 w 7433187"/>
                    <a:gd name="connsiteY1" fmla="*/ 899652 h 2330245"/>
                    <a:gd name="connsiteX2" fmla="*/ 6341806 w 7433187"/>
                    <a:gd name="connsiteY2" fmla="*/ 0 h 2330245"/>
                    <a:gd name="connsiteX3" fmla="*/ 0 w 7433187"/>
                    <a:gd name="connsiteY3" fmla="*/ 781665 h 2330245"/>
                    <a:gd name="connsiteX4" fmla="*/ 7433187 w 7433187"/>
                    <a:gd name="connsiteY4" fmla="*/ 2330245 h 2330245"/>
                    <a:gd name="connsiteX0" fmla="*/ 6762017 w 6762017"/>
                    <a:gd name="connsiteY0" fmla="*/ 2330245 h 2330245"/>
                    <a:gd name="connsiteX1" fmla="*/ 4468761 w 6762017"/>
                    <a:gd name="connsiteY1" fmla="*/ 899652 h 2330245"/>
                    <a:gd name="connsiteX2" fmla="*/ 6341806 w 6762017"/>
                    <a:gd name="connsiteY2" fmla="*/ 0 h 2330245"/>
                    <a:gd name="connsiteX3" fmla="*/ 0 w 6762017"/>
                    <a:gd name="connsiteY3" fmla="*/ 781665 h 2330245"/>
                    <a:gd name="connsiteX4" fmla="*/ 6762017 w 6762017"/>
                    <a:gd name="connsiteY4" fmla="*/ 2330245 h 2330245"/>
                    <a:gd name="connsiteX0" fmla="*/ 6762017 w 6762017"/>
                    <a:gd name="connsiteY0" fmla="*/ 2330245 h 2330245"/>
                    <a:gd name="connsiteX1" fmla="*/ 3361350 w 6762017"/>
                    <a:gd name="connsiteY1" fmla="*/ 899652 h 2330245"/>
                    <a:gd name="connsiteX2" fmla="*/ 6341806 w 6762017"/>
                    <a:gd name="connsiteY2" fmla="*/ 0 h 2330245"/>
                    <a:gd name="connsiteX3" fmla="*/ 0 w 6762017"/>
                    <a:gd name="connsiteY3" fmla="*/ 781665 h 2330245"/>
                    <a:gd name="connsiteX4" fmla="*/ 6762017 w 6762017"/>
                    <a:gd name="connsiteY4" fmla="*/ 2330245 h 2330245"/>
                    <a:gd name="connsiteX0" fmla="*/ 6762017 w 6762017"/>
                    <a:gd name="connsiteY0" fmla="*/ 2330245 h 2330245"/>
                    <a:gd name="connsiteX1" fmla="*/ 3361350 w 6762017"/>
                    <a:gd name="connsiteY1" fmla="*/ 899652 h 2330245"/>
                    <a:gd name="connsiteX2" fmla="*/ 5739977 w 6762017"/>
                    <a:gd name="connsiteY2" fmla="*/ 0 h 2330245"/>
                    <a:gd name="connsiteX3" fmla="*/ 0 w 6762017"/>
                    <a:gd name="connsiteY3" fmla="*/ 781665 h 2330245"/>
                    <a:gd name="connsiteX4" fmla="*/ 6762017 w 6762017"/>
                    <a:gd name="connsiteY4" fmla="*/ 2330245 h 2330245"/>
                    <a:gd name="connsiteX0" fmla="*/ 6762017 w 6762017"/>
                    <a:gd name="connsiteY0" fmla="*/ 2330245 h 2330245"/>
                    <a:gd name="connsiteX1" fmla="*/ 3361350 w 6762017"/>
                    <a:gd name="connsiteY1" fmla="*/ 899652 h 2330245"/>
                    <a:gd name="connsiteX2" fmla="*/ 3379886 w 6762017"/>
                    <a:gd name="connsiteY2" fmla="*/ 897777 h 2330245"/>
                    <a:gd name="connsiteX3" fmla="*/ 5739977 w 6762017"/>
                    <a:gd name="connsiteY3" fmla="*/ 0 h 2330245"/>
                    <a:gd name="connsiteX4" fmla="*/ 0 w 6762017"/>
                    <a:gd name="connsiteY4" fmla="*/ 781665 h 2330245"/>
                    <a:gd name="connsiteX5" fmla="*/ 6762017 w 6762017"/>
                    <a:gd name="connsiteY5" fmla="*/ 2330245 h 2330245"/>
                    <a:gd name="connsiteX0" fmla="*/ 6970531 w 6970531"/>
                    <a:gd name="connsiteY0" fmla="*/ 2442212 h 2442212"/>
                    <a:gd name="connsiteX1" fmla="*/ 3361350 w 6970531"/>
                    <a:gd name="connsiteY1" fmla="*/ 899652 h 2442212"/>
                    <a:gd name="connsiteX2" fmla="*/ 3379886 w 6970531"/>
                    <a:gd name="connsiteY2" fmla="*/ 897777 h 2442212"/>
                    <a:gd name="connsiteX3" fmla="*/ 5739977 w 6970531"/>
                    <a:gd name="connsiteY3" fmla="*/ 0 h 2442212"/>
                    <a:gd name="connsiteX4" fmla="*/ 0 w 6970531"/>
                    <a:gd name="connsiteY4" fmla="*/ 781665 h 2442212"/>
                    <a:gd name="connsiteX5" fmla="*/ 6970531 w 6970531"/>
                    <a:gd name="connsiteY5" fmla="*/ 2442212 h 2442212"/>
                    <a:gd name="connsiteX0" fmla="*/ 7049463 w 7049463"/>
                    <a:gd name="connsiteY0" fmla="*/ 2387270 h 2387270"/>
                    <a:gd name="connsiteX1" fmla="*/ 3361350 w 7049463"/>
                    <a:gd name="connsiteY1" fmla="*/ 899652 h 2387270"/>
                    <a:gd name="connsiteX2" fmla="*/ 3379886 w 7049463"/>
                    <a:gd name="connsiteY2" fmla="*/ 897777 h 2387270"/>
                    <a:gd name="connsiteX3" fmla="*/ 5739977 w 7049463"/>
                    <a:gd name="connsiteY3" fmla="*/ 0 h 2387270"/>
                    <a:gd name="connsiteX4" fmla="*/ 0 w 7049463"/>
                    <a:gd name="connsiteY4" fmla="*/ 781665 h 2387270"/>
                    <a:gd name="connsiteX5" fmla="*/ 7049463 w 7049463"/>
                    <a:gd name="connsiteY5" fmla="*/ 2387270 h 2387270"/>
                    <a:gd name="connsiteX0" fmla="*/ 7049463 w 7049463"/>
                    <a:gd name="connsiteY0" fmla="*/ 2387270 h 2387270"/>
                    <a:gd name="connsiteX1" fmla="*/ 3361350 w 7049463"/>
                    <a:gd name="connsiteY1" fmla="*/ 899652 h 2387270"/>
                    <a:gd name="connsiteX2" fmla="*/ 3379886 w 7049463"/>
                    <a:gd name="connsiteY2" fmla="*/ 897777 h 2387270"/>
                    <a:gd name="connsiteX3" fmla="*/ 5739977 w 7049463"/>
                    <a:gd name="connsiteY3" fmla="*/ 0 h 2387270"/>
                    <a:gd name="connsiteX4" fmla="*/ 0 w 7049463"/>
                    <a:gd name="connsiteY4" fmla="*/ 781665 h 2387270"/>
                    <a:gd name="connsiteX5" fmla="*/ 7049463 w 7049463"/>
                    <a:gd name="connsiteY5" fmla="*/ 2387270 h 2387270"/>
                    <a:gd name="connsiteX0" fmla="*/ 7049463 w 7049463"/>
                    <a:gd name="connsiteY0" fmla="*/ 2501080 h 2501080"/>
                    <a:gd name="connsiteX1" fmla="*/ 3361350 w 7049463"/>
                    <a:gd name="connsiteY1" fmla="*/ 1013462 h 2501080"/>
                    <a:gd name="connsiteX2" fmla="*/ 3379886 w 7049463"/>
                    <a:gd name="connsiteY2" fmla="*/ 1011587 h 2501080"/>
                    <a:gd name="connsiteX3" fmla="*/ 5586501 w 7049463"/>
                    <a:gd name="connsiteY3" fmla="*/ 0 h 2501080"/>
                    <a:gd name="connsiteX4" fmla="*/ 0 w 7049463"/>
                    <a:gd name="connsiteY4" fmla="*/ 895475 h 2501080"/>
                    <a:gd name="connsiteX5" fmla="*/ 7049463 w 7049463"/>
                    <a:gd name="connsiteY5" fmla="*/ 2501080 h 2501080"/>
                    <a:gd name="connsiteX0" fmla="*/ 7049463 w 7049463"/>
                    <a:gd name="connsiteY0" fmla="*/ 2501080 h 2501080"/>
                    <a:gd name="connsiteX1" fmla="*/ 3361350 w 7049463"/>
                    <a:gd name="connsiteY1" fmla="*/ 1013462 h 2501080"/>
                    <a:gd name="connsiteX2" fmla="*/ 3379886 w 7049463"/>
                    <a:gd name="connsiteY2" fmla="*/ 1011587 h 2501080"/>
                    <a:gd name="connsiteX3" fmla="*/ 5586501 w 7049463"/>
                    <a:gd name="connsiteY3" fmla="*/ 0 h 2501080"/>
                    <a:gd name="connsiteX4" fmla="*/ 0 w 7049463"/>
                    <a:gd name="connsiteY4" fmla="*/ 895475 h 2501080"/>
                    <a:gd name="connsiteX5" fmla="*/ 7049463 w 7049463"/>
                    <a:gd name="connsiteY5" fmla="*/ 2501080 h 2501080"/>
                    <a:gd name="connsiteX0" fmla="*/ 7049463 w 7049463"/>
                    <a:gd name="connsiteY0" fmla="*/ 2501080 h 2501080"/>
                    <a:gd name="connsiteX1" fmla="*/ 3361350 w 7049463"/>
                    <a:gd name="connsiteY1" fmla="*/ 1013462 h 2501080"/>
                    <a:gd name="connsiteX2" fmla="*/ 3226410 w 7049463"/>
                    <a:gd name="connsiteY2" fmla="*/ 1329468 h 2501080"/>
                    <a:gd name="connsiteX3" fmla="*/ 5586501 w 7049463"/>
                    <a:gd name="connsiteY3" fmla="*/ 0 h 2501080"/>
                    <a:gd name="connsiteX4" fmla="*/ 0 w 7049463"/>
                    <a:gd name="connsiteY4" fmla="*/ 895475 h 2501080"/>
                    <a:gd name="connsiteX5" fmla="*/ 7049463 w 7049463"/>
                    <a:gd name="connsiteY5" fmla="*/ 2501080 h 2501080"/>
                    <a:gd name="connsiteX0" fmla="*/ 7049463 w 7049463"/>
                    <a:gd name="connsiteY0" fmla="*/ 2501080 h 2501080"/>
                    <a:gd name="connsiteX1" fmla="*/ 2598351 w 7049463"/>
                    <a:gd name="connsiteY1" fmla="*/ 903577 h 2501080"/>
                    <a:gd name="connsiteX2" fmla="*/ 3226410 w 7049463"/>
                    <a:gd name="connsiteY2" fmla="*/ 1329468 h 2501080"/>
                    <a:gd name="connsiteX3" fmla="*/ 5586501 w 7049463"/>
                    <a:gd name="connsiteY3" fmla="*/ 0 h 2501080"/>
                    <a:gd name="connsiteX4" fmla="*/ 0 w 7049463"/>
                    <a:gd name="connsiteY4" fmla="*/ 895475 h 2501080"/>
                    <a:gd name="connsiteX5" fmla="*/ 7049463 w 7049463"/>
                    <a:gd name="connsiteY5" fmla="*/ 2501080 h 2501080"/>
                    <a:gd name="connsiteX0" fmla="*/ 7049463 w 7049463"/>
                    <a:gd name="connsiteY0" fmla="*/ 2501080 h 2501080"/>
                    <a:gd name="connsiteX1" fmla="*/ 2598351 w 7049463"/>
                    <a:gd name="connsiteY1" fmla="*/ 903577 h 2501080"/>
                    <a:gd name="connsiteX2" fmla="*/ 3366732 w 7049463"/>
                    <a:gd name="connsiteY2" fmla="*/ 1042982 h 2501080"/>
                    <a:gd name="connsiteX3" fmla="*/ 5586501 w 7049463"/>
                    <a:gd name="connsiteY3" fmla="*/ 0 h 2501080"/>
                    <a:gd name="connsiteX4" fmla="*/ 0 w 7049463"/>
                    <a:gd name="connsiteY4" fmla="*/ 895475 h 2501080"/>
                    <a:gd name="connsiteX5" fmla="*/ 7049463 w 7049463"/>
                    <a:gd name="connsiteY5" fmla="*/ 2501080 h 2501080"/>
                    <a:gd name="connsiteX0" fmla="*/ 7049463 w 7049463"/>
                    <a:gd name="connsiteY0" fmla="*/ 2501080 h 2501080"/>
                    <a:gd name="connsiteX1" fmla="*/ 3366732 w 7049463"/>
                    <a:gd name="connsiteY1" fmla="*/ 1042982 h 2501080"/>
                    <a:gd name="connsiteX2" fmla="*/ 5586501 w 7049463"/>
                    <a:gd name="connsiteY2" fmla="*/ 0 h 2501080"/>
                    <a:gd name="connsiteX3" fmla="*/ 0 w 7049463"/>
                    <a:gd name="connsiteY3" fmla="*/ 895475 h 2501080"/>
                    <a:gd name="connsiteX4" fmla="*/ 7049463 w 7049463"/>
                    <a:gd name="connsiteY4" fmla="*/ 2501080 h 2501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49463" h="2501080">
                      <a:moveTo>
                        <a:pt x="7049463" y="2501080"/>
                      </a:moveTo>
                      <a:lnTo>
                        <a:pt x="3366732" y="1042982"/>
                      </a:lnTo>
                      <a:lnTo>
                        <a:pt x="5586501" y="0"/>
                      </a:lnTo>
                      <a:lnTo>
                        <a:pt x="0" y="895475"/>
                      </a:lnTo>
                      <a:lnTo>
                        <a:pt x="7049463" y="2501080"/>
                      </a:lnTo>
                      <a:close/>
                    </a:path>
                  </a:pathLst>
                </a:custGeom>
                <a:gradFill flip="none" rotWithShape="1">
                  <a:gsLst>
                    <a:gs pos="2000">
                      <a:schemeClr val="bg1"/>
                    </a:gs>
                    <a:gs pos="59000">
                      <a:schemeClr val="bg1">
                        <a:lumMod val="50000"/>
                        <a:alpha val="41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2400" dirty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5" name="Forma livre 26">
                <a:extLst>
                  <a:ext uri="{FF2B5EF4-FFF2-40B4-BE49-F238E27FC236}">
                    <a16:creationId xmlns:a16="http://schemas.microsoft.com/office/drawing/2014/main" id="{4110C347-E316-4764-8B4B-A8591694609F}"/>
                  </a:ext>
                </a:extLst>
              </p:cNvPr>
              <p:cNvSpPr/>
              <p:nvPr/>
            </p:nvSpPr>
            <p:spPr>
              <a:xfrm>
                <a:off x="3292222" y="3515556"/>
                <a:ext cx="1382943" cy="993865"/>
              </a:xfrm>
              <a:custGeom>
                <a:avLst/>
                <a:gdLst>
                  <a:gd name="connsiteX0" fmla="*/ 0 w 1384571"/>
                  <a:gd name="connsiteY0" fmla="*/ 995463 h 995463"/>
                  <a:gd name="connsiteX1" fmla="*/ 1384571 w 1384571"/>
                  <a:gd name="connsiteY1" fmla="*/ 269132 h 995463"/>
                  <a:gd name="connsiteX2" fmla="*/ 794426 w 1384571"/>
                  <a:gd name="connsiteY2" fmla="*/ 0 h 995463"/>
                  <a:gd name="connsiteX3" fmla="*/ 0 w 1384571"/>
                  <a:gd name="connsiteY3" fmla="*/ 995463 h 99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4571" h="995463">
                    <a:moveTo>
                      <a:pt x="0" y="995463"/>
                    </a:moveTo>
                    <a:lnTo>
                      <a:pt x="1384571" y="269132"/>
                    </a:lnTo>
                    <a:lnTo>
                      <a:pt x="794426" y="0"/>
                    </a:lnTo>
                    <a:lnTo>
                      <a:pt x="0" y="995463"/>
                    </a:lnTo>
                    <a:close/>
                  </a:path>
                </a:pathLst>
              </a:custGeom>
              <a:solidFill>
                <a:srgbClr val="7CBF33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4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37D5B8F4-495A-4967-B2AB-3B7467BB5AB8}"/>
                </a:ext>
              </a:extLst>
            </p:cNvPr>
            <p:cNvSpPr txBox="1">
              <a:spLocks noChangeArrowheads="1"/>
            </p:cNvSpPr>
            <p:nvPr/>
          </p:nvSpPr>
          <p:spPr bwMode="ltGray">
            <a:xfrm rot="608959">
              <a:off x="2800878" y="4734276"/>
              <a:ext cx="2304521" cy="62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LeftFacing"/>
              <a:lightRig rig="threePt" dir="t"/>
            </a:scene3d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 pitchFamily="34" charset="0"/>
                  <a:ea typeface="MS Pゴシック" pitchFamily="-92" charset="-128"/>
                </a:rPr>
                <a:t>Otitis media</a:t>
              </a:r>
              <a:endParaRPr lang="en-US" sz="2400" b="1" baseline="30000" dirty="0">
                <a:solidFill>
                  <a:prstClr val="black"/>
                </a:solidFill>
                <a:latin typeface="Calibri" pitchFamily="34" charset="0"/>
                <a:ea typeface="MS Pゴシック" pitchFamily="-92" charset="-128"/>
              </a:endParaRPr>
            </a:p>
          </p:txBody>
        </p:sp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9583E068-C9F5-4A48-81AC-276CA73A8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160331">
              <a:off x="1443567" y="2651245"/>
              <a:ext cx="1924110" cy="66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 i="1" dirty="0" err="1">
                  <a:solidFill>
                    <a:schemeClr val="tx1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Gravedad</a:t>
              </a:r>
              <a:r>
                <a:rPr lang="en-US" sz="1600" b="1" i="1" dirty="0">
                  <a:solidFill>
                    <a:schemeClr val="tx1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 de la </a:t>
              </a:r>
              <a:r>
                <a:rPr lang="en-US" sz="1600" b="1" i="1" dirty="0" err="1">
                  <a:solidFill>
                    <a:schemeClr val="tx1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enfermedad</a:t>
              </a:r>
              <a:endParaRPr lang="en-US" sz="1600" b="1" i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EAC679CA-3815-481E-A368-313000F49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356770">
              <a:off x="6566260" y="2527059"/>
              <a:ext cx="1601698" cy="36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600" b="1" dirty="0" err="1">
                  <a:solidFill>
                    <a:schemeClr val="tx1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Prevalencia</a:t>
              </a:r>
              <a:endParaRPr lang="en-US" sz="16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F120C905-0F32-4313-A7FD-4B420C3C4B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239514">
              <a:off x="5260783" y="4847009"/>
              <a:ext cx="2146307" cy="54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rgbClr val="103D71"/>
                  </a:solidFill>
                  <a:latin typeface="Calibri" pitchFamily="34" charset="0"/>
                  <a:ea typeface="MS Pゴシック" pitchFamily="-92" charset="-128"/>
                </a:rPr>
                <a:t>&gt; X 1000</a:t>
              </a:r>
              <a:endParaRPr lang="en-US" sz="2000" b="1" i="1" baseline="30000" dirty="0">
                <a:solidFill>
                  <a:srgbClr val="103D71"/>
                </a:solidFill>
                <a:latin typeface="Calibri" pitchFamily="34" charset="0"/>
                <a:ea typeface="MS Pゴシック" pitchFamily="-92" charset="-128"/>
              </a:endParaRPr>
            </a:p>
          </p:txBody>
        </p:sp>
        <p:sp>
          <p:nvSpPr>
            <p:cNvPr id="13" name="AutoShape 19">
              <a:extLst>
                <a:ext uri="{FF2B5EF4-FFF2-40B4-BE49-F238E27FC236}">
                  <a16:creationId xmlns:a16="http://schemas.microsoft.com/office/drawing/2014/main" id="{484F15A8-2A6C-47AF-BD22-3449ABF24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229" y="1342852"/>
              <a:ext cx="484981" cy="3722688"/>
            </a:xfrm>
            <a:prstGeom prst="downArrow">
              <a:avLst>
                <a:gd name="adj1" fmla="val 48935"/>
                <a:gd name="adj2" fmla="val 93974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1" lon="1938000" rev="2112003"/>
              </a:camera>
              <a:lightRig rig="soft" dir="t">
                <a:rot lat="0" lon="0" rev="0"/>
              </a:lightRig>
            </a:scene3d>
            <a:sp3d prstMaterial="translucentPowder">
              <a:bevelT w="203200" h="50800"/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baseline="-25000" dirty="0">
                <a:solidFill>
                  <a:srgbClr val="103D71"/>
                </a:solidFill>
                <a:latin typeface="Calibri" pitchFamily="34" charset="0"/>
                <a:ea typeface="MS Pゴシック" pitchFamily="-92" charset="-128"/>
              </a:endParaRPr>
            </a:p>
          </p:txBody>
        </p:sp>
        <p:sp>
          <p:nvSpPr>
            <p:cNvPr id="14" name="Text Box 22">
              <a:extLst>
                <a:ext uri="{FF2B5EF4-FFF2-40B4-BE49-F238E27FC236}">
                  <a16:creationId xmlns:a16="http://schemas.microsoft.com/office/drawing/2014/main" id="{7AA5BA96-0B79-4EA4-8297-3D09B55C3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98513" y="6361484"/>
              <a:ext cx="8385648" cy="176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US" sz="2000" b="1" dirty="0">
                <a:solidFill>
                  <a:srgbClr val="FFFF00"/>
                </a:solidFill>
                <a:latin typeface="Comic Sans MS" pitchFamily="66" charset="0"/>
                <a:cs typeface="Calibri" pitchFamily="34" charset="0"/>
              </a:endParaRPr>
            </a:p>
          </p:txBody>
        </p:sp>
        <p:sp>
          <p:nvSpPr>
            <p:cNvPr id="15" name="AutoShape 19">
              <a:extLst>
                <a:ext uri="{FF2B5EF4-FFF2-40B4-BE49-F238E27FC236}">
                  <a16:creationId xmlns:a16="http://schemas.microsoft.com/office/drawing/2014/main" id="{64F11A22-B9A1-424A-B480-A63444EBBC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3523" flipV="1">
              <a:off x="2429952" y="1381441"/>
              <a:ext cx="484981" cy="3722687"/>
            </a:xfrm>
            <a:prstGeom prst="downArrow">
              <a:avLst>
                <a:gd name="adj1" fmla="val 48935"/>
                <a:gd name="adj2" fmla="val 9397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/>
            </a:sp3d>
          </p:spPr>
          <p:txBody>
            <a:bodyPr rot="10800000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baseline="-25000" dirty="0">
                <a:solidFill>
                  <a:srgbClr val="103D71"/>
                </a:solidFill>
                <a:latin typeface="Calibri" pitchFamily="34" charset="0"/>
                <a:ea typeface="MS Pゴシック" pitchFamily="-92" charset="-128"/>
              </a:endParaRP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96279F72-FC6C-4B4B-AFDA-3D8B11245E1D}"/>
                </a:ext>
              </a:extLst>
            </p:cNvPr>
            <p:cNvSpPr txBox="1">
              <a:spLocks noChangeArrowheads="1"/>
            </p:cNvSpPr>
            <p:nvPr/>
          </p:nvSpPr>
          <p:spPr bwMode="ltGray">
            <a:xfrm rot="394726">
              <a:off x="3161798" y="3234080"/>
              <a:ext cx="2304521" cy="62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LeftFacing"/>
              <a:lightRig rig="threePt" dir="t"/>
            </a:scene3d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Calibri" pitchFamily="34" charset="0"/>
                  <a:ea typeface="MS Pゴシック" pitchFamily="-92" charset="-128"/>
                </a:rPr>
                <a:t>Neumonía</a:t>
              </a:r>
              <a:endParaRPr lang="en-US" sz="2400" b="1" baseline="30000" dirty="0">
                <a:solidFill>
                  <a:prstClr val="black"/>
                </a:solidFill>
                <a:latin typeface="Calibri" pitchFamily="34" charset="0"/>
                <a:ea typeface="MS Pゴシック" pitchFamily="-92" charset="-128"/>
              </a:endParaRPr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619BB6E8-6327-48C8-B7E8-FAFD72678AE6}"/>
                </a:ext>
              </a:extLst>
            </p:cNvPr>
            <p:cNvSpPr txBox="1">
              <a:spLocks noChangeArrowheads="1"/>
            </p:cNvSpPr>
            <p:nvPr/>
          </p:nvSpPr>
          <p:spPr bwMode="ltGray">
            <a:xfrm rot="273542">
              <a:off x="3522718" y="2364182"/>
              <a:ext cx="2304521" cy="54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LeftFacing"/>
              <a:lightRig rig="threePt" dir="t"/>
            </a:scene3d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solidFill>
                    <a:schemeClr val="tx1">
                      <a:lumMod val="10000"/>
                    </a:schemeClr>
                  </a:solidFill>
                  <a:latin typeface="Calibri" pitchFamily="34" charset="0"/>
                  <a:ea typeface="MS Pゴシック" pitchFamily="-92" charset="-128"/>
                </a:rPr>
                <a:t>Bacteriemia</a:t>
              </a:r>
              <a:r>
                <a:rPr lang="en-US" sz="2000" b="1" dirty="0">
                  <a:solidFill>
                    <a:schemeClr val="tx1">
                      <a:lumMod val="10000"/>
                    </a:schemeClr>
                  </a:solidFill>
                  <a:latin typeface="Calibri" pitchFamily="34" charset="0"/>
                  <a:ea typeface="MS Pゴシック" pitchFamily="-92" charset="-128"/>
                </a:rPr>
                <a:t> sepsis</a:t>
              </a:r>
            </a:p>
          </p:txBody>
        </p:sp>
        <p:sp>
          <p:nvSpPr>
            <p:cNvPr id="18" name="Text Box 7">
              <a:extLst>
                <a:ext uri="{FF2B5EF4-FFF2-40B4-BE49-F238E27FC236}">
                  <a16:creationId xmlns:a16="http://schemas.microsoft.com/office/drawing/2014/main" id="{EE8F9095-EAA3-4D35-AA79-BC901A971EBA}"/>
                </a:ext>
              </a:extLst>
            </p:cNvPr>
            <p:cNvSpPr txBox="1">
              <a:spLocks noChangeArrowheads="1"/>
            </p:cNvSpPr>
            <p:nvPr/>
          </p:nvSpPr>
          <p:spPr bwMode="ltGray">
            <a:xfrm rot="21412815">
              <a:off x="3845207" y="1286768"/>
              <a:ext cx="2304521" cy="54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LeftFacing"/>
              <a:lightRig rig="threePt" dir="t"/>
            </a:scene3d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itchFamily="34" charset="0"/>
                  <a:ea typeface="MS Pゴシック" pitchFamily="-92" charset="-128"/>
                </a:rPr>
                <a:t>Meningitis</a:t>
              </a: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id="{A006CDB5-D3F1-410C-878D-4FD110887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239514">
              <a:off x="4893269" y="3427474"/>
              <a:ext cx="2146307" cy="54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rgbClr val="103D71"/>
                  </a:solidFill>
                  <a:latin typeface="Calibri" pitchFamily="34" charset="0"/>
                  <a:ea typeface="MS Pゴシック" pitchFamily="-92" charset="-128"/>
                </a:rPr>
                <a:t>X 100</a:t>
              </a:r>
              <a:endParaRPr lang="en-US" sz="2000" b="1" i="1" baseline="30000" dirty="0">
                <a:solidFill>
                  <a:srgbClr val="103D71"/>
                </a:solidFill>
                <a:latin typeface="Calibri" pitchFamily="34" charset="0"/>
                <a:ea typeface="MS Pゴシック" pitchFamily="-92" charset="-128"/>
              </a:endParaRP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6E9BC5CF-F72D-4CBB-9365-3C44F2870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239514">
              <a:off x="4506313" y="2498780"/>
              <a:ext cx="2146307" cy="54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chemeClr val="tx1">
                      <a:lumMod val="10000"/>
                    </a:schemeClr>
                  </a:solidFill>
                  <a:latin typeface="Calibri" pitchFamily="34" charset="0"/>
                  <a:ea typeface="MS Pゴシック" pitchFamily="-92" charset="-128"/>
                </a:rPr>
                <a:t>X 10</a:t>
              </a:r>
              <a:endParaRPr lang="en-US" sz="2000" b="1" i="1" baseline="300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ea typeface="MS Pゴシック" pitchFamily="-92" charset="-128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D7E5C5FF-C04D-42F2-8DB6-CA379B2A0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724" y="1196449"/>
              <a:ext cx="3224670" cy="49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dirty="0">
                <a:solidFill>
                  <a:srgbClr val="FFFF00"/>
                </a:solidFill>
                <a:latin typeface="Comic Sans MS" pitchFamily="66" charset="0"/>
                <a:cs typeface="Calibri" pitchFamily="34" charset="0"/>
              </a:endParaRPr>
            </a:p>
          </p:txBody>
        </p:sp>
        <p:sp>
          <p:nvSpPr>
            <p:cNvPr id="22" name="Text Box 45">
              <a:extLst>
                <a:ext uri="{FF2B5EF4-FFF2-40B4-BE49-F238E27FC236}">
                  <a16:creationId xmlns:a16="http://schemas.microsoft.com/office/drawing/2014/main" id="{28D8FB27-E02E-494A-92A1-59A0875D6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34" y="-233179"/>
              <a:ext cx="7568383" cy="706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pt-BR" sz="2800" dirty="0">
                <a:solidFill>
                  <a:srgbClr val="FFFF00"/>
                </a:solidFill>
                <a:latin typeface="Comic Sans MS" pitchFamily="66" charset="0"/>
                <a:cs typeface="Calibri" pitchFamily="34" charset="0"/>
              </a:endParaRPr>
            </a:p>
          </p:txBody>
        </p:sp>
      </p:grpSp>
      <p:sp>
        <p:nvSpPr>
          <p:cNvPr id="48" name="Rectangle 54">
            <a:extLst>
              <a:ext uri="{FF2B5EF4-FFF2-40B4-BE49-F238E27FC236}">
                <a16:creationId xmlns:a16="http://schemas.microsoft.com/office/drawing/2014/main" id="{27504EEC-0F19-4ABF-BAF9-926B847F0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55" y="793927"/>
            <a:ext cx="2816578" cy="1081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s-AR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D7D13D7-4191-4845-8972-53705D148905}"/>
              </a:ext>
            </a:extLst>
          </p:cNvPr>
          <p:cNvSpPr txBox="1"/>
          <p:nvPr/>
        </p:nvSpPr>
        <p:spPr>
          <a:xfrm>
            <a:off x="-327715" y="888055"/>
            <a:ext cx="4800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4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OMA-</a:t>
            </a:r>
            <a:r>
              <a:rPr lang="es-AR" sz="1400" dirty="0" err="1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Sp</a:t>
            </a:r>
            <a:r>
              <a:rPr lang="es-AR" sz="14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      85,5%</a:t>
            </a:r>
          </a:p>
          <a:p>
            <a:pPr algn="ctr">
              <a:defRPr/>
            </a:pPr>
            <a:r>
              <a:rPr lang="es-AR" sz="14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Neumonía     12,8%</a:t>
            </a:r>
          </a:p>
          <a:p>
            <a:pPr algn="ctr">
              <a:defRPr/>
            </a:pPr>
            <a:r>
              <a:rPr lang="es-AR" sz="14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Bacteriemia     1,7%</a:t>
            </a:r>
          </a:p>
          <a:p>
            <a:pPr algn="ctr">
              <a:defRPr/>
            </a:pPr>
            <a:r>
              <a:rPr lang="es-AR" sz="14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Meningitis        0,3%</a:t>
            </a:r>
          </a:p>
        </p:txBody>
      </p:sp>
      <p:sp>
        <p:nvSpPr>
          <p:cNvPr id="50" name="Text Box 56">
            <a:extLst>
              <a:ext uri="{FF2B5EF4-FFF2-40B4-BE49-F238E27FC236}">
                <a16:creationId xmlns:a16="http://schemas.microsoft.com/office/drawing/2014/main" id="{E376BC66-B38C-4347-9CA1-EE3102129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191" y="2509726"/>
            <a:ext cx="16371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Otras:  peritonitis</a:t>
            </a:r>
          </a:p>
          <a:p>
            <a:r>
              <a:rPr lang="es-ES" sz="16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          artritis</a:t>
            </a:r>
          </a:p>
          <a:p>
            <a:r>
              <a:rPr lang="es-ES" sz="1600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           celulitis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EA719E48-C0C3-4550-A82C-DE49F4C19864}"/>
              </a:ext>
            </a:extLst>
          </p:cNvPr>
          <p:cNvSpPr txBox="1"/>
          <p:nvPr/>
        </p:nvSpPr>
        <p:spPr>
          <a:xfrm>
            <a:off x="485422" y="4389619"/>
            <a:ext cx="49628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http://www.cdc.gov/nip/publications/pink/pneumo2.pdf</a:t>
            </a:r>
            <a:endParaRPr lang="es-AR" sz="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2875D36D-3370-43B5-B3A3-7993004884C4}"/>
              </a:ext>
            </a:extLst>
          </p:cNvPr>
          <p:cNvSpPr txBox="1"/>
          <p:nvPr/>
        </p:nvSpPr>
        <p:spPr>
          <a:xfrm>
            <a:off x="484327" y="4252327"/>
            <a:ext cx="49628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*ENI: Enfermedad Neumocócica Invasiva</a:t>
            </a:r>
          </a:p>
        </p:txBody>
      </p:sp>
      <p:sp>
        <p:nvSpPr>
          <p:cNvPr id="56" name="Line 50">
            <a:extLst>
              <a:ext uri="{FF2B5EF4-FFF2-40B4-BE49-F238E27FC236}">
                <a16:creationId xmlns:a16="http://schemas.microsoft.com/office/drawing/2014/main" id="{D317AB28-5814-4F9B-9025-AD6622A4DE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9646" y="1135851"/>
            <a:ext cx="1087967" cy="863204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Line 57">
            <a:extLst>
              <a:ext uri="{FF2B5EF4-FFF2-40B4-BE49-F238E27FC236}">
                <a16:creationId xmlns:a16="http://schemas.microsoft.com/office/drawing/2014/main" id="{3D3C8AE7-C422-411B-9FFF-9A7EB350EC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1057" y="1838321"/>
            <a:ext cx="894644" cy="16073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Line 51">
            <a:extLst>
              <a:ext uri="{FF2B5EF4-FFF2-40B4-BE49-F238E27FC236}">
                <a16:creationId xmlns:a16="http://schemas.microsoft.com/office/drawing/2014/main" id="{2762224B-7CC6-4F80-A16D-3DC038227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9644" y="1999055"/>
            <a:ext cx="769056" cy="541734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Text Box 49">
            <a:extLst>
              <a:ext uri="{FF2B5EF4-FFF2-40B4-BE49-F238E27FC236}">
                <a16:creationId xmlns:a16="http://schemas.microsoft.com/office/drawing/2014/main" id="{0C67D479-1868-4E4A-8FB0-E5795ACB8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7669" y="1858453"/>
            <a:ext cx="732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ENI *</a:t>
            </a:r>
            <a:endParaRPr lang="es-ES" sz="2000" b="1" dirty="0">
              <a:solidFill>
                <a:schemeClr val="tx1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1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475787" y="2658164"/>
            <a:ext cx="3389779" cy="1477328"/>
          </a:xfrm>
          <a:prstGeom prst="rect">
            <a:avLst/>
          </a:prstGeom>
          <a:solidFill>
            <a:srgbClr val="F0F5FA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200" b="1" dirty="0">
                <a:solidFill>
                  <a:srgbClr val="0070C0"/>
                </a:solidFill>
                <a:latin typeface="Calibri" pitchFamily="34" charset="0"/>
                <a:ea typeface="BaskervilleMTStd-Regular"/>
              </a:rPr>
              <a:t>Grupos con mayor incidencia y riesgo de infección</a:t>
            </a:r>
          </a:p>
          <a:p>
            <a:pPr lvl="0" algn="just">
              <a:lnSpc>
                <a:spcPct val="150000"/>
              </a:lnSpc>
            </a:pPr>
            <a:endParaRPr lang="es-ES" sz="1200" b="1" dirty="0">
              <a:latin typeface="Calibri" pitchFamily="34" charset="0"/>
              <a:ea typeface="Times New Roman" panose="02020603050405020304" pitchFamily="18" charset="0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00" dirty="0">
                <a:latin typeface="Calibri" pitchFamily="34" charset="0"/>
                <a:ea typeface="Times New Roman" panose="02020603050405020304" pitchFamily="18" charset="0"/>
              </a:rPr>
              <a:t>Edades extremas de la vida   </a:t>
            </a: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1200" b="1" dirty="0">
              <a:latin typeface="Calibri" pitchFamily="34" charset="0"/>
              <a:ea typeface="Times New Roman" panose="02020603050405020304" pitchFamily="18" charset="0"/>
            </a:endParaRPr>
          </a:p>
          <a:p>
            <a:pPr marL="171450" lvl="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200" dirty="0">
                <a:latin typeface="Calibri" pitchFamily="34" charset="0"/>
                <a:ea typeface="Times New Roman" panose="02020603050405020304" pitchFamily="18" charset="0"/>
              </a:rPr>
              <a:t>Personas con condiciones subyacentes</a:t>
            </a:r>
            <a:endParaRPr lang="es-A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270233" y="1836913"/>
            <a:ext cx="1668729" cy="1200329"/>
          </a:xfrm>
          <a:prstGeom prst="rect">
            <a:avLst/>
          </a:prstGeom>
          <a:solidFill>
            <a:srgbClr val="F0F5FA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1200" b="1" dirty="0">
                <a:solidFill>
                  <a:srgbClr val="0070C0"/>
                </a:solidFill>
                <a:latin typeface="Calibri" pitchFamily="34" charset="0"/>
                <a:ea typeface="BaskervilleMTStd-Regular"/>
              </a:rPr>
              <a:t>Transmisión por gota</a:t>
            </a:r>
          </a:p>
          <a:p>
            <a:pPr lvl="0" algn="ctr">
              <a:lnSpc>
                <a:spcPct val="150000"/>
              </a:lnSpc>
            </a:pPr>
            <a:endParaRPr lang="es-ES" sz="1200" b="1" dirty="0">
              <a:latin typeface="Calibri" pitchFamily="34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es-ES" sz="1200" b="1" dirty="0">
              <a:latin typeface="Calibri" pitchFamily="34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es-A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65242" y="964769"/>
            <a:ext cx="1916224" cy="1477328"/>
          </a:xfrm>
          <a:prstGeom prst="rect">
            <a:avLst/>
          </a:prstGeom>
          <a:solidFill>
            <a:srgbClr val="F0F5FA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1200" b="1" dirty="0">
                <a:solidFill>
                  <a:srgbClr val="0070C0"/>
                </a:solidFill>
                <a:latin typeface="Calibri" pitchFamily="34" charset="0"/>
                <a:ea typeface="BaskervilleMTStd-Regular"/>
              </a:rPr>
              <a:t>Principal reservorio</a:t>
            </a:r>
          </a:p>
          <a:p>
            <a:pPr lvl="0" algn="ctr">
              <a:lnSpc>
                <a:spcPct val="150000"/>
              </a:lnSpc>
            </a:pPr>
            <a:endParaRPr lang="es-ES" sz="1200" dirty="0">
              <a:latin typeface="Calibri" pitchFamily="34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es-ES" sz="1200" dirty="0">
              <a:latin typeface="Calibri" pitchFamily="34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es-ES" sz="1200" dirty="0">
              <a:latin typeface="Calibri" pitchFamily="34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s-ES" sz="1200" dirty="0">
                <a:latin typeface="Calibri" pitchFamily="34" charset="0"/>
                <a:ea typeface="Times New Roman" panose="02020603050405020304" pitchFamily="18" charset="0"/>
              </a:rPr>
              <a:t>Lactantes y niños pequeños</a:t>
            </a:r>
            <a:endParaRPr lang="es-A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475787" y="959750"/>
            <a:ext cx="330212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s-ES" sz="1200" b="1" dirty="0">
                <a:solidFill>
                  <a:srgbClr val="0070C0"/>
                </a:solidFill>
                <a:latin typeface="Calibri" pitchFamily="34" charset="0"/>
                <a:ea typeface="BaskervilleMTStd-Regular"/>
              </a:rPr>
              <a:t>Infecciones mixtas virus – bacteria</a:t>
            </a:r>
          </a:p>
          <a:p>
            <a:pPr lvl="0" algn="ctr">
              <a:lnSpc>
                <a:spcPct val="150000"/>
              </a:lnSpc>
            </a:pPr>
            <a:endParaRPr lang="es-ES" sz="1200" b="1" dirty="0">
              <a:solidFill>
                <a:srgbClr val="0070C0"/>
              </a:solidFill>
              <a:latin typeface="Calibri" pitchFamily="34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es-ES" sz="1200" b="1" dirty="0">
              <a:solidFill>
                <a:srgbClr val="0070C0"/>
              </a:solidFill>
              <a:latin typeface="Calibri" pitchFamily="34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es-ES" sz="1200" b="1" dirty="0">
              <a:solidFill>
                <a:srgbClr val="0070C0"/>
              </a:solidFill>
              <a:latin typeface="Calibri" pitchFamily="34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es-A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F3BAE1-2753-4DEE-9E80-76ABEC4F4F63}"/>
              </a:ext>
            </a:extLst>
          </p:cNvPr>
          <p:cNvSpPr txBox="1"/>
          <p:nvPr/>
        </p:nvSpPr>
        <p:spPr>
          <a:xfrm>
            <a:off x="627653" y="0"/>
            <a:ext cx="75313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</a:t>
            </a:r>
          </a:p>
          <a:p>
            <a:r>
              <a:rPr lang="es-MX" sz="20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Epidemiología</a:t>
            </a:r>
            <a:endParaRPr lang="es-AR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989" y="3005821"/>
            <a:ext cx="901993" cy="8393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619" y="2176957"/>
            <a:ext cx="1539239" cy="7821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221" y="1386883"/>
            <a:ext cx="1105536" cy="60257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912" y="1636337"/>
            <a:ext cx="1057000" cy="702037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765242" y="3212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lvl="0" indent="-176213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46088" algn="l"/>
              </a:tabLst>
            </a:pPr>
            <a:r>
              <a:rPr lang="es-ES" sz="1200" b="1" dirty="0">
                <a:solidFill>
                  <a:srgbClr val="0070C0"/>
                </a:solidFill>
                <a:latin typeface="Calibri" panose="020F0502020204030204" pitchFamily="34" charset="0"/>
                <a:ea typeface="BaskervilleMTStd-Regular"/>
                <a:cs typeface="Calibri" panose="020F0502020204030204" pitchFamily="34" charset="0"/>
              </a:rPr>
              <a:t>Período de incubación</a:t>
            </a:r>
          </a:p>
          <a:p>
            <a:pPr marL="176213" lvl="0" indent="-176213" algn="just">
              <a:lnSpc>
                <a:spcPct val="150000"/>
              </a:lnSpc>
              <a:tabLst>
                <a:tab pos="446088" algn="l"/>
              </a:tabLst>
            </a:pPr>
            <a:r>
              <a:rPr lang="es-ES" sz="1200" dirty="0">
                <a:latin typeface="Calibri" panose="020F0502020204030204" pitchFamily="34" charset="0"/>
                <a:ea typeface="BaskervilleMTStd-Regular"/>
                <a:cs typeface="Calibri" panose="020F0502020204030204" pitchFamily="34" charset="0"/>
              </a:rPr>
              <a:t>     Varía según tipo de infección, puede ser tan corto como de 1 día.</a:t>
            </a:r>
            <a:endParaRPr lang="es-AR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6213" lvl="0" indent="-176213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46088" algn="l"/>
              </a:tabLst>
            </a:pPr>
            <a:r>
              <a:rPr lang="es-ES" sz="1200" b="1" dirty="0">
                <a:solidFill>
                  <a:srgbClr val="0070C0"/>
                </a:solidFill>
                <a:latin typeface="Calibri" panose="020F0502020204030204" pitchFamily="34" charset="0"/>
                <a:ea typeface="BaskervilleMTStd-Regular"/>
                <a:cs typeface="Calibri" panose="020F0502020204030204" pitchFamily="34" charset="0"/>
              </a:rPr>
              <a:t>Estacionalidad:</a:t>
            </a:r>
            <a:r>
              <a:rPr lang="es-ES" sz="1200" dirty="0">
                <a:solidFill>
                  <a:srgbClr val="0070C0"/>
                </a:solidFill>
                <a:latin typeface="Calibri" panose="020F0502020204030204" pitchFamily="34" charset="0"/>
                <a:ea typeface="BaskervilleMTStd-Regular"/>
                <a:cs typeface="Calibri" panose="020F0502020204030204" pitchFamily="34" charset="0"/>
              </a:rPr>
              <a:t> </a:t>
            </a:r>
            <a:r>
              <a:rPr lang="es-ES" sz="1200" dirty="0">
                <a:latin typeface="Calibri" panose="020F0502020204030204" pitchFamily="34" charset="0"/>
                <a:ea typeface="BaskervilleMTStd-Regular"/>
                <a:cs typeface="Calibri" panose="020F0502020204030204" pitchFamily="34" charset="0"/>
              </a:rPr>
              <a:t>invierno. </a:t>
            </a:r>
            <a:endParaRPr lang="es-AR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1991" y="1301288"/>
            <a:ext cx="561110" cy="81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9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2"/>
          <p:cNvSpPr txBox="1"/>
          <p:nvPr/>
        </p:nvSpPr>
        <p:spPr>
          <a:xfrm>
            <a:off x="1371600" y="2953882"/>
            <a:ext cx="6400440" cy="131409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es-AR" sz="3200" b="0" strike="noStrike" spc="-1" dirty="0">
              <a:latin typeface="Calibri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F3BAE1-2753-4DEE-9E80-76ABEC4F4F63}"/>
              </a:ext>
            </a:extLst>
          </p:cNvPr>
          <p:cNvSpPr txBox="1"/>
          <p:nvPr/>
        </p:nvSpPr>
        <p:spPr>
          <a:xfrm>
            <a:off x="702247" y="96618"/>
            <a:ext cx="1915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neumocócica.</a:t>
            </a:r>
          </a:p>
          <a:p>
            <a:r>
              <a:rPr lang="es-AR" sz="1600" dirty="0">
                <a:solidFill>
                  <a:srgbClr val="0070C0"/>
                </a:solidFill>
                <a:latin typeface="Calibri" pitchFamily="34" charset="0"/>
              </a:rPr>
              <a:t>Epidemiología.</a:t>
            </a:r>
            <a:endParaRPr lang="es-AR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071186-8ADA-4104-8DEE-3C63886D2AE6}"/>
              </a:ext>
            </a:extLst>
          </p:cNvPr>
          <p:cNvSpPr txBox="1"/>
          <p:nvPr/>
        </p:nvSpPr>
        <p:spPr>
          <a:xfrm>
            <a:off x="46967" y="4824896"/>
            <a:ext cx="41499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Fuente: AAP Streptococcus pneumoniae </a:t>
            </a:r>
            <a:r>
              <a:rPr lang="es-AR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Infections</a:t>
            </a:r>
            <a:r>
              <a:rPr lang="es-A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. Red Book: 2021.</a:t>
            </a:r>
          </a:p>
        </p:txBody>
      </p:sp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407EDF84-EDF7-46DE-B906-ECE0F703E7AD}"/>
              </a:ext>
            </a:extLst>
          </p:cNvPr>
          <p:cNvSpPr/>
          <p:nvPr/>
        </p:nvSpPr>
        <p:spPr>
          <a:xfrm>
            <a:off x="724962" y="1906628"/>
            <a:ext cx="1397000" cy="392415"/>
          </a:xfrm>
          <a:prstGeom prst="wedgeRectCallout">
            <a:avLst>
              <a:gd name="adj1" fmla="val 68506"/>
              <a:gd name="adj2" fmla="val 16237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400" b="1" dirty="0">
                <a:latin typeface="Calibri" pitchFamily="34" charset="0"/>
              </a:rPr>
              <a:t>Alto riesgo de ENI</a:t>
            </a:r>
            <a:endParaRPr lang="es-AR" sz="1400" b="1" dirty="0">
              <a:latin typeface="Calibri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63673"/>
              </p:ext>
            </p:extLst>
          </p:nvPr>
        </p:nvGraphicFramePr>
        <p:xfrm>
          <a:off x="2618142" y="195288"/>
          <a:ext cx="4947600" cy="4431844"/>
        </p:xfrm>
        <a:graphic>
          <a:graphicData uri="http://schemas.openxmlformats.org/drawingml/2006/table">
            <a:tbl>
              <a:tblPr firstRow="1" firstCol="1" bandRow="1"/>
              <a:tblGrid>
                <a:gridCol w="1411224">
                  <a:extLst>
                    <a:ext uri="{9D8B030D-6E8A-4147-A177-3AD203B41FA5}">
                      <a16:colId xmlns:a16="http://schemas.microsoft.com/office/drawing/2014/main" val="2603222107"/>
                    </a:ext>
                  </a:extLst>
                </a:gridCol>
                <a:gridCol w="3536376">
                  <a:extLst>
                    <a:ext uri="{9D8B030D-6E8A-4147-A177-3AD203B41FA5}">
                      <a16:colId xmlns:a16="http://schemas.microsoft.com/office/drawing/2014/main" val="3317597370"/>
                    </a:ext>
                  </a:extLst>
                </a:gridCol>
              </a:tblGrid>
              <a:tr h="1680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Grupo de Riesgo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Condición médica crónica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75041"/>
                  </a:ext>
                </a:extLst>
              </a:tr>
              <a:tr h="207948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Personas inmunocompetentes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Enfermedad cardíaca </a:t>
                      </a:r>
                      <a:r>
                        <a:rPr lang="es-ES" sz="900" dirty="0" err="1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crónica</a:t>
                      </a:r>
                      <a:r>
                        <a:rPr lang="es-ES" sz="900" baseline="30000" dirty="0" err="1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Enfermedad pulmonar </a:t>
                      </a:r>
                      <a:r>
                        <a:rPr lang="es-ES" sz="900" dirty="0" err="1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crónica</a:t>
                      </a:r>
                      <a:r>
                        <a:rPr lang="es-ES" sz="900" baseline="30000" dirty="0" err="1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b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Enfermedad renal crónica (excluyendo diálisis de mantenimiento y síndrome nefrótico, que se incluyen en inmunocomprometidos)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Enfermedad hepática crónica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Consumo crónico de alcohol (personas adultas)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Tabaquismo (personas adultas)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Diabetes mellitus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Fístula de LCR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Implante coclear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006732"/>
                  </a:ext>
                </a:extLst>
              </a:tr>
              <a:tr h="5503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Personas con </a:t>
                      </a:r>
                      <a:r>
                        <a:rPr lang="es-ES" sz="900" dirty="0" err="1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asplenia</a:t>
                      </a: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 anatómica o funcional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Enfermedad de las células falciforme y otras hemoglobinopatías, </a:t>
                      </a:r>
                      <a:r>
                        <a:rPr lang="es-ES" sz="900" dirty="0" err="1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Asplenia</a:t>
                      </a: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 congénita o adquirida, o disfunción esplénica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41683"/>
                  </a:ext>
                </a:extLst>
              </a:tr>
              <a:tr h="150606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Personas inmunocomprometidas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Infección por HIV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Diálisis de mantenimiento o con síndrome nefrótico.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Enfermedad </a:t>
                      </a:r>
                      <a:r>
                        <a:rPr lang="es-ES" sz="900" dirty="0" err="1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oncohematológica</a:t>
                      </a: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 (neoplasias, leucemias, linfomas, enfermedad de </a:t>
                      </a:r>
                      <a:r>
                        <a:rPr lang="es-ES" sz="900" dirty="0" err="1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Hodgkin</a:t>
                      </a: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, mieloma múltiple)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Trasplante de órgano sólido o trasplante de médula ósea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Terapia inmunosupresora (ej. </a:t>
                      </a:r>
                      <a:r>
                        <a:rPr lang="es-ES" sz="900" dirty="0" err="1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prednisona</a:t>
                      </a: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 ≥2 mg/kg/día o su equivalente durante 14 días o más) y radioterapia.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Inmunodeficiencia adquirida o </a:t>
                      </a:r>
                      <a:r>
                        <a:rPr lang="es-ES" sz="900" dirty="0" err="1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congénita</a:t>
                      </a:r>
                      <a:r>
                        <a:rPr lang="es-ES" sz="900" baseline="30000" dirty="0" err="1">
                          <a:effectLst/>
                          <a:latin typeface="Arial" panose="020B0604020202020204" pitchFamily="34" charset="0"/>
                          <a:ea typeface="BaskervilleMTStd-Regular"/>
                          <a:cs typeface="Times New Roman" panose="02020603050405020304" pitchFamily="18" charset="0"/>
                        </a:rPr>
                        <a:t>c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87499"/>
                  </a:ext>
                </a:extLst>
              </a:tr>
            </a:tbl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BBEA80E-D426-42AD-BC03-7CADBF0D1AB0}"/>
              </a:ext>
            </a:extLst>
          </p:cNvPr>
          <p:cNvSpPr/>
          <p:nvPr/>
        </p:nvSpPr>
        <p:spPr>
          <a:xfrm>
            <a:off x="2618141" y="2036619"/>
            <a:ext cx="4947601" cy="2640170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22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90129" y="4776185"/>
            <a:ext cx="5526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Fuente: GBD 2019 Lancet 2022; 400: 2221–48. 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doi: 10.1016/S0140-6736(22)02185-7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47" y="1039091"/>
            <a:ext cx="5594344" cy="34718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525490" y="1323405"/>
            <a:ext cx="2140527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Principal causa bacteriana de muerte en  &lt;5 años en el mundo (225.000 casos fallecidos [180.000 -281.000]).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Mayor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carga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de años de vida perdidos (AVP;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40,3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millones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32,8–50,0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]).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ED965E-F39D-4C3E-BA98-0617B57B2E18}"/>
              </a:ext>
            </a:extLst>
          </p:cNvPr>
          <p:cNvSpPr txBox="1"/>
          <p:nvPr/>
        </p:nvSpPr>
        <p:spPr>
          <a:xfrm>
            <a:off x="641300" y="0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Situación epidemiológica en el mundo, 2019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13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56F3BAE1-2753-4DEE-9E80-76ABEC4F4F63}"/>
              </a:ext>
            </a:extLst>
          </p:cNvPr>
          <p:cNvSpPr txBox="1"/>
          <p:nvPr/>
        </p:nvSpPr>
        <p:spPr>
          <a:xfrm>
            <a:off x="619119" y="105896"/>
            <a:ext cx="7531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neumocócica. Epidemiología</a:t>
            </a:r>
            <a:endParaRPr lang="es-AR" sz="24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E60872-8087-4A16-ADE5-BCC270444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691462"/>
            <a:ext cx="5791200" cy="3810719"/>
          </a:xfrm>
          <a:prstGeom prst="rect">
            <a:avLst/>
          </a:prstGeom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DBE7D3-30FE-47D5-BDC8-B2B5AA3EE0C0}"/>
              </a:ext>
            </a:extLst>
          </p:cNvPr>
          <p:cNvSpPr txBox="1"/>
          <p:nvPr/>
        </p:nvSpPr>
        <p:spPr>
          <a:xfrm>
            <a:off x="51262" y="4773773"/>
            <a:ext cx="3607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800" i="1" dirty="0">
                <a:latin typeface="Calibri" pitchFamily="34" charset="0"/>
              </a:rPr>
              <a:t>Fuente: González-Romo F, et al. </a:t>
            </a:r>
            <a:r>
              <a:rPr lang="es-AR" sz="800" i="1" dirty="0" err="1">
                <a:latin typeface="Calibri" pitchFamily="34" charset="0"/>
              </a:rPr>
              <a:t>Rev</a:t>
            </a:r>
            <a:r>
              <a:rPr lang="es-AR" sz="800" i="1" dirty="0">
                <a:latin typeface="Calibri" pitchFamily="34" charset="0"/>
              </a:rPr>
              <a:t> </a:t>
            </a:r>
            <a:r>
              <a:rPr lang="es-AR" sz="800" i="1" dirty="0" err="1">
                <a:latin typeface="Calibri" pitchFamily="34" charset="0"/>
              </a:rPr>
              <a:t>Esp</a:t>
            </a:r>
            <a:r>
              <a:rPr lang="es-AR" sz="800" i="1" dirty="0">
                <a:latin typeface="Calibri" pitchFamily="34" charset="0"/>
              </a:rPr>
              <a:t> </a:t>
            </a:r>
            <a:r>
              <a:rPr lang="es-AR" sz="800" i="1" dirty="0" err="1">
                <a:latin typeface="Calibri" pitchFamily="34" charset="0"/>
              </a:rPr>
              <a:t>Quimioter</a:t>
            </a:r>
            <a:r>
              <a:rPr lang="es-AR" sz="800" i="1" dirty="0">
                <a:latin typeface="Calibri" pitchFamily="34" charset="0"/>
              </a:rPr>
              <a:t>. 2017; 30(2):142-168.</a:t>
            </a:r>
          </a:p>
          <a:p>
            <a:r>
              <a:rPr lang="es-AR" sz="800" i="1" dirty="0" err="1">
                <a:latin typeface="Calibri" pitchFamily="34" charset="0"/>
              </a:rPr>
              <a:t>Shigayeva</a:t>
            </a:r>
            <a:r>
              <a:rPr lang="es-AR" sz="800" i="1" dirty="0">
                <a:latin typeface="Calibri" pitchFamily="34" charset="0"/>
              </a:rPr>
              <a:t> A et al. Clin </a:t>
            </a:r>
            <a:r>
              <a:rPr lang="es-AR" sz="800" i="1" dirty="0" err="1">
                <a:latin typeface="Calibri" pitchFamily="34" charset="0"/>
              </a:rPr>
              <a:t>Infect</a:t>
            </a:r>
            <a:r>
              <a:rPr lang="es-AR" sz="800" i="1" dirty="0">
                <a:latin typeface="Calibri" pitchFamily="34" charset="0"/>
              </a:rPr>
              <a:t> </a:t>
            </a:r>
            <a:r>
              <a:rPr lang="es-AR" sz="800" i="1" dirty="0" err="1">
                <a:latin typeface="Calibri" pitchFamily="34" charset="0"/>
              </a:rPr>
              <a:t>Dis</a:t>
            </a:r>
            <a:r>
              <a:rPr lang="es-AR" sz="800" i="1" dirty="0">
                <a:latin typeface="Calibri" pitchFamily="34" charset="0"/>
              </a:rPr>
              <a:t>. 2016;62(2):139-47.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29398DF-4C5C-41FC-94CF-585904BFC4A2}"/>
              </a:ext>
            </a:extLst>
          </p:cNvPr>
          <p:cNvSpPr/>
          <p:nvPr/>
        </p:nvSpPr>
        <p:spPr>
          <a:xfrm>
            <a:off x="1841326" y="1662830"/>
            <a:ext cx="5550596" cy="159707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Calibri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A0D9FC0-F925-40FA-927E-39B1C589C0E3}"/>
              </a:ext>
            </a:extLst>
          </p:cNvPr>
          <p:cNvSpPr/>
          <p:nvPr/>
        </p:nvSpPr>
        <p:spPr>
          <a:xfrm>
            <a:off x="1854896" y="2973367"/>
            <a:ext cx="5550596" cy="159707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Calibri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C9F96B3-86DF-4B11-9FD6-8CDFBC27AA6F}"/>
              </a:ext>
            </a:extLst>
          </p:cNvPr>
          <p:cNvSpPr/>
          <p:nvPr/>
        </p:nvSpPr>
        <p:spPr>
          <a:xfrm>
            <a:off x="1841326" y="2412043"/>
            <a:ext cx="5550596" cy="159707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Calibri" pitchFamily="34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E97FED4-229D-4559-8BB6-96A40FE16DF1}"/>
              </a:ext>
            </a:extLst>
          </p:cNvPr>
          <p:cNvSpPr/>
          <p:nvPr/>
        </p:nvSpPr>
        <p:spPr>
          <a:xfrm>
            <a:off x="1854896" y="3161256"/>
            <a:ext cx="5550596" cy="159707"/>
          </a:xfrm>
          <a:prstGeom prst="round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35818" y="2733818"/>
            <a:ext cx="219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  <a:latin typeface="Calibri" pitchFamily="34" charset="0"/>
              </a:rPr>
              <a:t>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60382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620" y="1030405"/>
            <a:ext cx="2612361" cy="34052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ángulo 2"/>
          <p:cNvSpPr/>
          <p:nvPr/>
        </p:nvSpPr>
        <p:spPr>
          <a:xfrm>
            <a:off x="931148" y="3419992"/>
            <a:ext cx="4607208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Tasas más altas de AVP en tres regiones: Oceanía, Asia meridional y África subsahariana occidental.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Más frecuente y mayor mortalidad en &lt;5 años y ≥60 años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48" y="1173426"/>
            <a:ext cx="4217606" cy="177914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Rectángulo 6"/>
          <p:cNvSpPr/>
          <p:nvPr/>
        </p:nvSpPr>
        <p:spPr>
          <a:xfrm>
            <a:off x="490129" y="4776185"/>
            <a:ext cx="56612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Fuente: GBD 2019 Lancet 2022; 400: 2221–48. 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doi: 10.1016/S0140-6736(22)02185-7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ED965E-F39D-4C3E-BA98-0617B57B2E18}"/>
              </a:ext>
            </a:extLst>
          </p:cNvPr>
          <p:cNvSpPr txBox="1"/>
          <p:nvPr/>
        </p:nvSpPr>
        <p:spPr>
          <a:xfrm>
            <a:off x="641300" y="0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Situación epidemiológica en el mundo, 2019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9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2"/>
          <p:cNvSpPr txBox="1"/>
          <p:nvPr/>
        </p:nvSpPr>
        <p:spPr>
          <a:xfrm>
            <a:off x="1371600" y="2914650"/>
            <a:ext cx="6400440" cy="131409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es-AR" sz="3200" b="0" strike="noStrike" spc="-1" dirty="0">
              <a:latin typeface="Calibri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8C533C4-A244-42D0-9E2A-1215EAE95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316614"/>
              </p:ext>
            </p:extLst>
          </p:nvPr>
        </p:nvGraphicFramePr>
        <p:xfrm>
          <a:off x="5039588" y="1721487"/>
          <a:ext cx="3342569" cy="2264954"/>
        </p:xfrm>
        <a:graphic>
          <a:graphicData uri="http://schemas.openxmlformats.org/drawingml/2006/table">
            <a:tbl>
              <a:tblPr firstRow="1" firstCol="1" bandRow="1"/>
              <a:tblGrid>
                <a:gridCol w="2103318">
                  <a:extLst>
                    <a:ext uri="{9D8B030D-6E8A-4147-A177-3AD203B41FA5}">
                      <a16:colId xmlns:a16="http://schemas.microsoft.com/office/drawing/2014/main" val="1487502495"/>
                    </a:ext>
                  </a:extLst>
                </a:gridCol>
                <a:gridCol w="1239251">
                  <a:extLst>
                    <a:ext uri="{9D8B030D-6E8A-4147-A177-3AD203B41FA5}">
                      <a16:colId xmlns:a16="http://schemas.microsoft.com/office/drawing/2014/main" val="1656376072"/>
                    </a:ext>
                  </a:extLst>
                </a:gridCol>
              </a:tblGrid>
              <a:tr h="3371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Total fallecidos &lt;5 años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106.000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114770"/>
                  </a:ext>
                </a:extLst>
              </a:tr>
              <a:tr h="1731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000761"/>
                  </a:ext>
                </a:extLst>
              </a:tr>
              <a:tr h="3539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Por enfermedad </a:t>
                      </a:r>
                      <a:r>
                        <a:rPr lang="es-AR" sz="900" b="1" dirty="0" err="1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neumocócica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b="1" dirty="0"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5.700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11039"/>
                  </a:ext>
                </a:extLst>
              </a:tr>
              <a:tr h="3539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Nº casos Neumonía </a:t>
                      </a:r>
                      <a:r>
                        <a:rPr lang="es-AR" sz="900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neumocócica</a:t>
                      </a: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(NN)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251.000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4479"/>
                  </a:ext>
                </a:extLst>
              </a:tr>
              <a:tr h="1731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Letalidad de NN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2%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5341"/>
                  </a:ext>
                </a:extLst>
              </a:tr>
              <a:tr h="1731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Tasa mortalidad NN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6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371422"/>
                  </a:ext>
                </a:extLst>
              </a:tr>
              <a:tr h="3539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Nº casos Meningitis neumocócica (MN)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2.300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98496"/>
                  </a:ext>
                </a:extLst>
              </a:tr>
              <a:tr h="1731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Letalidad de MN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27%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77118"/>
                  </a:ext>
                </a:extLst>
              </a:tr>
              <a:tr h="17317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Tasa mortalidad NN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AR" sz="9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</a:t>
                      </a:r>
                      <a:endParaRPr lang="es-AR" sz="9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53355"/>
                  </a:ext>
                </a:extLst>
              </a:tr>
            </a:tbl>
          </a:graphicData>
        </a:graphic>
      </p:graphicFrame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097EE7C4-708F-4172-B30E-7160085F458C}"/>
              </a:ext>
            </a:extLst>
          </p:cNvPr>
          <p:cNvSpPr/>
          <p:nvPr/>
        </p:nvSpPr>
        <p:spPr>
          <a:xfrm>
            <a:off x="7743714" y="2099773"/>
            <a:ext cx="44450" cy="92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dirty="0">
                <a:latin typeface="Calibri" pitchFamily="34" charset="0"/>
              </a:rPr>
              <a:t>     </a:t>
            </a:r>
            <a:endParaRPr lang="es-AR" dirty="0">
              <a:latin typeface="Calibri" pitchFamily="34" charset="0"/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ACEA6BFF-A62B-4868-98C1-820AFF1DF1A2}"/>
              </a:ext>
            </a:extLst>
          </p:cNvPr>
          <p:cNvSpPr/>
          <p:nvPr/>
        </p:nvSpPr>
        <p:spPr>
          <a:xfrm>
            <a:off x="6005942" y="2100423"/>
            <a:ext cx="44450" cy="92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AR" dirty="0">
              <a:latin typeface="Calibri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ED2682-F19B-4AAA-B072-EEF8CFBD5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87" y="1528991"/>
            <a:ext cx="3600450" cy="24574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BED965E-F39D-4C3E-BA98-0617B57B2E18}"/>
              </a:ext>
            </a:extLst>
          </p:cNvPr>
          <p:cNvSpPr txBox="1"/>
          <p:nvPr/>
        </p:nvSpPr>
        <p:spPr>
          <a:xfrm>
            <a:off x="641300" y="0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Situación epidemiológica en las Américas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F505AD-9707-4490-A150-BC4C48EC77C6}"/>
              </a:ext>
            </a:extLst>
          </p:cNvPr>
          <p:cNvSpPr txBox="1"/>
          <p:nvPr/>
        </p:nvSpPr>
        <p:spPr>
          <a:xfrm>
            <a:off x="806154" y="1067326"/>
            <a:ext cx="3765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latin typeface="Calibri" pitchFamily="34" charset="0"/>
              </a:rPr>
              <a:t>Países y territorios (n = 37) que han introducido </a:t>
            </a:r>
            <a:r>
              <a:rPr lang="es-MX" sz="1200" b="1" dirty="0" err="1">
                <a:latin typeface="Calibri" pitchFamily="34" charset="0"/>
              </a:rPr>
              <a:t>PCVs</a:t>
            </a:r>
            <a:r>
              <a:rPr lang="es-MX" sz="1200" b="1" dirty="0">
                <a:latin typeface="Calibri" pitchFamily="34" charset="0"/>
              </a:rPr>
              <a:t> en calendario. 2019</a:t>
            </a:r>
            <a:endParaRPr lang="es-AR" sz="1200" b="1" dirty="0">
              <a:latin typeface="Calibri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097634-F29D-4C54-9EC5-D40134BC6BB8}"/>
              </a:ext>
            </a:extLst>
          </p:cNvPr>
          <p:cNvSpPr txBox="1"/>
          <p:nvPr/>
        </p:nvSpPr>
        <p:spPr>
          <a:xfrm>
            <a:off x="5193238" y="1242720"/>
            <a:ext cx="3053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latin typeface="Calibri" pitchFamily="34" charset="0"/>
              </a:rPr>
              <a:t>Morbilidad y mortalidad de infección neumocócica en América, 2015.</a:t>
            </a:r>
            <a:endParaRPr lang="es-AR" sz="1200" b="1" dirty="0">
              <a:latin typeface="Calibri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EDE2EF-B3F0-4479-9453-3A1217652D17}"/>
              </a:ext>
            </a:extLst>
          </p:cNvPr>
          <p:cNvSpPr txBox="1"/>
          <p:nvPr/>
        </p:nvSpPr>
        <p:spPr>
          <a:xfrm>
            <a:off x="4946069" y="4013296"/>
            <a:ext cx="34036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Wahl</a:t>
            </a:r>
            <a:r>
              <a:rPr lang="es-A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 B, et al. Lancet </a:t>
            </a:r>
            <a:r>
              <a:rPr lang="es-AR" sz="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Global </a:t>
            </a:r>
            <a:r>
              <a:rPr lang="es-AR" sz="8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Health</a:t>
            </a:r>
            <a:r>
              <a:rPr lang="es-AR" sz="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. 2018;6(7):e744–57</a:t>
            </a:r>
            <a:endParaRPr lang="es-AR" sz="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0DDAAB7-211C-4A14-8F11-98E64FA64E3C}"/>
              </a:ext>
            </a:extLst>
          </p:cNvPr>
          <p:cNvSpPr txBox="1"/>
          <p:nvPr/>
        </p:nvSpPr>
        <p:spPr>
          <a:xfrm>
            <a:off x="806154" y="3986726"/>
            <a:ext cx="39054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https://www.paho.org/en/documents/countries-and-territories-n37-have-introduced-pneumococcus-conjugated-vaccines-pvc-their</a:t>
            </a:r>
          </a:p>
        </p:txBody>
      </p:sp>
    </p:spTree>
    <p:extLst>
      <p:ext uri="{BB962C8B-B14F-4D97-AF65-F5344CB8AC3E}">
        <p14:creationId xmlns:p14="http://schemas.microsoft.com/office/powerpoint/2010/main" val="6181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2"/>
          <p:cNvSpPr txBox="1"/>
          <p:nvPr/>
        </p:nvSpPr>
        <p:spPr>
          <a:xfrm>
            <a:off x="331369" y="2625053"/>
            <a:ext cx="3590635" cy="131409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es-AR" sz="3200" b="0" strike="noStrike" spc="-1" dirty="0">
              <a:latin typeface="Calibri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312818-3F8F-47F3-87ED-DBC5C0B8AC37}"/>
              </a:ext>
            </a:extLst>
          </p:cNvPr>
          <p:cNvSpPr txBox="1"/>
          <p:nvPr/>
        </p:nvSpPr>
        <p:spPr>
          <a:xfrm>
            <a:off x="4555967" y="4774983"/>
            <a:ext cx="30076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i="1" dirty="0">
                <a:effectLst/>
                <a:latin typeface="Calibri" pitchFamily="34" charset="0"/>
                <a:ea typeface="Calibri" panose="020F0502020204030204" pitchFamily="34" charset="0"/>
              </a:rPr>
              <a:t>Gentile </a:t>
            </a:r>
            <a:r>
              <a:rPr lang="es-AR" sz="900" i="1" dirty="0">
                <a:latin typeface="Calibri" pitchFamily="34" charset="0"/>
                <a:ea typeface="Calibri" panose="020F0502020204030204" pitchFamily="34" charset="0"/>
              </a:rPr>
              <a:t>A, Bakir J, </a:t>
            </a:r>
            <a:r>
              <a:rPr lang="es-AR" sz="900" i="1" dirty="0" err="1">
                <a:latin typeface="Calibri" pitchFamily="34" charset="0"/>
                <a:ea typeface="Calibri" panose="020F0502020204030204" pitchFamily="34" charset="0"/>
              </a:rPr>
              <a:t>Bialorus</a:t>
            </a:r>
            <a:r>
              <a:rPr lang="es-AR" sz="900" i="1" dirty="0">
                <a:latin typeface="Calibri" pitchFamily="34" charset="0"/>
                <a:ea typeface="Calibri" panose="020F0502020204030204" pitchFamily="34" charset="0"/>
              </a:rPr>
              <a:t> L, et al. ISPPD  Glasgow 2016.</a:t>
            </a:r>
            <a:endParaRPr lang="es-AR" sz="900" i="1" dirty="0">
              <a:latin typeface="Calibri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54C180-4041-4327-B76C-0203FA08AB8C}"/>
              </a:ext>
            </a:extLst>
          </p:cNvPr>
          <p:cNvSpPr txBox="1"/>
          <p:nvPr/>
        </p:nvSpPr>
        <p:spPr>
          <a:xfrm>
            <a:off x="629417" y="63116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Infección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Situación epidemiológica en Argentina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F86E8E-A4DE-4C07-B69F-4C80CB81B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52" y="2564685"/>
            <a:ext cx="4324448" cy="19794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2A027C3-7C1D-47F5-884F-A09A490E7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17" y="878079"/>
            <a:ext cx="5048250" cy="25003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285A1FF-BD99-442E-BF27-165038E36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12" y="1176125"/>
            <a:ext cx="3590633" cy="150018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EAACB52-0A40-4CF1-A59A-F67929A609DD}"/>
              </a:ext>
            </a:extLst>
          </p:cNvPr>
          <p:cNvSpPr txBox="1"/>
          <p:nvPr/>
        </p:nvSpPr>
        <p:spPr>
          <a:xfrm>
            <a:off x="4410052" y="2103020"/>
            <a:ext cx="449986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1200" b="1" u="none" strike="noStrike" baseline="0" dirty="0">
                <a:latin typeface="Calibri" pitchFamily="34" charset="0"/>
                <a:cs typeface="Calibri" pitchFamily="34" charset="0"/>
              </a:rPr>
              <a:t>Incidencia de neumonía consolidante según el grupo etario. Efectividad de la vacuna PCV13</a:t>
            </a:r>
            <a:endParaRPr lang="es-AR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DBB4266-DC37-4FC7-90AB-8AB66EA07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45" y="2987484"/>
            <a:ext cx="2197328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10491" y="155865"/>
            <a:ext cx="665018" cy="561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5865"/>
            <a:ext cx="6523280" cy="44680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3" y="93927"/>
            <a:ext cx="6151851" cy="45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5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497361" y="1693301"/>
            <a:ext cx="4419087" cy="11021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just"/>
            <a:r>
              <a:rPr lang="es-MX" sz="1400" b="0" strike="noStrike" spc="-1" dirty="0">
                <a:solidFill>
                  <a:srgbClr val="000000"/>
                </a:solidFill>
                <a:latin typeface="Calibri" pitchFamily="34" charset="0"/>
              </a:rPr>
              <a:t>Promedio anual de neumonías consolidantes confirmadas por radiología (totales, virales y no virales) en niños &lt;1 año.</a:t>
            </a:r>
            <a:endParaRPr lang="es-AR" sz="1400" b="0" strike="noStrike" spc="-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6F3BAE1-2753-4DEE-9E80-76ABEC4F4F63}"/>
              </a:ext>
            </a:extLst>
          </p:cNvPr>
          <p:cNvSpPr txBox="1"/>
          <p:nvPr/>
        </p:nvSpPr>
        <p:spPr>
          <a:xfrm>
            <a:off x="669043" y="30026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Infección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Situación epidemiológica en Argentina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C92882-2548-4752-A79F-B5F862B3B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60" y="2571750"/>
            <a:ext cx="4505202" cy="196919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AA7727F-372C-4636-94D0-07FDD1ED8AA1}"/>
              </a:ext>
            </a:extLst>
          </p:cNvPr>
          <p:cNvSpPr txBox="1"/>
          <p:nvPr/>
        </p:nvSpPr>
        <p:spPr>
          <a:xfrm>
            <a:off x="3893997" y="1125270"/>
            <a:ext cx="3253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Arch Argent </a:t>
            </a:r>
            <a:r>
              <a:rPr lang="en-US" sz="1000" dirty="0" err="1">
                <a:latin typeface="Calibri" pitchFamily="34" charset="0"/>
              </a:rPr>
              <a:t>Pediatr</a:t>
            </a:r>
            <a:r>
              <a:rPr lang="en-US" sz="1000" dirty="0">
                <a:latin typeface="Calibri" pitchFamily="34" charset="0"/>
              </a:rPr>
              <a:t> 2015;113(4):310-6</a:t>
            </a:r>
            <a:endParaRPr lang="es-AR" sz="1000" dirty="0">
              <a:latin typeface="Calibri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F84EC3-08F0-4C92-81C0-32EC6CEE5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12" y="856476"/>
            <a:ext cx="5848350" cy="2357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26A21E-4FE7-437F-B569-B4C15C579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13" y="1313115"/>
            <a:ext cx="4166796" cy="166033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0BB1620-4F8E-4B53-85BD-7412D261147B}"/>
              </a:ext>
            </a:extLst>
          </p:cNvPr>
          <p:cNvSpPr txBox="1"/>
          <p:nvPr/>
        </p:nvSpPr>
        <p:spPr>
          <a:xfrm>
            <a:off x="72737" y="4834933"/>
            <a:ext cx="413381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Gentile A, Juárez MV,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Lución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F, et al. </a:t>
            </a:r>
            <a:r>
              <a:rPr lang="en-US" sz="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IDWeek</a:t>
            </a: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2015 San Diego</a:t>
            </a:r>
            <a:endParaRPr lang="es-AR" sz="800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2EAD4F1-B759-4AF6-BC72-CC0B2F9C6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532" y="3132534"/>
            <a:ext cx="1971675" cy="9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9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2EAACB52-0A40-4CF1-A59A-F67929A609DD}"/>
              </a:ext>
            </a:extLst>
          </p:cNvPr>
          <p:cNvSpPr txBox="1"/>
          <p:nvPr/>
        </p:nvSpPr>
        <p:spPr>
          <a:xfrm>
            <a:off x="629417" y="751557"/>
            <a:ext cx="611786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1600" b="1" dirty="0">
                <a:latin typeface="Calibri" pitchFamily="34" charset="0"/>
                <a:cs typeface="Calibri" pitchFamily="34" charset="0"/>
              </a:rPr>
              <a:t>Meningitis neumocócica. Nº de casos y tasas de incidencia. </a:t>
            </a:r>
          </a:p>
          <a:p>
            <a:r>
              <a:rPr lang="es-MX" sz="1200" b="1" dirty="0">
                <a:latin typeface="Calibri" pitchFamily="34" charset="0"/>
                <a:cs typeface="Calibri" pitchFamily="34" charset="0"/>
              </a:rPr>
              <a:t>Argentina 2010-2023</a:t>
            </a:r>
            <a:endParaRPr lang="es-AR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456983"/>
            <a:ext cx="6349215" cy="30912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60777" y="4728992"/>
            <a:ext cx="663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Fuente: Dirección de Control de Enfermedades </a:t>
            </a:r>
            <a:r>
              <a:rPr lang="es-E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Inmunoprevenibles</a:t>
            </a:r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 (DICEI), MSAL. Bacteriología Clínica. INEI-ANLIS “Dr. Carlos G. Malbrán.</a:t>
            </a:r>
          </a:p>
          <a:p>
            <a:r>
              <a:rPr lang="es-ES" sz="900" dirty="0">
                <a:latin typeface="Calibri" panose="020F0502020204030204" pitchFamily="34" charset="0"/>
                <a:cs typeface="Calibri" panose="020F0502020204030204" pitchFamily="34" charset="0"/>
              </a:rPr>
              <a:t>Elaborado por DICEI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249098" y="1693253"/>
            <a:ext cx="1663547" cy="229293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2010-2023: 50- 230 casos anuales en población general (0,12 y 0,55 /100.000 habitantes)</a:t>
            </a:r>
          </a:p>
          <a:p>
            <a:pPr>
              <a:buClr>
                <a:srgbClr val="800000"/>
              </a:buClr>
            </a:pPr>
            <a:endParaRPr 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Tendencia decreciente a partir del año 2012</a:t>
            </a:r>
          </a:p>
          <a:p>
            <a:pPr>
              <a:buClr>
                <a:srgbClr val="800000"/>
              </a:buClr>
            </a:pPr>
            <a:endParaRPr 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Tasa de incidencia 2022 y 2023: 0,3 /100.000 habitantes (similar a 2015-2016)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54C180-4041-4327-B76C-0203FA08AB8C}"/>
              </a:ext>
            </a:extLst>
          </p:cNvPr>
          <p:cNvSpPr txBox="1"/>
          <p:nvPr/>
        </p:nvSpPr>
        <p:spPr>
          <a:xfrm>
            <a:off x="592275" y="-1561"/>
            <a:ext cx="753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Enfermedad neumocócica</a:t>
            </a:r>
          </a:p>
          <a:p>
            <a:r>
              <a:rPr lang="es-MX" i="0" u="none" strike="noStrike" baseline="0" dirty="0">
                <a:solidFill>
                  <a:srgbClr val="0070C0"/>
                </a:solidFill>
                <a:latin typeface="Calibri" pitchFamily="34" charset="0"/>
              </a:rPr>
              <a:t>Situación epidemiológica en Argentina</a:t>
            </a:r>
            <a:endParaRPr lang="es-AR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14238</TotalTime>
  <Words>1403</Words>
  <Application>Microsoft Office PowerPoint</Application>
  <PresentationFormat>Presentación en pantalla (16:9)</PresentationFormat>
  <Paragraphs>242</Paragraphs>
  <Slides>21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Arial</vt:lpstr>
      <vt:lpstr>BaskervilleMTStd-Regular</vt:lpstr>
      <vt:lpstr>Calibri</vt:lpstr>
      <vt:lpstr>Comic Sans MS</vt:lpstr>
      <vt:lpstr>DejaVu Sans</vt:lpstr>
      <vt:lpstr>MS Pゴシック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Julia</dc:creator>
  <cp:lastModifiedBy>Centro Medicus</cp:lastModifiedBy>
  <cp:revision>689</cp:revision>
  <dcterms:created xsi:type="dcterms:W3CDTF">2021-03-02T18:13:03Z</dcterms:created>
  <dcterms:modified xsi:type="dcterms:W3CDTF">2024-09-11T19:01:03Z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