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74" r:id="rId7"/>
    <p:sldId id="275" r:id="rId8"/>
    <p:sldId id="259" r:id="rId9"/>
    <p:sldId id="276" r:id="rId10"/>
    <p:sldId id="540" r:id="rId11"/>
    <p:sldId id="574" r:id="rId12"/>
    <p:sldId id="543" r:id="rId13"/>
    <p:sldId id="277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9" r:id="rId30"/>
    <p:sldId id="300" r:id="rId31"/>
    <p:sldId id="278" r:id="rId32"/>
    <p:sldId id="301" r:id="rId33"/>
    <p:sldId id="281" r:id="rId34"/>
    <p:sldId id="575" r:id="rId35"/>
    <p:sldId id="263" r:id="rId3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920"/>
    <a:srgbClr val="EE3C12"/>
    <a:srgbClr val="1B95AD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2" autoAdjust="0"/>
    <p:restoredTop sz="94598" autoAdjust="0"/>
  </p:normalViewPr>
  <p:slideViewPr>
    <p:cSldViewPr snapToGrid="0" showGuides="1">
      <p:cViewPr>
        <p:scale>
          <a:sx n="77" d="100"/>
          <a:sy n="77" d="100"/>
        </p:scale>
        <p:origin x="83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E7BA61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Hoja1!$A$2:$A$11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325637</c:v>
                </c:pt>
                <c:pt idx="1">
                  <c:v>342024</c:v>
                </c:pt>
                <c:pt idx="2">
                  <c:v>320446</c:v>
                </c:pt>
                <c:pt idx="3">
                  <c:v>293521</c:v>
                </c:pt>
                <c:pt idx="4">
                  <c:v>246867</c:v>
                </c:pt>
                <c:pt idx="5">
                  <c:v>257482</c:v>
                </c:pt>
                <c:pt idx="6">
                  <c:v>40532</c:v>
                </c:pt>
                <c:pt idx="7">
                  <c:v>109758</c:v>
                </c:pt>
                <c:pt idx="8">
                  <c:v>208370</c:v>
                </c:pt>
                <c:pt idx="9">
                  <c:v>222997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3-4ABE-A583-BB9A0E86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33864448"/>
        <c:axId val="133866624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Incidencia</c:v>
                </c:pt>
              </c:strCache>
            </c:strRef>
          </c:tx>
          <c:spPr>
            <a:ln w="12700" cap="rnd">
              <a:solidFill>
                <a:srgbClr val="262A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Hoja1!$C$2:$C$11</c:f>
              <c:numCache>
                <c:formatCode>General</c:formatCode>
                <c:ptCount val="10"/>
                <c:pt idx="0">
                  <c:v>21609.9</c:v>
                </c:pt>
                <c:pt idx="1">
                  <c:v>22761.1</c:v>
                </c:pt>
                <c:pt idx="2">
                  <c:v>21393</c:v>
                </c:pt>
                <c:pt idx="3">
                  <c:v>19647.900000000001</c:v>
                </c:pt>
                <c:pt idx="4">
                  <c:v>16572.5</c:v>
                </c:pt>
                <c:pt idx="5">
                  <c:v>17350.3</c:v>
                </c:pt>
                <c:pt idx="6">
                  <c:v>2743.7</c:v>
                </c:pt>
                <c:pt idx="7">
                  <c:v>7464.4</c:v>
                </c:pt>
                <c:pt idx="8">
                  <c:v>14227.5</c:v>
                </c:pt>
                <c:pt idx="9">
                  <c:v>15285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33-4ABE-A583-BB9A0E86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91616"/>
        <c:axId val="133868544"/>
      </c:lineChart>
      <c:catAx>
        <c:axId val="1338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s-AR"/>
          </a:p>
        </c:txPr>
        <c:crossAx val="133866624"/>
        <c:crosses val="autoZero"/>
        <c:auto val="1"/>
        <c:lblAlgn val="ctr"/>
        <c:lblOffset val="100"/>
        <c:noMultiLvlLbl val="0"/>
      </c:catAx>
      <c:valAx>
        <c:axId val="133866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r>
                  <a:rPr lang="en-US"/>
                  <a:t>Casos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s-AR"/>
          </a:p>
        </c:txPr>
        <c:crossAx val="133864448"/>
        <c:crosses val="autoZero"/>
        <c:crossBetween val="between"/>
      </c:valAx>
      <c:valAx>
        <c:axId val="1338685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r>
                  <a:rPr lang="en-US"/>
                  <a:t>Incidencia acumulada (por 100.000 hab.)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s-AR"/>
          </a:p>
        </c:txPr>
        <c:crossAx val="134591616"/>
        <c:crosses val="max"/>
        <c:crossBetween val="between"/>
      </c:valAx>
      <c:catAx>
        <c:axId val="13459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8685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s-A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latin typeface="Encode Sans" pitchFamily="2" charset="0"/>
        </a:defRPr>
      </a:pPr>
      <a:endParaRPr lang="es-A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78ED1-0205-4D95-ADF6-FB0060B9347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0B5250F-7412-4443-948D-C448924CB3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Vacuna</a:t>
          </a:r>
          <a:endParaRPr lang="en-US"/>
        </a:p>
      </dgm:t>
    </dgm:pt>
    <dgm:pt modelId="{FD7E8482-DB34-4178-AAE4-84AE7054EA15}" type="parTrans" cxnId="{C872D636-0B2D-4738-8F88-36D3B1FAF38C}">
      <dgm:prSet/>
      <dgm:spPr/>
      <dgm:t>
        <a:bodyPr/>
        <a:lstStyle/>
        <a:p>
          <a:endParaRPr lang="en-US"/>
        </a:p>
      </dgm:t>
    </dgm:pt>
    <dgm:pt modelId="{0AACFB1F-ABB1-4417-9ECF-696FF968D545}" type="sibTrans" cxnId="{C872D636-0B2D-4738-8F88-36D3B1FAF38C}">
      <dgm:prSet/>
      <dgm:spPr/>
      <dgm:t>
        <a:bodyPr/>
        <a:lstStyle/>
        <a:p>
          <a:endParaRPr lang="en-US"/>
        </a:p>
      </dgm:t>
    </dgm:pt>
    <dgm:pt modelId="{16B5CB0D-3CC2-4DB2-A8B9-EA4E84EB518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Medidas de prevención</a:t>
          </a:r>
          <a:endParaRPr lang="en-US" dirty="0"/>
        </a:p>
      </dgm:t>
    </dgm:pt>
    <dgm:pt modelId="{40B9CC12-FA30-4A53-895C-87A44095BE06}" type="parTrans" cxnId="{A04134BD-A8A3-4A5B-966E-A28285F0DB0D}">
      <dgm:prSet/>
      <dgm:spPr/>
      <dgm:t>
        <a:bodyPr/>
        <a:lstStyle/>
        <a:p>
          <a:endParaRPr lang="es-AR"/>
        </a:p>
      </dgm:t>
    </dgm:pt>
    <dgm:pt modelId="{36C1C39E-531A-476C-9AFA-7BF7C636D789}" type="sibTrans" cxnId="{A04134BD-A8A3-4A5B-966E-A28285F0DB0D}">
      <dgm:prSet/>
      <dgm:spPr/>
      <dgm:t>
        <a:bodyPr/>
        <a:lstStyle/>
        <a:p>
          <a:endParaRPr lang="es-AR"/>
        </a:p>
      </dgm:t>
    </dgm:pt>
    <dgm:pt modelId="{81749249-443C-4EBF-9D2A-88CC20C80FF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Ac. </a:t>
          </a:r>
          <a:r>
            <a:rPr lang="es-ES" dirty="0"/>
            <a:t>monoclonales</a:t>
          </a:r>
          <a:endParaRPr lang="en-US" dirty="0"/>
        </a:p>
      </dgm:t>
    </dgm:pt>
    <dgm:pt modelId="{5650C186-7974-49F9-BF1E-6F4FC0742AF7}" type="parTrans" cxnId="{18D5F0BE-43E6-4671-B9EC-1ACD2034575A}">
      <dgm:prSet/>
      <dgm:spPr/>
      <dgm:t>
        <a:bodyPr/>
        <a:lstStyle/>
        <a:p>
          <a:endParaRPr lang="es-AR"/>
        </a:p>
      </dgm:t>
    </dgm:pt>
    <dgm:pt modelId="{DAE70240-B5BD-4814-A72C-CE0307C4B70E}" type="sibTrans" cxnId="{18D5F0BE-43E6-4671-B9EC-1ACD2034575A}">
      <dgm:prSet/>
      <dgm:spPr/>
      <dgm:t>
        <a:bodyPr/>
        <a:lstStyle/>
        <a:p>
          <a:endParaRPr lang="es-AR"/>
        </a:p>
      </dgm:t>
    </dgm:pt>
    <dgm:pt modelId="{8FE5BCA7-C480-4CCA-8653-D9D8FB6F9ECD}" type="pres">
      <dgm:prSet presAssocID="{86B78ED1-0205-4D95-ADF6-FB0060B9347F}" presName="root" presStyleCnt="0">
        <dgm:presLayoutVars>
          <dgm:dir/>
          <dgm:resizeHandles val="exact"/>
        </dgm:presLayoutVars>
      </dgm:prSet>
      <dgm:spPr/>
    </dgm:pt>
    <dgm:pt modelId="{59A4F73D-F048-49F7-98FA-F1EB5977369D}" type="pres">
      <dgm:prSet presAssocID="{16B5CB0D-3CC2-4DB2-A8B9-EA4E84EB518D}" presName="compNode" presStyleCnt="0"/>
      <dgm:spPr/>
    </dgm:pt>
    <dgm:pt modelId="{8487EAA4-5036-401D-A7E4-ED77341D24FE}" type="pres">
      <dgm:prSet presAssocID="{16B5CB0D-3CC2-4DB2-A8B9-EA4E84EB518D}" presName="iconBgRect" presStyleLbl="bgShp" presStyleIdx="0" presStyleCnt="3"/>
      <dgm:spPr/>
    </dgm:pt>
    <dgm:pt modelId="{2A97628A-487A-44BC-9019-64C6FA640436}" type="pres">
      <dgm:prSet presAssocID="{16B5CB0D-3CC2-4DB2-A8B9-EA4E84EB51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a con máscara contorno"/>
        </a:ext>
      </dgm:extLst>
    </dgm:pt>
    <dgm:pt modelId="{B87EB9D5-0283-425A-9777-5E9092F062F0}" type="pres">
      <dgm:prSet presAssocID="{16B5CB0D-3CC2-4DB2-A8B9-EA4E84EB518D}" presName="spaceRect" presStyleCnt="0"/>
      <dgm:spPr/>
    </dgm:pt>
    <dgm:pt modelId="{37687B56-0675-44C5-93BC-326EEE1A0375}" type="pres">
      <dgm:prSet presAssocID="{16B5CB0D-3CC2-4DB2-A8B9-EA4E84EB518D}" presName="textRect" presStyleLbl="revTx" presStyleIdx="0" presStyleCnt="3">
        <dgm:presLayoutVars>
          <dgm:chMax val="1"/>
          <dgm:chPref val="1"/>
        </dgm:presLayoutVars>
      </dgm:prSet>
      <dgm:spPr/>
    </dgm:pt>
    <dgm:pt modelId="{334ECF01-19C3-41F6-A0F3-73EE28708AE1}" type="pres">
      <dgm:prSet presAssocID="{36C1C39E-531A-476C-9AFA-7BF7C636D789}" presName="sibTrans" presStyleCnt="0"/>
      <dgm:spPr/>
    </dgm:pt>
    <dgm:pt modelId="{8D1FEBE2-04BC-4973-9937-A58BFFDE73D7}" type="pres">
      <dgm:prSet presAssocID="{81749249-443C-4EBF-9D2A-88CC20C80FFD}" presName="compNode" presStyleCnt="0"/>
      <dgm:spPr/>
    </dgm:pt>
    <dgm:pt modelId="{91B78828-FC6F-458E-8142-68109E26AB50}" type="pres">
      <dgm:prSet presAssocID="{81749249-443C-4EBF-9D2A-88CC20C80FFD}" presName="iconBgRect" presStyleLbl="bgShp" presStyleIdx="1" presStyleCnt="3"/>
      <dgm:spPr/>
    </dgm:pt>
    <dgm:pt modelId="{47073D0B-B482-48DD-9788-DF6A385D74A2}" type="pres">
      <dgm:prSet presAssocID="{81749249-443C-4EBF-9D2A-88CC20C80FF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bé gateando contorno"/>
        </a:ext>
      </dgm:extLst>
    </dgm:pt>
    <dgm:pt modelId="{06ACD7CD-7C67-41C2-8363-9FC0E98A3259}" type="pres">
      <dgm:prSet presAssocID="{81749249-443C-4EBF-9D2A-88CC20C80FFD}" presName="spaceRect" presStyleCnt="0"/>
      <dgm:spPr/>
    </dgm:pt>
    <dgm:pt modelId="{1ACCF775-0C7D-4563-AAFB-EEEE9E4D7F38}" type="pres">
      <dgm:prSet presAssocID="{81749249-443C-4EBF-9D2A-88CC20C80FFD}" presName="textRect" presStyleLbl="revTx" presStyleIdx="1" presStyleCnt="3">
        <dgm:presLayoutVars>
          <dgm:chMax val="1"/>
          <dgm:chPref val="1"/>
        </dgm:presLayoutVars>
      </dgm:prSet>
      <dgm:spPr/>
    </dgm:pt>
    <dgm:pt modelId="{98FCBBD6-99A3-4253-A676-2AA5636F24B4}" type="pres">
      <dgm:prSet presAssocID="{DAE70240-B5BD-4814-A72C-CE0307C4B70E}" presName="sibTrans" presStyleCnt="0"/>
      <dgm:spPr/>
    </dgm:pt>
    <dgm:pt modelId="{5907EDD4-BCAB-4A20-95D7-C3A6BC64F2F0}" type="pres">
      <dgm:prSet presAssocID="{60B5250F-7412-4443-948D-C448924CB3D7}" presName="compNode" presStyleCnt="0"/>
      <dgm:spPr/>
    </dgm:pt>
    <dgm:pt modelId="{4C28AF8D-3125-40AA-9573-54819775D23A}" type="pres">
      <dgm:prSet presAssocID="{60B5250F-7412-4443-948D-C448924CB3D7}" presName="iconBgRect" presStyleLbl="bgShp" presStyleIdx="2" presStyleCnt="3"/>
      <dgm:spPr/>
    </dgm:pt>
    <dgm:pt modelId="{13C310C7-D56D-4F14-9A16-9369D605332C}" type="pres">
      <dgm:prSet presAssocID="{60B5250F-7412-4443-948D-C448924CB3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jer embarazada contorno"/>
        </a:ext>
      </dgm:extLst>
    </dgm:pt>
    <dgm:pt modelId="{C5DC8043-C84C-4C4E-A7D1-16D60591CD9C}" type="pres">
      <dgm:prSet presAssocID="{60B5250F-7412-4443-948D-C448924CB3D7}" presName="spaceRect" presStyleCnt="0"/>
      <dgm:spPr/>
    </dgm:pt>
    <dgm:pt modelId="{74AF496C-7949-4D20-BA75-AABCF85EFBAD}" type="pres">
      <dgm:prSet presAssocID="{60B5250F-7412-4443-948D-C448924CB3D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90F00-34AC-4F63-8994-3F1C6EC6AF23}" type="presOf" srcId="{81749249-443C-4EBF-9D2A-88CC20C80FFD}" destId="{1ACCF775-0C7D-4563-AAFB-EEEE9E4D7F38}" srcOrd="0" destOrd="0" presId="urn:microsoft.com/office/officeart/2018/5/layout/IconCircleLabelList"/>
    <dgm:cxn modelId="{A27B0A31-4B18-46E3-997A-130913B8250E}" type="presOf" srcId="{60B5250F-7412-4443-948D-C448924CB3D7}" destId="{74AF496C-7949-4D20-BA75-AABCF85EFBAD}" srcOrd="0" destOrd="0" presId="urn:microsoft.com/office/officeart/2018/5/layout/IconCircleLabelList"/>
    <dgm:cxn modelId="{C872D636-0B2D-4738-8F88-36D3B1FAF38C}" srcId="{86B78ED1-0205-4D95-ADF6-FB0060B9347F}" destId="{60B5250F-7412-4443-948D-C448924CB3D7}" srcOrd="2" destOrd="0" parTransId="{FD7E8482-DB34-4178-AAE4-84AE7054EA15}" sibTransId="{0AACFB1F-ABB1-4417-9ECF-696FF968D545}"/>
    <dgm:cxn modelId="{38144438-80E1-4302-A2B8-4B0560BE9307}" type="presOf" srcId="{16B5CB0D-3CC2-4DB2-A8B9-EA4E84EB518D}" destId="{37687B56-0675-44C5-93BC-326EEE1A0375}" srcOrd="0" destOrd="0" presId="urn:microsoft.com/office/officeart/2018/5/layout/IconCircleLabelList"/>
    <dgm:cxn modelId="{27351F40-5CFF-4E40-84B3-BE31D7349D2F}" type="presOf" srcId="{86B78ED1-0205-4D95-ADF6-FB0060B9347F}" destId="{8FE5BCA7-C480-4CCA-8653-D9D8FB6F9ECD}" srcOrd="0" destOrd="0" presId="urn:microsoft.com/office/officeart/2018/5/layout/IconCircleLabelList"/>
    <dgm:cxn modelId="{A04134BD-A8A3-4A5B-966E-A28285F0DB0D}" srcId="{86B78ED1-0205-4D95-ADF6-FB0060B9347F}" destId="{16B5CB0D-3CC2-4DB2-A8B9-EA4E84EB518D}" srcOrd="0" destOrd="0" parTransId="{40B9CC12-FA30-4A53-895C-87A44095BE06}" sibTransId="{36C1C39E-531A-476C-9AFA-7BF7C636D789}"/>
    <dgm:cxn modelId="{18D5F0BE-43E6-4671-B9EC-1ACD2034575A}" srcId="{86B78ED1-0205-4D95-ADF6-FB0060B9347F}" destId="{81749249-443C-4EBF-9D2A-88CC20C80FFD}" srcOrd="1" destOrd="0" parTransId="{5650C186-7974-49F9-BF1E-6F4FC0742AF7}" sibTransId="{DAE70240-B5BD-4814-A72C-CE0307C4B70E}"/>
    <dgm:cxn modelId="{138B9199-12AC-4C74-AC2D-A7AEF47B7B36}" type="presParOf" srcId="{8FE5BCA7-C480-4CCA-8653-D9D8FB6F9ECD}" destId="{59A4F73D-F048-49F7-98FA-F1EB5977369D}" srcOrd="0" destOrd="0" presId="urn:microsoft.com/office/officeart/2018/5/layout/IconCircleLabelList"/>
    <dgm:cxn modelId="{C9A6BD83-BA07-46FD-BD3F-A4AEBA37CCD4}" type="presParOf" srcId="{59A4F73D-F048-49F7-98FA-F1EB5977369D}" destId="{8487EAA4-5036-401D-A7E4-ED77341D24FE}" srcOrd="0" destOrd="0" presId="urn:microsoft.com/office/officeart/2018/5/layout/IconCircleLabelList"/>
    <dgm:cxn modelId="{06E61E59-D938-4333-8B90-0084ED1B6693}" type="presParOf" srcId="{59A4F73D-F048-49F7-98FA-F1EB5977369D}" destId="{2A97628A-487A-44BC-9019-64C6FA640436}" srcOrd="1" destOrd="0" presId="urn:microsoft.com/office/officeart/2018/5/layout/IconCircleLabelList"/>
    <dgm:cxn modelId="{870E3682-1911-43CE-A70E-FF943BD4C164}" type="presParOf" srcId="{59A4F73D-F048-49F7-98FA-F1EB5977369D}" destId="{B87EB9D5-0283-425A-9777-5E9092F062F0}" srcOrd="2" destOrd="0" presId="urn:microsoft.com/office/officeart/2018/5/layout/IconCircleLabelList"/>
    <dgm:cxn modelId="{18CBA89A-7A34-4BC7-8D75-152BFB21BCE9}" type="presParOf" srcId="{59A4F73D-F048-49F7-98FA-F1EB5977369D}" destId="{37687B56-0675-44C5-93BC-326EEE1A0375}" srcOrd="3" destOrd="0" presId="urn:microsoft.com/office/officeart/2018/5/layout/IconCircleLabelList"/>
    <dgm:cxn modelId="{A1A4BFA1-7BFE-48DB-9BFF-649C753D9E7B}" type="presParOf" srcId="{8FE5BCA7-C480-4CCA-8653-D9D8FB6F9ECD}" destId="{334ECF01-19C3-41F6-A0F3-73EE28708AE1}" srcOrd="1" destOrd="0" presId="urn:microsoft.com/office/officeart/2018/5/layout/IconCircleLabelList"/>
    <dgm:cxn modelId="{C3B79AAC-8827-47A7-B38C-6D306B307D71}" type="presParOf" srcId="{8FE5BCA7-C480-4CCA-8653-D9D8FB6F9ECD}" destId="{8D1FEBE2-04BC-4973-9937-A58BFFDE73D7}" srcOrd="2" destOrd="0" presId="urn:microsoft.com/office/officeart/2018/5/layout/IconCircleLabelList"/>
    <dgm:cxn modelId="{0554D519-2F16-45A0-8A77-61CFF44AC342}" type="presParOf" srcId="{8D1FEBE2-04BC-4973-9937-A58BFFDE73D7}" destId="{91B78828-FC6F-458E-8142-68109E26AB50}" srcOrd="0" destOrd="0" presId="urn:microsoft.com/office/officeart/2018/5/layout/IconCircleLabelList"/>
    <dgm:cxn modelId="{080D17B6-F1CB-4FFB-BA7A-C1EE9E5C929D}" type="presParOf" srcId="{8D1FEBE2-04BC-4973-9937-A58BFFDE73D7}" destId="{47073D0B-B482-48DD-9788-DF6A385D74A2}" srcOrd="1" destOrd="0" presId="urn:microsoft.com/office/officeart/2018/5/layout/IconCircleLabelList"/>
    <dgm:cxn modelId="{244D4F1E-5721-45BD-9480-96B4639C3A37}" type="presParOf" srcId="{8D1FEBE2-04BC-4973-9937-A58BFFDE73D7}" destId="{06ACD7CD-7C67-41C2-8363-9FC0E98A3259}" srcOrd="2" destOrd="0" presId="urn:microsoft.com/office/officeart/2018/5/layout/IconCircleLabelList"/>
    <dgm:cxn modelId="{77705ECF-8F1D-43BB-BE73-8CE14E7C0649}" type="presParOf" srcId="{8D1FEBE2-04BC-4973-9937-A58BFFDE73D7}" destId="{1ACCF775-0C7D-4563-AAFB-EEEE9E4D7F38}" srcOrd="3" destOrd="0" presId="urn:microsoft.com/office/officeart/2018/5/layout/IconCircleLabelList"/>
    <dgm:cxn modelId="{22376265-40CB-4F02-AE24-A7B1B631C4CA}" type="presParOf" srcId="{8FE5BCA7-C480-4CCA-8653-D9D8FB6F9ECD}" destId="{98FCBBD6-99A3-4253-A676-2AA5636F24B4}" srcOrd="3" destOrd="0" presId="urn:microsoft.com/office/officeart/2018/5/layout/IconCircleLabelList"/>
    <dgm:cxn modelId="{BEBE1550-6206-478A-B5DA-C52913EFDDC6}" type="presParOf" srcId="{8FE5BCA7-C480-4CCA-8653-D9D8FB6F9ECD}" destId="{5907EDD4-BCAB-4A20-95D7-C3A6BC64F2F0}" srcOrd="4" destOrd="0" presId="urn:microsoft.com/office/officeart/2018/5/layout/IconCircleLabelList"/>
    <dgm:cxn modelId="{3991E611-DEB7-4784-9411-E6D7CB61E556}" type="presParOf" srcId="{5907EDD4-BCAB-4A20-95D7-C3A6BC64F2F0}" destId="{4C28AF8D-3125-40AA-9573-54819775D23A}" srcOrd="0" destOrd="0" presId="urn:microsoft.com/office/officeart/2018/5/layout/IconCircleLabelList"/>
    <dgm:cxn modelId="{13DC089E-4DA6-4614-870F-31581E28220E}" type="presParOf" srcId="{5907EDD4-BCAB-4A20-95D7-C3A6BC64F2F0}" destId="{13C310C7-D56D-4F14-9A16-9369D605332C}" srcOrd="1" destOrd="0" presId="urn:microsoft.com/office/officeart/2018/5/layout/IconCircleLabelList"/>
    <dgm:cxn modelId="{FE5B7292-52F5-4E98-B555-EE3B35A95EE2}" type="presParOf" srcId="{5907EDD4-BCAB-4A20-95D7-C3A6BC64F2F0}" destId="{C5DC8043-C84C-4C4E-A7D1-16D60591CD9C}" srcOrd="2" destOrd="0" presId="urn:microsoft.com/office/officeart/2018/5/layout/IconCircleLabelList"/>
    <dgm:cxn modelId="{1BF044A9-AC04-4DC6-9DAC-483C58561380}" type="presParOf" srcId="{5907EDD4-BCAB-4A20-95D7-C3A6BC64F2F0}" destId="{74AF496C-7949-4D20-BA75-AABCF85EFBA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9AD09-715C-456F-9163-099A5A50EF2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610BABB-4CF8-4798-9BF0-2CB3A2611931}">
      <dgm:prSet phldrT="[Texto]" custT="1"/>
      <dgm:spPr>
        <a:solidFill>
          <a:srgbClr val="45658D"/>
        </a:solidFill>
        <a:ln>
          <a:solidFill>
            <a:srgbClr val="45658D"/>
          </a:solidFill>
        </a:ln>
      </dgm:spPr>
      <dgm:t>
        <a:bodyPr/>
        <a:lstStyle/>
        <a:p>
          <a:r>
            <a:rPr lang="es-ES" sz="1800" b="1" dirty="0">
              <a:latin typeface="Montserrat" pitchFamily="2" charset="0"/>
            </a:rPr>
            <a:t>Efectos adversos</a:t>
          </a:r>
          <a:endParaRPr lang="es-AR" sz="1800" b="1" dirty="0">
            <a:latin typeface="Montserrat" pitchFamily="2" charset="0"/>
          </a:endParaRPr>
        </a:p>
      </dgm:t>
    </dgm:pt>
    <dgm:pt modelId="{AA8E9D38-99CD-48D7-B8F7-7996B56088CB}" type="parTrans" cxnId="{FADAE601-65DE-470B-B24F-2F591A1BDC9A}">
      <dgm:prSet/>
      <dgm:spPr/>
      <dgm:t>
        <a:bodyPr/>
        <a:lstStyle/>
        <a:p>
          <a:endParaRPr lang="es-AR" sz="1400"/>
        </a:p>
      </dgm:t>
    </dgm:pt>
    <dgm:pt modelId="{8703E08A-3D40-4DB8-975A-2CF425E6674B}" type="sibTrans" cxnId="{FADAE601-65DE-470B-B24F-2F591A1BDC9A}">
      <dgm:prSet/>
      <dgm:spPr/>
      <dgm:t>
        <a:bodyPr/>
        <a:lstStyle/>
        <a:p>
          <a:endParaRPr lang="es-AR" sz="1400"/>
        </a:p>
      </dgm:t>
    </dgm:pt>
    <dgm:pt modelId="{A916266A-A0D4-42C4-8EE5-F50BA31A03C9}">
      <dgm:prSet phldrT="[Texto]" custT="1"/>
      <dgm:spPr>
        <a:solidFill>
          <a:srgbClr val="E7BA61">
            <a:alpha val="90000"/>
          </a:srgbClr>
        </a:solidFill>
      </dgm:spPr>
      <dgm:t>
        <a:bodyPr/>
        <a:lstStyle/>
        <a:p>
          <a:r>
            <a:rPr lang="es-ES" sz="1800" b="1" dirty="0">
              <a:solidFill>
                <a:srgbClr val="262A4F"/>
              </a:solidFill>
            </a:rPr>
            <a:t>dolor en el sitio de vacunación (40,6%)</a:t>
          </a:r>
          <a:endParaRPr lang="es-AR" sz="1800" b="1" dirty="0">
            <a:solidFill>
              <a:srgbClr val="262A4F"/>
            </a:solidFill>
          </a:endParaRPr>
        </a:p>
      </dgm:t>
    </dgm:pt>
    <dgm:pt modelId="{CB86FED2-F4CA-4E10-8703-66814AA41256}" type="parTrans" cxnId="{E9B14C2D-3341-4287-A40C-6377941C9E59}">
      <dgm:prSet/>
      <dgm:spPr/>
      <dgm:t>
        <a:bodyPr/>
        <a:lstStyle/>
        <a:p>
          <a:endParaRPr lang="es-AR" sz="1400"/>
        </a:p>
      </dgm:t>
    </dgm:pt>
    <dgm:pt modelId="{8773D699-C04D-4704-9142-CD4095690E8E}" type="sibTrans" cxnId="{E9B14C2D-3341-4287-A40C-6377941C9E59}">
      <dgm:prSet/>
      <dgm:spPr/>
      <dgm:t>
        <a:bodyPr/>
        <a:lstStyle/>
        <a:p>
          <a:endParaRPr lang="es-AR" sz="1400"/>
        </a:p>
      </dgm:t>
    </dgm:pt>
    <dgm:pt modelId="{39585E76-A4C9-422F-B24A-EB58F412DDE9}">
      <dgm:prSet phldrT="[Texto]" custT="1"/>
      <dgm:spPr>
        <a:solidFill>
          <a:srgbClr val="45658D"/>
        </a:solidFill>
        <a:ln>
          <a:solidFill>
            <a:srgbClr val="45658D"/>
          </a:solidFill>
        </a:ln>
      </dgm:spPr>
      <dgm:t>
        <a:bodyPr/>
        <a:lstStyle/>
        <a:p>
          <a:r>
            <a:rPr lang="es-ES" sz="1800" b="1" dirty="0">
              <a:latin typeface="Montserrat" pitchFamily="2" charset="0"/>
            </a:rPr>
            <a:t>Contraindicaciones</a:t>
          </a:r>
          <a:endParaRPr lang="es-AR" sz="1800" b="1" dirty="0">
            <a:latin typeface="Montserrat" pitchFamily="2" charset="0"/>
          </a:endParaRPr>
        </a:p>
      </dgm:t>
    </dgm:pt>
    <dgm:pt modelId="{0808899B-917D-463D-A22C-E069D28A7911}" type="parTrans" cxnId="{FC9FD429-2FC5-4A87-8D0D-36AF141A59C6}">
      <dgm:prSet/>
      <dgm:spPr/>
      <dgm:t>
        <a:bodyPr/>
        <a:lstStyle/>
        <a:p>
          <a:endParaRPr lang="es-AR" sz="1400"/>
        </a:p>
      </dgm:t>
    </dgm:pt>
    <dgm:pt modelId="{4820CCE7-0BC3-4802-9171-F0C7BADD5FF0}" type="sibTrans" cxnId="{FC9FD429-2FC5-4A87-8D0D-36AF141A59C6}">
      <dgm:prSet/>
      <dgm:spPr/>
      <dgm:t>
        <a:bodyPr/>
        <a:lstStyle/>
        <a:p>
          <a:endParaRPr lang="es-AR" sz="1400"/>
        </a:p>
      </dgm:t>
    </dgm:pt>
    <dgm:pt modelId="{FF00738E-4178-49F5-AF97-A6179DCA97C0}">
      <dgm:prSet phldrT="[Texto]" custT="1"/>
      <dgm:spPr>
        <a:solidFill>
          <a:srgbClr val="E7BA61">
            <a:alpha val="90000"/>
          </a:srgbClr>
        </a:solidFill>
      </dgm:spPr>
      <dgm:t>
        <a:bodyPr/>
        <a:lstStyle/>
        <a:p>
          <a:r>
            <a:rPr lang="es-ES" sz="1800" b="1" dirty="0">
              <a:solidFill>
                <a:srgbClr val="262A4F"/>
              </a:solidFill>
              <a:latin typeface="Montserrat" pitchFamily="2" charset="0"/>
            </a:rPr>
            <a:t>Antecedente de reacción alérgica grave (p. ej., anafilaxia) a cualquier componente de la vacuna</a:t>
          </a:r>
          <a:r>
            <a:rPr lang="es-ES" sz="2000" b="1" dirty="0">
              <a:solidFill>
                <a:srgbClr val="262A4F"/>
              </a:solidFill>
              <a:latin typeface="Montserrat" pitchFamily="2" charset="0"/>
            </a:rPr>
            <a:t>.</a:t>
          </a:r>
          <a:endParaRPr lang="es-AR" sz="2000" b="1" dirty="0">
            <a:solidFill>
              <a:srgbClr val="262A4F"/>
            </a:solidFill>
            <a:latin typeface="Montserrat" pitchFamily="2" charset="0"/>
          </a:endParaRPr>
        </a:p>
      </dgm:t>
    </dgm:pt>
    <dgm:pt modelId="{13775362-3F42-4031-B0CB-50A871357315}" type="parTrans" cxnId="{D3DAED22-D148-4643-AB2A-E045A75F5B6D}">
      <dgm:prSet/>
      <dgm:spPr/>
      <dgm:t>
        <a:bodyPr/>
        <a:lstStyle/>
        <a:p>
          <a:endParaRPr lang="es-AR" sz="1400"/>
        </a:p>
      </dgm:t>
    </dgm:pt>
    <dgm:pt modelId="{0F4FC046-55EB-4D58-9496-8E07F1053BC6}" type="sibTrans" cxnId="{D3DAED22-D148-4643-AB2A-E045A75F5B6D}">
      <dgm:prSet/>
      <dgm:spPr/>
      <dgm:t>
        <a:bodyPr/>
        <a:lstStyle/>
        <a:p>
          <a:endParaRPr lang="es-AR" sz="1400"/>
        </a:p>
      </dgm:t>
    </dgm:pt>
    <dgm:pt modelId="{5BDBA72F-ACBD-47B0-AB67-A9C2E387DCEF}">
      <dgm:prSet custT="1"/>
      <dgm:spPr>
        <a:solidFill>
          <a:srgbClr val="E7BA61">
            <a:alpha val="90000"/>
          </a:srgbClr>
        </a:solidFill>
      </dgm:spPr>
      <dgm:t>
        <a:bodyPr/>
        <a:lstStyle/>
        <a:p>
          <a:r>
            <a:rPr lang="es-AR" sz="1800" b="1" dirty="0">
              <a:solidFill>
                <a:srgbClr val="262A4F"/>
              </a:solidFill>
            </a:rPr>
            <a:t> cefaleas (31,0%)</a:t>
          </a:r>
        </a:p>
      </dgm:t>
    </dgm:pt>
    <dgm:pt modelId="{EFF56737-CD79-45A5-944E-A05125A2CFA6}" type="parTrans" cxnId="{F0C25FD3-F9EC-45EE-9CE7-9535F53D6422}">
      <dgm:prSet/>
      <dgm:spPr/>
      <dgm:t>
        <a:bodyPr/>
        <a:lstStyle/>
        <a:p>
          <a:endParaRPr lang="es-AR" sz="1400"/>
        </a:p>
      </dgm:t>
    </dgm:pt>
    <dgm:pt modelId="{DEA1530E-BD99-4AFE-984D-56C630B98B36}" type="sibTrans" cxnId="{F0C25FD3-F9EC-45EE-9CE7-9535F53D6422}">
      <dgm:prSet/>
      <dgm:spPr/>
      <dgm:t>
        <a:bodyPr/>
        <a:lstStyle/>
        <a:p>
          <a:endParaRPr lang="es-AR" sz="1400"/>
        </a:p>
      </dgm:t>
    </dgm:pt>
    <dgm:pt modelId="{5CC0E490-886B-4A52-80F1-FD780C279B8C}">
      <dgm:prSet custT="1"/>
      <dgm:spPr>
        <a:solidFill>
          <a:srgbClr val="E7BA61">
            <a:alpha val="90000"/>
          </a:srgbClr>
        </a:solidFill>
      </dgm:spPr>
      <dgm:t>
        <a:bodyPr/>
        <a:lstStyle/>
        <a:p>
          <a:r>
            <a:rPr lang="es-AR" sz="1800" b="1" dirty="0">
              <a:solidFill>
                <a:srgbClr val="262A4F"/>
              </a:solidFill>
            </a:rPr>
            <a:t> mialgia (26,5%)</a:t>
          </a:r>
        </a:p>
      </dgm:t>
    </dgm:pt>
    <dgm:pt modelId="{B3982738-4A4E-4F75-84AB-F56CC9890B50}" type="parTrans" cxnId="{AE470DBB-FFB3-4F9E-AFF2-A1E6F95648EC}">
      <dgm:prSet/>
      <dgm:spPr/>
      <dgm:t>
        <a:bodyPr/>
        <a:lstStyle/>
        <a:p>
          <a:endParaRPr lang="es-AR" sz="1400"/>
        </a:p>
      </dgm:t>
    </dgm:pt>
    <dgm:pt modelId="{BE5516C5-B506-4902-A92A-9C7749DF3648}" type="sibTrans" cxnId="{AE470DBB-FFB3-4F9E-AFF2-A1E6F95648EC}">
      <dgm:prSet/>
      <dgm:spPr/>
      <dgm:t>
        <a:bodyPr/>
        <a:lstStyle/>
        <a:p>
          <a:endParaRPr lang="es-AR" sz="1400"/>
        </a:p>
      </dgm:t>
    </dgm:pt>
    <dgm:pt modelId="{7451320A-247C-4439-AFFF-A3D8A242CA51}">
      <dgm:prSet custT="1"/>
      <dgm:spPr>
        <a:solidFill>
          <a:srgbClr val="E7BA61">
            <a:alpha val="90000"/>
          </a:srgbClr>
        </a:solidFill>
      </dgm:spPr>
      <dgm:t>
        <a:bodyPr/>
        <a:lstStyle/>
        <a:p>
          <a:r>
            <a:rPr lang="es-AR" sz="1800" b="1" dirty="0">
              <a:solidFill>
                <a:srgbClr val="262A4F"/>
              </a:solidFill>
            </a:rPr>
            <a:t> náuseas (20,0%)</a:t>
          </a:r>
        </a:p>
      </dgm:t>
    </dgm:pt>
    <dgm:pt modelId="{7729C5D5-A5AE-4C97-83DD-F1B58A78771F}" type="parTrans" cxnId="{04F83672-124D-4DFE-9266-365772BF76FA}">
      <dgm:prSet/>
      <dgm:spPr/>
      <dgm:t>
        <a:bodyPr/>
        <a:lstStyle/>
        <a:p>
          <a:endParaRPr lang="es-AR" sz="1400"/>
        </a:p>
      </dgm:t>
    </dgm:pt>
    <dgm:pt modelId="{A366FAF9-F687-49BD-86DA-AD392D7936A7}" type="sibTrans" cxnId="{04F83672-124D-4DFE-9266-365772BF76FA}">
      <dgm:prSet/>
      <dgm:spPr/>
      <dgm:t>
        <a:bodyPr/>
        <a:lstStyle/>
        <a:p>
          <a:endParaRPr lang="es-AR" sz="1400"/>
        </a:p>
      </dgm:t>
    </dgm:pt>
    <dgm:pt modelId="{E3C39667-C613-47DB-82BE-D7E1C75C6AD3}" type="pres">
      <dgm:prSet presAssocID="{06F9AD09-715C-456F-9163-099A5A50EF2A}" presName="Name0" presStyleCnt="0">
        <dgm:presLayoutVars>
          <dgm:dir/>
          <dgm:animLvl val="lvl"/>
          <dgm:resizeHandles val="exact"/>
        </dgm:presLayoutVars>
      </dgm:prSet>
      <dgm:spPr/>
    </dgm:pt>
    <dgm:pt modelId="{C85CF368-A459-4A82-98B6-FCDA2566C2C2}" type="pres">
      <dgm:prSet presAssocID="{6610BABB-4CF8-4798-9BF0-2CB3A2611931}" presName="composite" presStyleCnt="0"/>
      <dgm:spPr/>
    </dgm:pt>
    <dgm:pt modelId="{F0D04123-3686-4B50-8CE7-E85EEF41BD0C}" type="pres">
      <dgm:prSet presAssocID="{6610BABB-4CF8-4798-9BF0-2CB3A261193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055BE54-7C89-47E5-9A07-A4AAB39A2E1D}" type="pres">
      <dgm:prSet presAssocID="{6610BABB-4CF8-4798-9BF0-2CB3A2611931}" presName="desTx" presStyleLbl="alignAccFollowNode1" presStyleIdx="0" presStyleCnt="2">
        <dgm:presLayoutVars>
          <dgm:bulletEnabled val="1"/>
        </dgm:presLayoutVars>
      </dgm:prSet>
      <dgm:spPr/>
    </dgm:pt>
    <dgm:pt modelId="{D55681C5-1C03-4845-8548-BAB82DE5EDFA}" type="pres">
      <dgm:prSet presAssocID="{8703E08A-3D40-4DB8-975A-2CF425E6674B}" presName="space" presStyleCnt="0"/>
      <dgm:spPr/>
    </dgm:pt>
    <dgm:pt modelId="{518DAACD-BB2C-4EA0-A28F-B669AD57B206}" type="pres">
      <dgm:prSet presAssocID="{39585E76-A4C9-422F-B24A-EB58F412DDE9}" presName="composite" presStyleCnt="0"/>
      <dgm:spPr/>
    </dgm:pt>
    <dgm:pt modelId="{9174F2C8-0F73-49D7-ADAF-9404D76949FC}" type="pres">
      <dgm:prSet presAssocID="{39585E76-A4C9-422F-B24A-EB58F412DDE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A818684-DABD-4A5E-B15A-0356442056AE}" type="pres">
      <dgm:prSet presAssocID="{39585E76-A4C9-422F-B24A-EB58F412DDE9}" presName="desTx" presStyleLbl="alignAccFollowNode1" presStyleIdx="1" presStyleCnt="2" custScaleY="100000">
        <dgm:presLayoutVars>
          <dgm:bulletEnabled val="1"/>
        </dgm:presLayoutVars>
      </dgm:prSet>
      <dgm:spPr/>
    </dgm:pt>
  </dgm:ptLst>
  <dgm:cxnLst>
    <dgm:cxn modelId="{FADAE601-65DE-470B-B24F-2F591A1BDC9A}" srcId="{06F9AD09-715C-456F-9163-099A5A50EF2A}" destId="{6610BABB-4CF8-4798-9BF0-2CB3A2611931}" srcOrd="0" destOrd="0" parTransId="{AA8E9D38-99CD-48D7-B8F7-7996B56088CB}" sibTransId="{8703E08A-3D40-4DB8-975A-2CF425E6674B}"/>
    <dgm:cxn modelId="{0C8EEF05-687E-4262-A6DD-3B1789B39FE8}" type="presOf" srcId="{39585E76-A4C9-422F-B24A-EB58F412DDE9}" destId="{9174F2C8-0F73-49D7-ADAF-9404D76949FC}" srcOrd="0" destOrd="0" presId="urn:microsoft.com/office/officeart/2005/8/layout/hList1"/>
    <dgm:cxn modelId="{8DB4DD0C-CC92-42C5-B01D-89FE34220CED}" type="presOf" srcId="{7451320A-247C-4439-AFFF-A3D8A242CA51}" destId="{E055BE54-7C89-47E5-9A07-A4AAB39A2E1D}" srcOrd="0" destOrd="3" presId="urn:microsoft.com/office/officeart/2005/8/layout/hList1"/>
    <dgm:cxn modelId="{D3DAED22-D148-4643-AB2A-E045A75F5B6D}" srcId="{39585E76-A4C9-422F-B24A-EB58F412DDE9}" destId="{FF00738E-4178-49F5-AF97-A6179DCA97C0}" srcOrd="0" destOrd="0" parTransId="{13775362-3F42-4031-B0CB-50A871357315}" sibTransId="{0F4FC046-55EB-4D58-9496-8E07F1053BC6}"/>
    <dgm:cxn modelId="{FC9FD429-2FC5-4A87-8D0D-36AF141A59C6}" srcId="{06F9AD09-715C-456F-9163-099A5A50EF2A}" destId="{39585E76-A4C9-422F-B24A-EB58F412DDE9}" srcOrd="1" destOrd="0" parTransId="{0808899B-917D-463D-A22C-E069D28A7911}" sibTransId="{4820CCE7-0BC3-4802-9171-F0C7BADD5FF0}"/>
    <dgm:cxn modelId="{E9B14C2D-3341-4287-A40C-6377941C9E59}" srcId="{6610BABB-4CF8-4798-9BF0-2CB3A2611931}" destId="{A916266A-A0D4-42C4-8EE5-F50BA31A03C9}" srcOrd="0" destOrd="0" parTransId="{CB86FED2-F4CA-4E10-8703-66814AA41256}" sibTransId="{8773D699-C04D-4704-9142-CD4095690E8E}"/>
    <dgm:cxn modelId="{CACC4744-459E-4DCA-805D-373AB2C27CEB}" type="presOf" srcId="{6610BABB-4CF8-4798-9BF0-2CB3A2611931}" destId="{F0D04123-3686-4B50-8CE7-E85EEF41BD0C}" srcOrd="0" destOrd="0" presId="urn:microsoft.com/office/officeart/2005/8/layout/hList1"/>
    <dgm:cxn modelId="{04F83672-124D-4DFE-9266-365772BF76FA}" srcId="{6610BABB-4CF8-4798-9BF0-2CB3A2611931}" destId="{7451320A-247C-4439-AFFF-A3D8A242CA51}" srcOrd="3" destOrd="0" parTransId="{7729C5D5-A5AE-4C97-83DD-F1B58A78771F}" sibTransId="{A366FAF9-F687-49BD-86DA-AD392D7936A7}"/>
    <dgm:cxn modelId="{589DD6A7-84BE-456D-AF45-7426BCB66799}" type="presOf" srcId="{5CC0E490-886B-4A52-80F1-FD780C279B8C}" destId="{E055BE54-7C89-47E5-9A07-A4AAB39A2E1D}" srcOrd="0" destOrd="2" presId="urn:microsoft.com/office/officeart/2005/8/layout/hList1"/>
    <dgm:cxn modelId="{E59DB2B4-CCE8-4A82-BAE0-F57FCB1B57A1}" type="presOf" srcId="{FF00738E-4178-49F5-AF97-A6179DCA97C0}" destId="{1A818684-DABD-4A5E-B15A-0356442056AE}" srcOrd="0" destOrd="0" presId="urn:microsoft.com/office/officeart/2005/8/layout/hList1"/>
    <dgm:cxn modelId="{AE470DBB-FFB3-4F9E-AFF2-A1E6F95648EC}" srcId="{6610BABB-4CF8-4798-9BF0-2CB3A2611931}" destId="{5CC0E490-886B-4A52-80F1-FD780C279B8C}" srcOrd="2" destOrd="0" parTransId="{B3982738-4A4E-4F75-84AB-F56CC9890B50}" sibTransId="{BE5516C5-B506-4902-A92A-9C7749DF3648}"/>
    <dgm:cxn modelId="{85C140BD-CF21-4D1D-9AF2-098EFA18BAA6}" type="presOf" srcId="{A916266A-A0D4-42C4-8EE5-F50BA31A03C9}" destId="{E055BE54-7C89-47E5-9A07-A4AAB39A2E1D}" srcOrd="0" destOrd="0" presId="urn:microsoft.com/office/officeart/2005/8/layout/hList1"/>
    <dgm:cxn modelId="{BB03F6BE-A7E0-4B02-B8DA-8ADC92E3B2FE}" type="presOf" srcId="{5BDBA72F-ACBD-47B0-AB67-A9C2E387DCEF}" destId="{E055BE54-7C89-47E5-9A07-A4AAB39A2E1D}" srcOrd="0" destOrd="1" presId="urn:microsoft.com/office/officeart/2005/8/layout/hList1"/>
    <dgm:cxn modelId="{F0C25FD3-F9EC-45EE-9CE7-9535F53D6422}" srcId="{6610BABB-4CF8-4798-9BF0-2CB3A2611931}" destId="{5BDBA72F-ACBD-47B0-AB67-A9C2E387DCEF}" srcOrd="1" destOrd="0" parTransId="{EFF56737-CD79-45A5-944E-A05125A2CFA6}" sibTransId="{DEA1530E-BD99-4AFE-984D-56C630B98B36}"/>
    <dgm:cxn modelId="{1D1A59FF-0130-49B2-A113-07418458DD63}" type="presOf" srcId="{06F9AD09-715C-456F-9163-099A5A50EF2A}" destId="{E3C39667-C613-47DB-82BE-D7E1C75C6AD3}" srcOrd="0" destOrd="0" presId="urn:microsoft.com/office/officeart/2005/8/layout/hList1"/>
    <dgm:cxn modelId="{426D93A2-B136-4B93-9E16-CB36D162B6E4}" type="presParOf" srcId="{E3C39667-C613-47DB-82BE-D7E1C75C6AD3}" destId="{C85CF368-A459-4A82-98B6-FCDA2566C2C2}" srcOrd="0" destOrd="0" presId="urn:microsoft.com/office/officeart/2005/8/layout/hList1"/>
    <dgm:cxn modelId="{2DC2446E-4172-4B35-9CF3-06F15F69E3F2}" type="presParOf" srcId="{C85CF368-A459-4A82-98B6-FCDA2566C2C2}" destId="{F0D04123-3686-4B50-8CE7-E85EEF41BD0C}" srcOrd="0" destOrd="0" presId="urn:microsoft.com/office/officeart/2005/8/layout/hList1"/>
    <dgm:cxn modelId="{F7A0F19F-5B24-4AC4-9206-B73F48626496}" type="presParOf" srcId="{C85CF368-A459-4A82-98B6-FCDA2566C2C2}" destId="{E055BE54-7C89-47E5-9A07-A4AAB39A2E1D}" srcOrd="1" destOrd="0" presId="urn:microsoft.com/office/officeart/2005/8/layout/hList1"/>
    <dgm:cxn modelId="{C0237ECA-0994-4F11-9E56-7C3708C663F8}" type="presParOf" srcId="{E3C39667-C613-47DB-82BE-D7E1C75C6AD3}" destId="{D55681C5-1C03-4845-8548-BAB82DE5EDFA}" srcOrd="1" destOrd="0" presId="urn:microsoft.com/office/officeart/2005/8/layout/hList1"/>
    <dgm:cxn modelId="{C3ABAB49-5FD9-4DD8-B685-0F99E9A3CC18}" type="presParOf" srcId="{E3C39667-C613-47DB-82BE-D7E1C75C6AD3}" destId="{518DAACD-BB2C-4EA0-A28F-B669AD57B206}" srcOrd="2" destOrd="0" presId="urn:microsoft.com/office/officeart/2005/8/layout/hList1"/>
    <dgm:cxn modelId="{9948A2AA-0348-4E05-AA06-A997F18890C5}" type="presParOf" srcId="{518DAACD-BB2C-4EA0-A28F-B669AD57B206}" destId="{9174F2C8-0F73-49D7-ADAF-9404D76949FC}" srcOrd="0" destOrd="0" presId="urn:microsoft.com/office/officeart/2005/8/layout/hList1"/>
    <dgm:cxn modelId="{67045EF2-6C6A-4906-A28B-88D7F59493BB}" type="presParOf" srcId="{518DAACD-BB2C-4EA0-A28F-B669AD57B206}" destId="{1A818684-DABD-4A5E-B15A-0356442056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7EAA4-5036-401D-A7E4-ED77341D24FE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7628A-487A-44BC-9019-64C6FA640436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87B56-0675-44C5-93BC-326EEE1A0375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300" kern="1200"/>
            <a:t>Medidas de prevención</a:t>
          </a:r>
          <a:endParaRPr lang="en-US" sz="2300" kern="1200" dirty="0"/>
        </a:p>
      </dsp:txBody>
      <dsp:txXfrm>
        <a:off x="93445" y="3018902"/>
        <a:ext cx="3206250" cy="720000"/>
      </dsp:txXfrm>
    </dsp:sp>
    <dsp:sp modelId="{91B78828-FC6F-458E-8142-68109E26AB50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73D0B-B482-48DD-9788-DF6A385D74A2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CF775-0C7D-4563-AAFB-EEEE9E4D7F38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300" kern="1200"/>
            <a:t>Ac. </a:t>
          </a:r>
          <a:r>
            <a:rPr lang="es-ES" sz="2300" kern="1200" dirty="0"/>
            <a:t>monoclonales</a:t>
          </a:r>
          <a:endParaRPr lang="en-US" sz="2300" kern="1200" dirty="0"/>
        </a:p>
      </dsp:txBody>
      <dsp:txXfrm>
        <a:off x="3860789" y="3018902"/>
        <a:ext cx="3206250" cy="720000"/>
      </dsp:txXfrm>
    </dsp:sp>
    <dsp:sp modelId="{4C28AF8D-3125-40AA-9573-54819775D23A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310C7-D56D-4F14-9A16-9369D605332C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F496C-7949-4D20-BA75-AABCF85EFBAD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300" kern="1200"/>
            <a:t>Vacuna</a:t>
          </a:r>
          <a:endParaRPr lang="en-US" sz="2300" kern="1200"/>
        </a:p>
      </dsp:txBody>
      <dsp:txXfrm>
        <a:off x="7628133" y="30189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04123-3686-4B50-8CE7-E85EEF41BD0C}">
      <dsp:nvSpPr>
        <dsp:cNvPr id="0" name=""/>
        <dsp:cNvSpPr/>
      </dsp:nvSpPr>
      <dsp:spPr>
        <a:xfrm>
          <a:off x="29" y="687347"/>
          <a:ext cx="2857202" cy="1142881"/>
        </a:xfrm>
        <a:prstGeom prst="rect">
          <a:avLst/>
        </a:prstGeom>
        <a:solidFill>
          <a:srgbClr val="45658D"/>
        </a:solidFill>
        <a:ln w="22225" cap="rnd" cmpd="sng" algn="ctr">
          <a:solidFill>
            <a:srgbClr val="4565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Montserrat" pitchFamily="2" charset="0"/>
            </a:rPr>
            <a:t>Efectos adversos</a:t>
          </a:r>
          <a:endParaRPr lang="es-AR" sz="1800" b="1" kern="1200" dirty="0">
            <a:latin typeface="Montserrat" pitchFamily="2" charset="0"/>
          </a:endParaRPr>
        </a:p>
      </dsp:txBody>
      <dsp:txXfrm>
        <a:off x="29" y="687347"/>
        <a:ext cx="2857202" cy="1142881"/>
      </dsp:txXfrm>
    </dsp:sp>
    <dsp:sp modelId="{E055BE54-7C89-47E5-9A07-A4AAB39A2E1D}">
      <dsp:nvSpPr>
        <dsp:cNvPr id="0" name=""/>
        <dsp:cNvSpPr/>
      </dsp:nvSpPr>
      <dsp:spPr>
        <a:xfrm>
          <a:off x="29" y="1830228"/>
          <a:ext cx="2857202" cy="2854800"/>
        </a:xfrm>
        <a:prstGeom prst="rect">
          <a:avLst/>
        </a:prstGeom>
        <a:solidFill>
          <a:srgbClr val="E7BA61">
            <a:alpha val="90000"/>
          </a:srgb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262A4F"/>
              </a:solidFill>
            </a:rPr>
            <a:t>dolor en el sitio de vacunación (40,6%)</a:t>
          </a:r>
          <a:endParaRPr lang="es-AR" sz="1800" b="1" kern="1200" dirty="0">
            <a:solidFill>
              <a:srgbClr val="262A4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>
              <a:solidFill>
                <a:srgbClr val="262A4F"/>
              </a:solidFill>
            </a:rPr>
            <a:t> cefaleas (31,0%)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>
              <a:solidFill>
                <a:srgbClr val="262A4F"/>
              </a:solidFill>
            </a:rPr>
            <a:t> mialgia (26,5%)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>
              <a:solidFill>
                <a:srgbClr val="262A4F"/>
              </a:solidFill>
            </a:rPr>
            <a:t> náuseas (20,0%)</a:t>
          </a:r>
        </a:p>
      </dsp:txBody>
      <dsp:txXfrm>
        <a:off x="29" y="1830228"/>
        <a:ext cx="2857202" cy="2854800"/>
      </dsp:txXfrm>
    </dsp:sp>
    <dsp:sp modelId="{9174F2C8-0F73-49D7-ADAF-9404D76949FC}">
      <dsp:nvSpPr>
        <dsp:cNvPr id="0" name=""/>
        <dsp:cNvSpPr/>
      </dsp:nvSpPr>
      <dsp:spPr>
        <a:xfrm>
          <a:off x="3257241" y="687347"/>
          <a:ext cx="2857202" cy="1142881"/>
        </a:xfrm>
        <a:prstGeom prst="rect">
          <a:avLst/>
        </a:prstGeom>
        <a:solidFill>
          <a:srgbClr val="45658D"/>
        </a:solidFill>
        <a:ln w="22225" cap="rnd" cmpd="sng" algn="ctr">
          <a:solidFill>
            <a:srgbClr val="4565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Montserrat" pitchFamily="2" charset="0"/>
            </a:rPr>
            <a:t>Contraindicaciones</a:t>
          </a:r>
          <a:endParaRPr lang="es-AR" sz="1800" b="1" kern="1200" dirty="0">
            <a:latin typeface="Montserrat" pitchFamily="2" charset="0"/>
          </a:endParaRPr>
        </a:p>
      </dsp:txBody>
      <dsp:txXfrm>
        <a:off x="3257241" y="687347"/>
        <a:ext cx="2857202" cy="1142881"/>
      </dsp:txXfrm>
    </dsp:sp>
    <dsp:sp modelId="{1A818684-DABD-4A5E-B15A-0356442056AE}">
      <dsp:nvSpPr>
        <dsp:cNvPr id="0" name=""/>
        <dsp:cNvSpPr/>
      </dsp:nvSpPr>
      <dsp:spPr>
        <a:xfrm>
          <a:off x="3257241" y="1830228"/>
          <a:ext cx="2857202" cy="2854800"/>
        </a:xfrm>
        <a:prstGeom prst="rect">
          <a:avLst/>
        </a:prstGeom>
        <a:solidFill>
          <a:srgbClr val="E7BA61">
            <a:alpha val="90000"/>
          </a:srgb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262A4F"/>
              </a:solidFill>
              <a:latin typeface="Montserrat" pitchFamily="2" charset="0"/>
            </a:rPr>
            <a:t>Antecedente de reacción alérgica grave (p. ej., anafilaxia) a cualquier componente de la vacuna</a:t>
          </a:r>
          <a:r>
            <a:rPr lang="es-ES" sz="2000" b="1" kern="1200" dirty="0">
              <a:solidFill>
                <a:srgbClr val="262A4F"/>
              </a:solidFill>
              <a:latin typeface="Montserrat" pitchFamily="2" charset="0"/>
            </a:rPr>
            <a:t>.</a:t>
          </a:r>
          <a:endParaRPr lang="es-AR" sz="2000" b="1" kern="1200" dirty="0">
            <a:solidFill>
              <a:srgbClr val="262A4F"/>
            </a:solidFill>
            <a:latin typeface="Montserrat" pitchFamily="2" charset="0"/>
          </a:endParaRPr>
        </a:p>
      </dsp:txBody>
      <dsp:txXfrm>
        <a:off x="3257241" y="1830228"/>
        <a:ext cx="2857202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F1A4F8C-E918-4AA2-B7D6-8BA3DF09F0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F2EAE0-7046-43A4-A1B0-62E783DBF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20398-B57E-4984-8C80-58F32627108A}" type="datetime1">
              <a:rPr lang="es-ES" smtClean="0"/>
              <a:t>22/07/2024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A7D107-515E-4AFF-A175-895B266E3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22CA95-5884-4688-8B0C-37914EB108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20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95EB03-9AA3-4D2F-BDF0-1A3BDE788F49}" type="datetime1">
              <a:rPr lang="es-ES" noProof="0" smtClean="0"/>
              <a:t>22/07/2024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c.clinicaltrials.gov/ct2/show/results/NCT0403209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c.clinicaltrials.gov/ct2/show/results/NCT0403209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659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7B69A933-9C03-9EA3-99E0-3538292E9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>
            <a:extLst>
              <a:ext uri="{FF2B5EF4-FFF2-40B4-BE49-F238E27FC236}">
                <a16:creationId xmlns:a16="http://schemas.microsoft.com/office/drawing/2014/main" id="{28F6422D-D282-52BB-6261-B52427467E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200" dirty="0"/>
              <a:t>Fuente: </a:t>
            </a:r>
            <a:r>
              <a:rPr lang="en-US" sz="1200" dirty="0"/>
              <a:t>A PHASE 2B PLACEBO-CONTROLLED, RANDOMIZED STUDY OF A RESPIRATORY SYNCYTIAL VIRUS (RSV) VACCINE IN PREGNANT WOMEN. ClinicalTrials.gov Identifier: NCT04032093. Disponible: </a:t>
            </a:r>
            <a:r>
              <a:rPr lang="en-US" sz="1200" dirty="0">
                <a:hlinkClick r:id="rId3"/>
              </a:rPr>
              <a:t>https://classic.clinicaltrials.gov/ct2/show/results/NCT04032093</a:t>
            </a: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1" name="Google Shape;141;p10:notes">
            <a:extLst>
              <a:ext uri="{FF2B5EF4-FFF2-40B4-BE49-F238E27FC236}">
                <a16:creationId xmlns:a16="http://schemas.microsoft.com/office/drawing/2014/main" id="{366763B3-1A0C-86FE-F3B3-EADC2C97A6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77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?? cubre más al rsv b que al rsv a?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&lt; 34 semanas 0,6% (21)  grupo vacuna vs 0,3% (12)</a:t>
            </a:r>
            <a:br>
              <a:rPr lang="en-US"/>
            </a:br>
            <a:r>
              <a:rPr lang="en-US"/>
              <a:t>Total de prematuros &lt;37 semanas 5.6% (201) vs 4.7% (169)</a:t>
            </a:r>
            <a:br>
              <a:rPr lang="en-US"/>
            </a:br>
            <a:r>
              <a:rPr lang="en-US"/>
              <a:t>Bajo peso &lt;2500gr 5.1% vacuna vs 4.4% placebo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7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241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4" name="Google Shape;30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97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Dada la elevada morbi</a:t>
            </a:r>
            <a:r>
              <a:rPr lang="es-ES_tradnl" baseline="0" dirty="0"/>
              <a:t> mortalidad asociada a este agente, en los últimos anos se han estado investigando e implementando diferentes estrategias para su control. Entre ellas medidas generales de </a:t>
            </a:r>
            <a:r>
              <a:rPr lang="es-ES_tradnl" baseline="0" dirty="0" err="1"/>
              <a:t>prevencion</a:t>
            </a:r>
            <a:r>
              <a:rPr lang="es-ES_tradnl" baseline="0" dirty="0"/>
              <a:t>, el uso de </a:t>
            </a:r>
            <a:r>
              <a:rPr lang="es-ES_tradnl" baseline="0" dirty="0" err="1"/>
              <a:t>Ac</a:t>
            </a:r>
            <a:r>
              <a:rPr lang="es-ES_tradnl" baseline="0" dirty="0"/>
              <a:t> MONOCLONALES y el desarrollo de nuevas vacunas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42438-47FF-E842-AF3C-CB99CF548CF8}" type="slidenum">
              <a:rPr lang="es-ES_tradnl" smtClean="0">
                <a:solidFill>
                  <a:prstClr val="black"/>
                </a:solidFill>
              </a:rPr>
              <a:pPr/>
              <a:t>7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3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200" dirty="0"/>
              <a:t>Fuente: </a:t>
            </a:r>
            <a:r>
              <a:rPr lang="en-US" sz="1200" dirty="0"/>
              <a:t>A PHASE 2B PLACEBO-CONTROLLED, RANDOMIZED STUDY OF A RESPIRATORY SYNCYTIAL VIRUS (RSV) VACCINE IN PREGNANT WOMEN. ClinicalTrials.gov Identifier: NCT04032093. Disponible: </a:t>
            </a:r>
            <a:r>
              <a:rPr lang="en-US" sz="1200" dirty="0">
                <a:hlinkClick r:id="rId3"/>
              </a:rPr>
              <a:t>https://classic.clinicaltrials.gov/ct2/show/results/NCT04032093</a:t>
            </a: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es-ES" noProof="0">
                <a:solidFill>
                  <a:schemeClr val="tx2"/>
                </a:solidFill>
              </a:rPr>
              <a:t>Haga clic para modificar el estilo de título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es-ES" noProof="0"/>
              <a:t>Muestra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015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B6EE-C6D8-4B1E-88C5-65B17A04389E}" type="datetimeFigureOut">
              <a:rPr lang="es-AR" smtClean="0"/>
              <a:pPr/>
              <a:t>22/7/2024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02A-583C-46D7-8E66-2F1E50B7267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1225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5"/>
            <a:ext cx="11304000" cy="2616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lang="fr-FR" sz="1067" b="0" i="0" kern="120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02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803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7"/>
            <a:ext cx="11304000" cy="338555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ct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Espace réservé du pied de page 9">
            <a:extLst>
              <a:ext uri="{FF2B5EF4-FFF2-40B4-BE49-F238E27FC236}">
                <a16:creationId xmlns:a16="http://schemas.microsoft.com/office/drawing/2014/main" id="{CBCAC034-9986-722F-6016-75A8559C39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08824" y="6308996"/>
            <a:ext cx="9208045" cy="340661"/>
          </a:xfrm>
        </p:spPr>
        <p:txBody>
          <a:bodyPr anchor="b"/>
          <a:lstStyle>
            <a:lvl1pPr algn="l">
              <a:defRPr cap="none"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3398512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es-ES" noProof="0">
                <a:solidFill>
                  <a:schemeClr val="tx2"/>
                </a:solidFill>
              </a:rPr>
              <a:t>Haga clic para modificar el estilo de título del patrón</a:t>
            </a:r>
          </a:p>
        </p:txBody>
      </p:sp>
      <p:sp>
        <p:nvSpPr>
          <p:cNvPr id="6" name="Marcador de contenido 2" descr="Etiqueta=Color de énfasis&#10;Tipo = Claro&#10;Target=Viñeta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SmartArt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6" name="Marcador de posición de SmartArt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7" name="Marcador de posición de SmartArt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8" name="Marcador de posición de SmartArt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4" name="Marcador de texto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6" name="Marcador de texto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8" name="Marcador de texto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Texto de ejemplo para el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  <p:sldLayoutId id="2147483787" r:id="rId17"/>
    <p:sldLayoutId id="2147483788" r:id="rId18"/>
    <p:sldLayoutId id="2147483789" r:id="rId1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sisa.msal.gov.ar/sisadoc/docs/050203/nomivac_registrar.js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hyperlink" Target="https://sisa.msal.gov.ar/sisa/#sisa" TargetMode="Externa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s://bancos.salud.gob.ar/sites/default/files/2024-02/lineamientos-vsr.pdf" TargetMode="External"/><Relationship Id="rId7" Type="http://schemas.openxmlformats.org/officeDocument/2006/relationships/hyperlink" Target="https://youtu.be/JdGdMkmYM3E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hyperlink" Target="https://bancos.salud.gob.ar/sites/default/files/2024-02/guia-rapida-vsr.pdf" TargetMode="Externa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/>
          <a:p>
            <a:pPr rtl="0"/>
            <a:r>
              <a:rPr lang="es-ES" sz="3200" b="1" dirty="0"/>
              <a:t>Virus sincicial respiratorio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681E5720-89DB-41B2-4510-5CAC55C9E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2552"/>
          <a:stretch/>
        </p:blipFill>
        <p:spPr>
          <a:xfrm>
            <a:off x="4900928" y="1179829"/>
            <a:ext cx="6650991" cy="4658216"/>
          </a:xfrm>
          <a:noFill/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/>
          <a:p>
            <a:pPr rtl="0"/>
            <a:r>
              <a:rPr lang="es-ES" dirty="0"/>
              <a:t>María del Valle Juárez</a:t>
            </a:r>
          </a:p>
          <a:p>
            <a:pPr rtl="0"/>
            <a:r>
              <a:rPr lang="es-ES" dirty="0"/>
              <a:t>Epidemiología HNRG</a:t>
            </a:r>
          </a:p>
          <a:p>
            <a:pPr rtl="0"/>
            <a:r>
              <a:rPr lang="es-ES" dirty="0"/>
              <a:t>Agosto 2024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735176-C837-5E49-463C-BBCB8435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noProof="0" dirty="0"/>
              <a:t>Area de epidemiologia del hospital de niños Ricardo </a:t>
            </a:r>
            <a:r>
              <a:rPr lang="es-ES" noProof="0" dirty="0" err="1"/>
              <a:t>gutierrez</a:t>
            </a:r>
            <a:endParaRPr lang="es-ES" noProof="0" dirty="0"/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7520F74F-E441-9975-D377-63C1F042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noProof="0" dirty="0"/>
              <a:t>AGOSTO 2024</a:t>
            </a:r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idx="1"/>
          </p:nvPr>
        </p:nvSpPr>
        <p:spPr>
          <a:xfrm>
            <a:off x="592873" y="1850694"/>
            <a:ext cx="3714549" cy="445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</a:rPr>
              <a:t>Vacuna</a:t>
            </a:r>
            <a:r>
              <a:rPr lang="en-US" sz="1800" b="1" dirty="0">
                <a:solidFill>
                  <a:srgbClr val="262A4F"/>
                </a:solidFill>
                <a:latin typeface="Montserrat" pitchFamily="2" charset="0"/>
              </a:rPr>
              <a:t> de </a:t>
            </a: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</a:rPr>
              <a:t>subunidades</a:t>
            </a:r>
            <a:r>
              <a:rPr lang="en-US" sz="1800" b="1" dirty="0">
                <a:solidFill>
                  <a:srgbClr val="262A4F"/>
                </a:solidFill>
                <a:latin typeface="Montserrat" pitchFamily="2" charset="0"/>
              </a:rPr>
              <a:t> </a:t>
            </a: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</a:rPr>
              <a:t>proteicas</a:t>
            </a:r>
            <a:r>
              <a:rPr lang="en-US" sz="1800" b="1" dirty="0">
                <a:solidFill>
                  <a:srgbClr val="262A4F"/>
                </a:solidFill>
                <a:latin typeface="Montserrat" pitchFamily="2" charset="0"/>
              </a:rPr>
              <a:t> </a:t>
            </a: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</a:rPr>
              <a:t>bivariante</a:t>
            </a:r>
            <a:r>
              <a:rPr lang="en-US" sz="1800" b="1" dirty="0">
                <a:solidFill>
                  <a:srgbClr val="262A4F"/>
                </a:solidFill>
                <a:latin typeface="Montserrat" pitchFamily="2" charset="0"/>
              </a:rPr>
              <a:t> (RSV-A y RSV-B)</a:t>
            </a:r>
            <a:endParaRPr sz="18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</a:rPr>
              <a:t>Genotipos</a:t>
            </a:r>
            <a:r>
              <a:rPr lang="en-US" sz="1800" b="1" dirty="0">
                <a:solidFill>
                  <a:srgbClr val="262A4F"/>
                </a:solidFill>
                <a:latin typeface="Montserrat" pitchFamily="2" charset="0"/>
              </a:rPr>
              <a:t> </a:t>
            </a: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</a:rPr>
              <a:t>dominantes</a:t>
            </a:r>
            <a:r>
              <a:rPr lang="en-US" sz="1800" b="1" dirty="0">
                <a:solidFill>
                  <a:srgbClr val="262A4F"/>
                </a:solidFill>
                <a:latin typeface="Montserrat" pitchFamily="2" charset="0"/>
              </a:rPr>
              <a:t> </a:t>
            </a: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</a:rPr>
              <a:t>utilizados</a:t>
            </a:r>
            <a:r>
              <a:rPr lang="en-US" sz="1800" b="1" dirty="0">
                <a:solidFill>
                  <a:srgbClr val="262A4F"/>
                </a:solidFill>
                <a:latin typeface="Montserrat" pitchFamily="2" charset="0"/>
              </a:rPr>
              <a:t>: Ontario (RSV A) y Buenos Aires (RSV B)</a:t>
            </a:r>
            <a:endParaRPr sz="18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dirty="0">
              <a:solidFill>
                <a:schemeClr val="dk1"/>
              </a:solidFill>
              <a:latin typeface="+mn-l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9435" y="2276040"/>
            <a:ext cx="6749552" cy="3161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/>
          <p:nvPr/>
        </p:nvSpPr>
        <p:spPr>
          <a:xfrm>
            <a:off x="5421274" y="5504695"/>
            <a:ext cx="544587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Modificado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Schaerlaekens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 et al. Vaccines 2024, 12, 97. https://doi.org/10.3390/vaccines12010097</a:t>
            </a:r>
            <a:endParaRPr sz="11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23C34F3A-2244-6C13-6301-767695D6ADDA}"/>
              </a:ext>
            </a:extLst>
          </p:cNvPr>
          <p:cNvSpPr/>
          <p:nvPr/>
        </p:nvSpPr>
        <p:spPr>
          <a:xfrm>
            <a:off x="673013" y="4215162"/>
            <a:ext cx="3714549" cy="2516928"/>
          </a:xfrm>
          <a:prstGeom prst="foldedCorner">
            <a:avLst/>
          </a:prstGeom>
          <a:solidFill>
            <a:srgbClr val="E7BA6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262A4F"/>
              </a:buClr>
              <a:buSzPts val="1600"/>
              <a:buFont typeface="Noto Sans Symbols"/>
              <a:buChar char="✔"/>
            </a:pPr>
            <a:r>
              <a:rPr lang="es-ES" b="1" dirty="0">
                <a:solidFill>
                  <a:srgbClr val="262A4F"/>
                </a:solidFill>
                <a:latin typeface="Montserrat" pitchFamily="2" charset="0"/>
                <a:cs typeface="Arial"/>
              </a:rPr>
              <a:t>PROTEÍNA F EN SU FORMA DE PRE-FUSIÓN ES LA UTILIZADA PARA GENERAR ALTA RESPUESTA DE ANTICUERPOS NEUTRALIZANTES</a:t>
            </a:r>
          </a:p>
        </p:txBody>
      </p:sp>
      <p:sp>
        <p:nvSpPr>
          <p:cNvPr id="3" name="Google Shape;94;p4">
            <a:extLst>
              <a:ext uri="{FF2B5EF4-FFF2-40B4-BE49-F238E27FC236}">
                <a16:creationId xmlns:a16="http://schemas.microsoft.com/office/drawing/2014/main" id="{18C27E4D-E1CB-0105-C2EE-436D1A313DD6}"/>
              </a:ext>
            </a:extLst>
          </p:cNvPr>
          <p:cNvSpPr txBox="1">
            <a:spLocks/>
          </p:cNvSpPr>
          <p:nvPr/>
        </p:nvSpPr>
        <p:spPr>
          <a:xfrm>
            <a:off x="477078" y="730887"/>
            <a:ext cx="11273491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VACUNA CONTRA VSR EN GESTANTES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9A3BE2-6756-5B43-B1E0-C2D21A06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3" y="1364523"/>
            <a:ext cx="11209582" cy="5135667"/>
          </a:xfrm>
          <a:prstGeom prst="rect">
            <a:avLst/>
          </a:prstGeom>
        </p:spPr>
      </p:pic>
      <p:sp>
        <p:nvSpPr>
          <p:cNvPr id="6" name="Google Shape;94;p4">
            <a:extLst>
              <a:ext uri="{FF2B5EF4-FFF2-40B4-BE49-F238E27FC236}">
                <a16:creationId xmlns:a16="http://schemas.microsoft.com/office/drawing/2014/main" id="{B9D978F0-D786-39FB-4E45-2110242ADEF9}"/>
              </a:ext>
            </a:extLst>
          </p:cNvPr>
          <p:cNvSpPr txBox="1">
            <a:spLocks/>
          </p:cNvSpPr>
          <p:nvPr/>
        </p:nvSpPr>
        <p:spPr>
          <a:xfrm>
            <a:off x="417443" y="675399"/>
            <a:ext cx="11317397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600" b="1" dirty="0">
                <a:solidFill>
                  <a:srgbClr val="262A4F"/>
                </a:solidFill>
                <a:latin typeface="Montserrat" pitchFamily="2" charset="0"/>
              </a:rPr>
              <a:t>DESARROLLO DE LA VACUNA CONTRA VSR</a:t>
            </a:r>
          </a:p>
        </p:txBody>
      </p:sp>
    </p:spTree>
    <p:extLst>
      <p:ext uri="{BB962C8B-B14F-4D97-AF65-F5344CB8AC3E}">
        <p14:creationId xmlns:p14="http://schemas.microsoft.com/office/powerpoint/2010/main" val="52904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/>
        </p:nvSpPr>
        <p:spPr>
          <a:xfrm>
            <a:off x="341394" y="4225261"/>
            <a:ext cx="3395548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Gestantes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sanas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hasta 49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años</a:t>
            </a:r>
            <a:endParaRPr lang="en-US" sz="1800" b="1" i="0" u="none" strike="noStrike" cap="none" dirty="0">
              <a:solidFill>
                <a:srgbClr val="262A4F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Vacu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nadas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entre las 24-36 </a:t>
            </a: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s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emanas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gestación</a:t>
            </a:r>
            <a:endParaRPr lang="en-US" sz="1800" b="1" i="0" u="none" strike="noStrike" cap="none" dirty="0">
              <a:solidFill>
                <a:srgbClr val="262A4F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N=406 (327 </a:t>
            </a: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recibieron</a:t>
            </a:r>
            <a:r>
              <a:rPr lang="en-US" sz="1800" b="1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vacuna</a:t>
            </a:r>
            <a:r>
              <a:rPr lang="en-US" sz="1800" b="1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)</a:t>
            </a:r>
            <a:endParaRPr lang="en-US" sz="1800" b="1" i="0" u="none" strike="noStrike" cap="none" dirty="0">
              <a:solidFill>
                <a:srgbClr val="262A4F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Mujer embarazada contorno">
            <a:extLst>
              <a:ext uri="{FF2B5EF4-FFF2-40B4-BE49-F238E27FC236}">
                <a16:creationId xmlns:a16="http://schemas.microsoft.com/office/drawing/2014/main" id="{B2AA80CE-7036-7733-D21B-3AD390247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394" y="2256028"/>
            <a:ext cx="1477327" cy="14773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AC183C-FA0D-6C64-3808-B05F1DC01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123" y="1937808"/>
            <a:ext cx="4954622" cy="22441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D33074-EBBF-E383-691E-F80EDF241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123" y="4137834"/>
            <a:ext cx="4732607" cy="2233080"/>
          </a:xfrm>
          <a:prstGeom prst="rect">
            <a:avLst/>
          </a:prstGeom>
        </p:spPr>
      </p:pic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3181FAC3-D697-A00C-3867-CFEA4BEBC622}"/>
              </a:ext>
            </a:extLst>
          </p:cNvPr>
          <p:cNvSpPr/>
          <p:nvPr/>
        </p:nvSpPr>
        <p:spPr>
          <a:xfrm>
            <a:off x="1597452" y="2188247"/>
            <a:ext cx="2355725" cy="1792663"/>
          </a:xfrm>
          <a:prstGeom prst="homePlate">
            <a:avLst/>
          </a:prstGeom>
          <a:solidFill>
            <a:srgbClr val="262A4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/>
              <a:t>Respuesta de anticuerpos neutralizantes contra VSR A y B</a:t>
            </a:r>
            <a:endParaRPr lang="es-AR" sz="1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0598C1-9A8C-2C41-A458-850429A13165}"/>
              </a:ext>
            </a:extLst>
          </p:cNvPr>
          <p:cNvSpPr txBox="1"/>
          <p:nvPr/>
        </p:nvSpPr>
        <p:spPr>
          <a:xfrm>
            <a:off x="374848" y="6479376"/>
            <a:ext cx="10831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 err="1">
                <a:solidFill>
                  <a:srgbClr val="262A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Simões</a:t>
            </a:r>
            <a:r>
              <a:rPr lang="en-US" sz="800" i="0" dirty="0">
                <a:solidFill>
                  <a:srgbClr val="262A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Prefusion F Protein–Based Respiratory Syncytial Virus Immunization in Pregnancy. N Engl J Med. 2022 Apr 28;386(17):1615-1626. </a:t>
            </a:r>
            <a:endParaRPr lang="es-AR" sz="800" dirty="0">
              <a:solidFill>
                <a:srgbClr val="262A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 doblada 13">
            <a:extLst>
              <a:ext uri="{FF2B5EF4-FFF2-40B4-BE49-F238E27FC236}">
                <a16:creationId xmlns:a16="http://schemas.microsoft.com/office/drawing/2014/main" id="{84C5B54D-8F6C-814C-8430-4C581071E40A}"/>
              </a:ext>
            </a:extLst>
          </p:cNvPr>
          <p:cNvSpPr/>
          <p:nvPr/>
        </p:nvSpPr>
        <p:spPr>
          <a:xfrm>
            <a:off x="9179628" y="3363303"/>
            <a:ext cx="3012372" cy="2658356"/>
          </a:xfrm>
          <a:prstGeom prst="foldedCorner">
            <a:avLst/>
          </a:prstGeom>
          <a:solidFill>
            <a:srgbClr val="E7BA61"/>
          </a:solidFill>
          <a:ln w="9525">
            <a:solidFill>
              <a:srgbClr val="262A4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chemeClr val="bg1"/>
              </a:buClr>
              <a:buSzPts val="1600"/>
              <a:buFont typeface="Noto Sans Symbols"/>
              <a:buChar char="✔"/>
            </a:pPr>
            <a:endParaRPr lang="es-ES" b="1" dirty="0">
              <a:solidFill>
                <a:srgbClr val="262A4F"/>
              </a:solidFill>
              <a:latin typeface="Montserrat" pitchFamily="2" charset="0"/>
              <a:cs typeface="Arial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262A4F"/>
              </a:buClr>
              <a:buSzPts val="1600"/>
              <a:buFont typeface="Noto Sans Symbols"/>
              <a:buChar char="✔"/>
            </a:pPr>
            <a:r>
              <a:rPr lang="es-ES" b="1" dirty="0">
                <a:solidFill>
                  <a:srgbClr val="262A4F"/>
                </a:solidFill>
                <a:latin typeface="Montserrat" pitchFamily="2" charset="0"/>
                <a:cs typeface="Arial"/>
              </a:rPr>
              <a:t>La vacuna RSVpreF generó alta respuesta de anticuerpos neutralizantes con una transferencia transplacentaria eficiente </a:t>
            </a:r>
            <a:endParaRPr lang="es-AR" b="1" dirty="0">
              <a:solidFill>
                <a:srgbClr val="262A4F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4" name="Google Shape;94;p4">
            <a:extLst>
              <a:ext uri="{FF2B5EF4-FFF2-40B4-BE49-F238E27FC236}">
                <a16:creationId xmlns:a16="http://schemas.microsoft.com/office/drawing/2014/main" id="{0082A9F6-977B-31CF-081A-F57E706470B8}"/>
              </a:ext>
            </a:extLst>
          </p:cNvPr>
          <p:cNvSpPr txBox="1">
            <a:spLocks/>
          </p:cNvSpPr>
          <p:nvPr/>
        </p:nvSpPr>
        <p:spPr>
          <a:xfrm>
            <a:off x="374849" y="554079"/>
            <a:ext cx="11384438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600" b="1" dirty="0">
                <a:solidFill>
                  <a:srgbClr val="262A4F"/>
                </a:solidFill>
                <a:latin typeface="Montserrat" pitchFamily="2" charset="0"/>
              </a:rPr>
              <a:t>FASE 2: INMUNOGENICIDAD Y SEGURIDAD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38D014B8-05AF-CD4A-35DF-77057708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487198-3FE0-687E-3730-9F163BBCFBEF}"/>
              </a:ext>
            </a:extLst>
          </p:cNvPr>
          <p:cNvSpPr txBox="1"/>
          <p:nvPr/>
        </p:nvSpPr>
        <p:spPr>
          <a:xfrm>
            <a:off x="487683" y="6229566"/>
            <a:ext cx="1051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0D32A2-1E01-F47D-440E-599C166D1D17}"/>
              </a:ext>
            </a:extLst>
          </p:cNvPr>
          <p:cNvSpPr txBox="1"/>
          <p:nvPr/>
        </p:nvSpPr>
        <p:spPr>
          <a:xfrm>
            <a:off x="4899259" y="6621750"/>
            <a:ext cx="6752425" cy="22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26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Simões</a:t>
            </a:r>
            <a:r>
              <a:rPr lang="en-US" sz="800" dirty="0">
                <a:solidFill>
                  <a:srgbClr val="26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Prefusion F Protein–Based Respiratory Syncytial Virus Immunization in Pregnancy. N Engl J Med. 2022 Apr 28;386(17):1615-1626. </a:t>
            </a:r>
            <a:endParaRPr lang="es-AR" sz="800" dirty="0">
              <a:solidFill>
                <a:srgbClr val="262A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 doblada 13">
            <a:extLst>
              <a:ext uri="{FF2B5EF4-FFF2-40B4-BE49-F238E27FC236}">
                <a16:creationId xmlns:a16="http://schemas.microsoft.com/office/drawing/2014/main" id="{3C6A1BA2-CE22-4A0E-670E-88F434B9FAAD}"/>
              </a:ext>
            </a:extLst>
          </p:cNvPr>
          <p:cNvSpPr/>
          <p:nvPr/>
        </p:nvSpPr>
        <p:spPr>
          <a:xfrm>
            <a:off x="513148" y="3670668"/>
            <a:ext cx="4386111" cy="2916427"/>
          </a:xfrm>
          <a:prstGeom prst="foldedCorner">
            <a:avLst/>
          </a:prstGeom>
          <a:solidFill>
            <a:srgbClr val="E7BA61"/>
          </a:solidFill>
          <a:ln w="9525">
            <a:solidFill>
              <a:srgbClr val="262A4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262A4F"/>
              </a:buClr>
              <a:buSzPts val="1600"/>
              <a:buFont typeface="Noto Sans Symbols"/>
              <a:buChar char="✔"/>
            </a:pPr>
            <a:endParaRPr lang="es-ES" b="1" dirty="0">
              <a:solidFill>
                <a:srgbClr val="262A4F"/>
              </a:solidFill>
              <a:latin typeface="Montserrat" pitchFamily="2" charset="0"/>
              <a:cs typeface="Arial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262A4F"/>
              </a:buClr>
              <a:buSzPts val="1600"/>
              <a:buFont typeface="Noto Sans Symbols"/>
              <a:buChar char="✔"/>
            </a:pPr>
            <a:r>
              <a:rPr lang="es-ES" b="1" dirty="0">
                <a:solidFill>
                  <a:srgbClr val="262A4F"/>
                </a:solidFill>
                <a:latin typeface="Montserrat" pitchFamily="2" charset="0"/>
                <a:cs typeface="Arial"/>
              </a:rPr>
              <a:t>La transferencia de anticuerpos es adecuada entre las 32 y 36 semanas.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262A4F"/>
              </a:buClr>
              <a:buSzPts val="1600"/>
              <a:buFont typeface="Noto Sans Symbols"/>
              <a:buChar char="✔"/>
            </a:pPr>
            <a:endParaRPr lang="es-ES" b="1" dirty="0">
              <a:solidFill>
                <a:srgbClr val="262A4F"/>
              </a:solidFill>
              <a:latin typeface="Montserrat" pitchFamily="2" charset="0"/>
              <a:cs typeface="Arial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rgbClr val="262A4F"/>
              </a:buClr>
              <a:buSzPts val="1600"/>
              <a:buFont typeface="Noto Sans Symbols"/>
              <a:buChar char="✔"/>
            </a:pPr>
            <a:r>
              <a:rPr lang="es-ES" b="1" dirty="0">
                <a:solidFill>
                  <a:srgbClr val="262A4F"/>
                </a:solidFill>
                <a:latin typeface="Montserrat" pitchFamily="2" charset="0"/>
                <a:cs typeface="Arial"/>
              </a:rPr>
              <a:t>Los niveles de anticuerpos se mantienen por encima del umbral de referencia los primeros 6 meses de vida. </a:t>
            </a:r>
            <a:endParaRPr lang="es-AR" b="1" dirty="0">
              <a:solidFill>
                <a:srgbClr val="262A4F"/>
              </a:solidFill>
              <a:latin typeface="Montserrat" pitchFamily="2" charset="0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B991BE-C613-5826-132B-B9A714857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381" y="1331965"/>
            <a:ext cx="6049500" cy="27308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0109A2-7EF9-8A67-C866-69AF62112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381" y="4153892"/>
            <a:ext cx="6283437" cy="2420799"/>
          </a:xfrm>
          <a:prstGeom prst="rect">
            <a:avLst/>
          </a:prstGeom>
        </p:spPr>
      </p:pic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78123B-9042-61F0-9815-EAC4396FB1D9}"/>
              </a:ext>
            </a:extLst>
          </p:cNvPr>
          <p:cNvSpPr txBox="1">
            <a:spLocks/>
          </p:cNvSpPr>
          <p:nvPr/>
        </p:nvSpPr>
        <p:spPr>
          <a:xfrm>
            <a:off x="387626" y="549405"/>
            <a:ext cx="11017255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FASE 2: INMUNOGENICIDAD Y SEGURIDAD</a:t>
            </a:r>
          </a:p>
        </p:txBody>
      </p:sp>
      <p:pic>
        <p:nvPicPr>
          <p:cNvPr id="11" name="Gráfico 10" descr="Mujer embarazada contorno">
            <a:extLst>
              <a:ext uri="{FF2B5EF4-FFF2-40B4-BE49-F238E27FC236}">
                <a16:creationId xmlns:a16="http://schemas.microsoft.com/office/drawing/2014/main" id="{C13246FC-4EBB-1505-A233-382ED4EBD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202" y="1865256"/>
            <a:ext cx="1477327" cy="1477327"/>
          </a:xfrm>
          <a:prstGeom prst="rect">
            <a:avLst/>
          </a:prstGeom>
        </p:spPr>
      </p:pic>
      <p:sp>
        <p:nvSpPr>
          <p:cNvPr id="12" name="Flecha: pentágono 11">
            <a:extLst>
              <a:ext uri="{FF2B5EF4-FFF2-40B4-BE49-F238E27FC236}">
                <a16:creationId xmlns:a16="http://schemas.microsoft.com/office/drawing/2014/main" id="{825A03EC-EC88-93AF-DF46-43CA2735FD77}"/>
              </a:ext>
            </a:extLst>
          </p:cNvPr>
          <p:cNvSpPr/>
          <p:nvPr/>
        </p:nvSpPr>
        <p:spPr>
          <a:xfrm>
            <a:off x="2039260" y="1797475"/>
            <a:ext cx="2355725" cy="1792663"/>
          </a:xfrm>
          <a:prstGeom prst="homePlate">
            <a:avLst/>
          </a:prstGeom>
          <a:solidFill>
            <a:srgbClr val="262A4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/>
              <a:t>Respuesta de anticuerpos neutralizantes contra VSR A y B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40766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/>
        </p:nvSpPr>
        <p:spPr>
          <a:xfrm>
            <a:off x="477052" y="2957794"/>
            <a:ext cx="1135531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200" b="1" i="0" u="none" strike="noStrike" cap="none" dirty="0" err="1">
                <a:solidFill>
                  <a:srgbClr val="262A4F"/>
                </a:solidFill>
                <a:latin typeface="+mn-lt"/>
                <a:sym typeface="Arial"/>
              </a:rPr>
              <a:t>Mujeres</a:t>
            </a:r>
            <a:r>
              <a:rPr lang="en-US" sz="1200" b="1" i="0" u="none" strike="noStrike" cap="none" dirty="0">
                <a:solidFill>
                  <a:srgbClr val="262A4F"/>
                </a:solidFill>
                <a:latin typeface="+mn-lt"/>
                <a:sym typeface="Arial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200" b="1" i="0" u="none" strike="noStrike" cap="none" dirty="0">
                <a:solidFill>
                  <a:srgbClr val="262A4F"/>
                </a:solidFill>
                <a:latin typeface="+mn-lt"/>
                <a:sym typeface="Arial"/>
              </a:rPr>
              <a:t>18-49 </a:t>
            </a:r>
            <a:r>
              <a:rPr lang="en-US" sz="1200" b="1" i="0" u="none" strike="noStrike" cap="none" dirty="0" err="1">
                <a:solidFill>
                  <a:srgbClr val="262A4F"/>
                </a:solidFill>
                <a:latin typeface="+mn-lt"/>
                <a:sym typeface="Arial"/>
              </a:rPr>
              <a:t>años</a:t>
            </a:r>
            <a:endParaRPr sz="1200" i="0" u="none" strike="noStrike" cap="none" dirty="0">
              <a:solidFill>
                <a:schemeClr val="accent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 t="3292"/>
          <a:stretch/>
        </p:blipFill>
        <p:spPr>
          <a:xfrm>
            <a:off x="4536051" y="2123222"/>
            <a:ext cx="7655949" cy="388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 descr="Femenino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634" y="203516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6DC115-9942-CD5B-6CCB-BCE1853896A8}"/>
              </a:ext>
            </a:extLst>
          </p:cNvPr>
          <p:cNvSpPr txBox="1"/>
          <p:nvPr/>
        </p:nvSpPr>
        <p:spPr>
          <a:xfrm>
            <a:off x="506013" y="6354100"/>
            <a:ext cx="10831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rgbClr val="262A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Peterson et al. Safety and Immunogenicity of a Respiratory Syncytial Virus Prefusion F Vaccine When </a:t>
            </a:r>
            <a:r>
              <a:rPr lang="en-US" sz="800" i="0" dirty="0" err="1">
                <a:solidFill>
                  <a:srgbClr val="262A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Coadministered</a:t>
            </a:r>
            <a:r>
              <a:rPr lang="en-US" sz="800" i="0" dirty="0">
                <a:solidFill>
                  <a:srgbClr val="262A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 Tetanus, Diphtheria, and Acellular Pertussis Vaccine. J Infect Dis  </a:t>
            </a:r>
            <a:r>
              <a:rPr kumimoji="0" lang="es-AR" altLang="es-AR" sz="800" i="0" u="none" strike="noStrike" cap="none" normalizeH="0" baseline="0" dirty="0">
                <a:ln>
                  <a:noFill/>
                </a:ln>
                <a:solidFill>
                  <a:srgbClr val="262A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Jun 15;225(12):2077-2086</a:t>
            </a:r>
            <a:endParaRPr lang="en-US" sz="800" i="0" dirty="0">
              <a:solidFill>
                <a:srgbClr val="262A4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40E004D2-8358-EF5A-A042-2D2278D7FA96}"/>
              </a:ext>
            </a:extLst>
          </p:cNvPr>
          <p:cNvSpPr/>
          <p:nvPr/>
        </p:nvSpPr>
        <p:spPr>
          <a:xfrm>
            <a:off x="1806995" y="2123222"/>
            <a:ext cx="2355725" cy="1406357"/>
          </a:xfrm>
          <a:prstGeom prst="homePlate">
            <a:avLst/>
          </a:prstGeom>
          <a:solidFill>
            <a:srgbClr val="262A4F"/>
          </a:solidFill>
          <a:ln w="9525">
            <a:solidFill>
              <a:srgbClr val="262A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bg1"/>
                </a:solidFill>
                <a:latin typeface="Montserrat" pitchFamily="2" charset="0"/>
              </a:rPr>
              <a:t>Niveles de anticuerpos contra distintos componentes dTpa en coadministración</a:t>
            </a:r>
            <a:endParaRPr lang="es-AR" sz="1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Rectángulo: esquina doblada 3">
            <a:extLst>
              <a:ext uri="{FF2B5EF4-FFF2-40B4-BE49-F238E27FC236}">
                <a16:creationId xmlns:a16="http://schemas.microsoft.com/office/drawing/2014/main" id="{54827AE1-DE2E-7F4F-73AE-45DCA9576DFB}"/>
              </a:ext>
            </a:extLst>
          </p:cNvPr>
          <p:cNvSpPr/>
          <p:nvPr/>
        </p:nvSpPr>
        <p:spPr>
          <a:xfrm>
            <a:off x="243831" y="3859638"/>
            <a:ext cx="4091074" cy="2080150"/>
          </a:xfrm>
          <a:prstGeom prst="foldedCorner">
            <a:avLst/>
          </a:prstGeom>
          <a:solidFill>
            <a:srgbClr val="E7BA61"/>
          </a:solidFill>
          <a:ln w="9525">
            <a:solidFill>
              <a:srgbClr val="262A4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1600" dirty="0">
              <a:solidFill>
                <a:srgbClr val="262A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62A4F"/>
                </a:solidFill>
              </a:rPr>
              <a:t>No se cumple el objetivo de no inferioridad en la </a:t>
            </a:r>
            <a:r>
              <a:rPr lang="es-ES" sz="1600" dirty="0" err="1">
                <a:solidFill>
                  <a:srgbClr val="262A4F"/>
                </a:solidFill>
              </a:rPr>
              <a:t>co-administración</a:t>
            </a:r>
            <a:r>
              <a:rPr lang="es-ES" sz="1600" dirty="0">
                <a:solidFill>
                  <a:srgbClr val="262A4F"/>
                </a:solidFill>
              </a:rPr>
              <a:t> con dTpa.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62A4F"/>
                </a:solidFill>
              </a:rPr>
              <a:t>La evaluación de ACIP se considera que esta diferencia </a:t>
            </a:r>
            <a:r>
              <a:rPr lang="es-ES" sz="1600" b="1" dirty="0">
                <a:solidFill>
                  <a:srgbClr val="262A4F"/>
                </a:solidFill>
              </a:rPr>
              <a:t>no tiene implicancias clínicas</a:t>
            </a:r>
            <a:r>
              <a:rPr lang="es-ES" sz="1600" dirty="0">
                <a:solidFill>
                  <a:srgbClr val="262A4F"/>
                </a:solidFill>
              </a:rPr>
              <a:t>.</a:t>
            </a:r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F2E44BB8-E0F0-BF86-845A-9B7C5277182B}"/>
              </a:ext>
            </a:extLst>
          </p:cNvPr>
          <p:cNvSpPr txBox="1">
            <a:spLocks/>
          </p:cNvSpPr>
          <p:nvPr/>
        </p:nvSpPr>
        <p:spPr>
          <a:xfrm>
            <a:off x="425726" y="660725"/>
            <a:ext cx="11340547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FASE 2: ADMINISTRACIÓN CON OTRAS VACUNAS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/>
        </p:nvSpPr>
        <p:spPr>
          <a:xfrm>
            <a:off x="1231460" y="4316905"/>
            <a:ext cx="2835365" cy="70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800" b="1" i="0" u="none" strike="noStrike" cap="none" dirty="0">
              <a:solidFill>
                <a:schemeClr val="accent2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 t="17994"/>
          <a:stretch/>
        </p:blipFill>
        <p:spPr>
          <a:xfrm>
            <a:off x="4142121" y="2240510"/>
            <a:ext cx="7895394" cy="355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3959" y="1118918"/>
            <a:ext cx="3010963" cy="270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áfico 1" descr="Mujer embarazada contorno">
            <a:extLst>
              <a:ext uri="{FF2B5EF4-FFF2-40B4-BE49-F238E27FC236}">
                <a16:creationId xmlns:a16="http://schemas.microsoft.com/office/drawing/2014/main" id="{7DDBCE2A-61EB-4981-6038-A935E7726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530" y="1988136"/>
            <a:ext cx="1477327" cy="14773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887FF8A-DE18-DAF5-BED4-900D9377ED9A}"/>
              </a:ext>
            </a:extLst>
          </p:cNvPr>
          <p:cNvSpPr txBox="1"/>
          <p:nvPr/>
        </p:nvSpPr>
        <p:spPr>
          <a:xfrm>
            <a:off x="661765" y="6510373"/>
            <a:ext cx="100247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26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Kampmann</a:t>
            </a:r>
            <a:r>
              <a:rPr lang="en-US" sz="800" dirty="0">
                <a:solidFill>
                  <a:srgbClr val="26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Bivalent Prefusion F Vaccine in Pregnancy to Prevent RSV Illness in Infants. N Engl J Med. 2023 Apr 20;388(16):1451-1464. </a:t>
            </a:r>
            <a:endParaRPr lang="es-AR" sz="800" dirty="0">
              <a:solidFill>
                <a:srgbClr val="262A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6D260364-DC89-C400-F2C4-51202900DF61}"/>
              </a:ext>
            </a:extLst>
          </p:cNvPr>
          <p:cNvSpPr/>
          <p:nvPr/>
        </p:nvSpPr>
        <p:spPr>
          <a:xfrm>
            <a:off x="1306756" y="2103437"/>
            <a:ext cx="2835365" cy="1325563"/>
          </a:xfrm>
          <a:prstGeom prst="homePlate">
            <a:avLst/>
          </a:prstGeom>
          <a:solidFill>
            <a:srgbClr val="262A4F"/>
          </a:solidFill>
          <a:ln>
            <a:solidFill>
              <a:srgbClr val="262A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dirty="0"/>
              <a:t>Gestantes hasta 49 años de edad y lactantes</a:t>
            </a:r>
          </a:p>
          <a:p>
            <a:endParaRPr lang="es-ES" sz="1800" dirty="0"/>
          </a:p>
        </p:txBody>
      </p:sp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EFCEC702-491B-44D3-9B07-CF692C0A8984}"/>
              </a:ext>
            </a:extLst>
          </p:cNvPr>
          <p:cNvSpPr/>
          <p:nvPr/>
        </p:nvSpPr>
        <p:spPr>
          <a:xfrm>
            <a:off x="781944" y="3828119"/>
            <a:ext cx="3284881" cy="1811754"/>
          </a:xfrm>
          <a:prstGeom prst="foldedCorner">
            <a:avLst/>
          </a:prstGeom>
          <a:solidFill>
            <a:srgbClr val="E7BA61"/>
          </a:solidFill>
          <a:ln w="9525">
            <a:solidFill>
              <a:srgbClr val="262A4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1800" b="1" dirty="0">
              <a:solidFill>
                <a:srgbClr val="262A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262A4F"/>
                </a:solidFill>
              </a:rPr>
              <a:t>Argentina aportó el 12,4% de las gestantes incluidas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262A4F"/>
                </a:solidFill>
              </a:rPr>
              <a:t>Dos temporadas de VSR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262A4F"/>
                </a:solidFill>
              </a:rPr>
              <a:t>Dos hemisferios</a:t>
            </a:r>
          </a:p>
        </p:txBody>
      </p:sp>
      <p:sp>
        <p:nvSpPr>
          <p:cNvPr id="8" name="Google Shape;94;p4">
            <a:extLst>
              <a:ext uri="{FF2B5EF4-FFF2-40B4-BE49-F238E27FC236}">
                <a16:creationId xmlns:a16="http://schemas.microsoft.com/office/drawing/2014/main" id="{346A0635-EE59-7935-95BC-856A41B7E2C3}"/>
              </a:ext>
            </a:extLst>
          </p:cNvPr>
          <p:cNvSpPr txBox="1">
            <a:spLocks/>
          </p:cNvSpPr>
          <p:nvPr/>
        </p:nvSpPr>
        <p:spPr>
          <a:xfrm>
            <a:off x="364136" y="715886"/>
            <a:ext cx="7816307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FASE 3: EFICACIA Y SEGURIDAD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450" y="1561385"/>
            <a:ext cx="4144963" cy="186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71" name="Google Shape;171;p13"/>
          <p:cNvGrpSpPr/>
          <p:nvPr/>
        </p:nvGrpSpPr>
        <p:grpSpPr>
          <a:xfrm>
            <a:off x="487851" y="4062492"/>
            <a:ext cx="4144963" cy="2268537"/>
            <a:chOff x="999" y="159365"/>
            <a:chExt cx="4144378" cy="2269094"/>
          </a:xfrm>
        </p:grpSpPr>
        <p:sp>
          <p:nvSpPr>
            <p:cNvPr id="172" name="Google Shape;172;p13"/>
            <p:cNvSpPr/>
            <p:nvPr/>
          </p:nvSpPr>
          <p:spPr>
            <a:xfrm>
              <a:off x="2073981" y="1096220"/>
              <a:ext cx="1133315" cy="395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939080" y="1096220"/>
              <a:ext cx="1134902" cy="395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1135902" y="159365"/>
              <a:ext cx="1874572" cy="936855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1135902" y="159365"/>
              <a:ext cx="1874572" cy="936855"/>
            </a:xfrm>
            <a:prstGeom prst="rect">
              <a:avLst/>
            </a:prstGeom>
            <a:ln>
              <a:solidFill>
                <a:srgbClr val="45658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800" b="0" i="0" u="none" strike="noStrike" cap="none" dirty="0" err="1">
                  <a:solidFill>
                    <a:srgbClr val="262A4F"/>
                  </a:solidFill>
                  <a:latin typeface="Montserrat" pitchFamily="2" charset="0"/>
                  <a:ea typeface="Arial"/>
                  <a:cs typeface="Arial"/>
                  <a:sym typeface="Arial"/>
                </a:rPr>
                <a:t>Gestantes</a:t>
              </a:r>
              <a:r>
                <a:rPr lang="en-US" sz="1800" b="0" i="0" u="none" strike="noStrike" cap="none" dirty="0">
                  <a:solidFill>
                    <a:srgbClr val="262A4F"/>
                  </a:solidFill>
                  <a:latin typeface="Montserrat" pitchFamily="2" charset="0"/>
                  <a:ea typeface="Arial"/>
                  <a:cs typeface="Arial"/>
                  <a:sym typeface="Arial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262A4F"/>
                  </a:solidFill>
                  <a:latin typeface="Montserrat" pitchFamily="2" charset="0"/>
                  <a:ea typeface="Arial"/>
                  <a:cs typeface="Arial"/>
                  <a:sym typeface="Arial"/>
                </a:rPr>
                <a:t>24-36 </a:t>
              </a:r>
              <a:r>
                <a:rPr lang="en-US" sz="1800" b="0" i="0" u="none" strike="noStrike" cap="none" dirty="0" err="1">
                  <a:solidFill>
                    <a:srgbClr val="262A4F"/>
                  </a:solidFill>
                  <a:latin typeface="Montserrat" pitchFamily="2" charset="0"/>
                  <a:ea typeface="Arial"/>
                  <a:cs typeface="Arial"/>
                  <a:sym typeface="Arial"/>
                </a:rPr>
                <a:t>sem</a:t>
              </a:r>
              <a:endParaRPr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999" y="1491604"/>
              <a:ext cx="1874573" cy="936855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3"/>
            <p:cNvSpPr txBox="1"/>
            <p:nvPr/>
          </p:nvSpPr>
          <p:spPr>
            <a:xfrm>
              <a:off x="999" y="1491604"/>
              <a:ext cx="1874573" cy="936855"/>
            </a:xfrm>
            <a:prstGeom prst="rect">
              <a:avLst/>
            </a:prstGeom>
            <a:solidFill>
              <a:srgbClr val="45658D"/>
            </a:solidFill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 dirty="0" err="1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Vacuna</a:t>
              </a:r>
              <a:endParaRPr sz="1800" b="0" i="0" u="none" strike="noStrike" cap="none" dirty="0">
                <a:solidFill>
                  <a:schemeClr val="dk1"/>
                </a:solidFill>
                <a:latin typeface="Montserrat" pitchFamily="2" charset="0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(n=3.695)</a:t>
              </a:r>
              <a:endParaRPr sz="1400" b="0" i="0" u="none" strike="noStrike" cap="none" dirty="0">
                <a:solidFill>
                  <a:schemeClr val="lt1"/>
                </a:solidFill>
                <a:latin typeface="Montserrat" pitchFamily="2" charset="0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270804" y="1491604"/>
              <a:ext cx="1874573" cy="936855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2270804" y="1491604"/>
              <a:ext cx="1874573" cy="936855"/>
            </a:xfrm>
            <a:prstGeom prst="rect">
              <a:avLst/>
            </a:prstGeom>
            <a:solidFill>
              <a:srgbClr val="45658D"/>
            </a:solidFill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Placebo</a:t>
              </a:r>
              <a:endParaRPr sz="1800" b="0" i="0" u="none" strike="noStrike" cap="none">
                <a:solidFill>
                  <a:schemeClr val="dk1"/>
                </a:solidFill>
                <a:latin typeface="Montserrat" pitchFamily="2" charset="0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(n=3.697)</a:t>
              </a:r>
              <a:endParaRPr sz="1400" b="0" i="0" u="none" strike="noStrike" cap="none">
                <a:solidFill>
                  <a:schemeClr val="lt1"/>
                </a:solidFill>
                <a:latin typeface="Montserrat" pitchFamily="2" charset="0"/>
                <a:sym typeface="Arial"/>
              </a:endParaRPr>
            </a:p>
          </p:txBody>
        </p:sp>
      </p:grpSp>
      <p:grpSp>
        <p:nvGrpSpPr>
          <p:cNvPr id="180" name="Google Shape;180;p13"/>
          <p:cNvGrpSpPr/>
          <p:nvPr/>
        </p:nvGrpSpPr>
        <p:grpSpPr>
          <a:xfrm>
            <a:off x="5443050" y="1362155"/>
            <a:ext cx="6311900" cy="4757803"/>
            <a:chOff x="0" y="9853"/>
            <a:chExt cx="6310608" cy="4758488"/>
          </a:xfrm>
        </p:grpSpPr>
        <p:sp>
          <p:nvSpPr>
            <p:cNvPr id="181" name="Google Shape;181;p13"/>
            <p:cNvSpPr/>
            <p:nvPr/>
          </p:nvSpPr>
          <p:spPr>
            <a:xfrm>
              <a:off x="0" y="9853"/>
              <a:ext cx="6285213" cy="523950"/>
            </a:xfrm>
            <a:prstGeom prst="roundRect">
              <a:avLst>
                <a:gd name="adj" fmla="val 16667"/>
              </a:avLst>
            </a:prstGeom>
            <a:solidFill>
              <a:srgbClr val="E7BA61"/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0" y="533803"/>
              <a:ext cx="6285213" cy="608100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0" y="575084"/>
              <a:ext cx="6285213" cy="608100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wrap="square" lIns="199550" tIns="15225" rIns="85325" bIns="152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Taquipnea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(≥60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en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&lt;2 meses; ≥50 entre 2-12 m; ≥40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en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≥12-24 m)</a:t>
              </a:r>
              <a:endParaRPr sz="11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38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Sat O2 &lt; 95%</a:t>
              </a:r>
              <a:endParaRPr sz="11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38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tiraje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</a:t>
              </a:r>
              <a:endParaRPr sz="11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0" y="1141903"/>
              <a:ext cx="6285213" cy="525539"/>
            </a:xfrm>
            <a:prstGeom prst="roundRect">
              <a:avLst>
                <a:gd name="adj" fmla="val 16667"/>
              </a:avLst>
            </a:prstGeom>
            <a:solidFill>
              <a:srgbClr val="E7BA61"/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0" y="1667442"/>
              <a:ext cx="6285213" cy="1043137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 txBox="1"/>
            <p:nvPr/>
          </p:nvSpPr>
          <p:spPr>
            <a:xfrm>
              <a:off x="25395" y="1750797"/>
              <a:ext cx="6285213" cy="1043137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wrap="square" lIns="199550" tIns="15225" rIns="85325" bIns="152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Taquipnea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(≥70 en &lt;2 meses; ≥60 entre 2-12 m; ≥50 en ≥12-24 m)</a:t>
              </a:r>
              <a:endParaRPr sz="11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38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Sat O2 &lt; 93%</a:t>
              </a:r>
              <a:endParaRPr sz="11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38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Cánula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nasal de alto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flujo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o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ventilación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mecánica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(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invasiva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o no)</a:t>
              </a:r>
              <a:endParaRPr sz="11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38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Ingreso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a UCI  &gt;4 horas</a:t>
              </a:r>
              <a:endParaRPr sz="11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38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•"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Falta de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respuesta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 o </a:t>
              </a:r>
              <a:r>
                <a:rPr lang="en-US" sz="1100" b="0" i="0" u="none" strike="noStrike" cap="none" dirty="0" err="1">
                  <a:solidFill>
                    <a:srgbClr val="000000"/>
                  </a:solidFill>
                  <a:latin typeface="Montserrat" pitchFamily="2" charset="0"/>
                  <a:sym typeface="Arial"/>
                </a:rPr>
                <a:t>inconsciencia</a:t>
              </a:r>
              <a:endParaRPr sz="11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0" y="2710579"/>
              <a:ext cx="6285213" cy="523950"/>
            </a:xfrm>
            <a:prstGeom prst="roundRect">
              <a:avLst>
                <a:gd name="adj" fmla="val 16667"/>
              </a:avLst>
            </a:prstGeom>
            <a:solidFill>
              <a:srgbClr val="45658D"/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25395" y="2735982"/>
              <a:ext cx="6234423" cy="473143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IRAB VSR+ </a:t>
              </a:r>
              <a:r>
                <a:rPr lang="en-US" sz="1600" b="0" i="0" u="none" strike="noStrike" cap="none" dirty="0" err="1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hospitalizados</a:t>
              </a:r>
              <a:endParaRPr sz="1600" b="0" i="0" u="none" strike="noStrike" cap="none" dirty="0">
                <a:solidFill>
                  <a:schemeClr val="lt1"/>
                </a:solidFill>
                <a:latin typeface="Montserrat" pitchFamily="2" charset="0"/>
                <a:sym typeface="Arial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0" y="3234529"/>
              <a:ext cx="6285213" cy="463617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18062" y="3315870"/>
              <a:ext cx="6285213" cy="463617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wrap="square" lIns="199550" tIns="15225" rIns="85325" bIns="152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Hospitalización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 de </a:t>
              </a: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pacientes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 con IRAB con VSR </a:t>
              </a: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confirmado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 </a:t>
              </a: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por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 PCR</a:t>
              </a:r>
              <a:endParaRPr sz="1200" b="0" i="0" u="none" strike="noStrike" cap="none" dirty="0">
                <a:solidFill>
                  <a:schemeClr val="dk1"/>
                </a:solidFill>
                <a:latin typeface="Montserrat" pitchFamily="2" charset="0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0" y="3698146"/>
              <a:ext cx="6285213" cy="523950"/>
            </a:xfrm>
            <a:prstGeom prst="roundRect">
              <a:avLst>
                <a:gd name="adj" fmla="val 16667"/>
              </a:avLst>
            </a:prstGeom>
            <a:solidFill>
              <a:srgbClr val="45658D"/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76185" y="3707639"/>
              <a:ext cx="6234423" cy="473143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IRAB VSR+ con </a:t>
              </a:r>
              <a:r>
                <a:rPr lang="en-US" sz="1600" b="0" i="0" u="none" strike="noStrike" cap="none" dirty="0" err="1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requerimiento</a:t>
              </a:r>
              <a:r>
                <a:rPr lang="en-US" sz="1600" b="0" i="0" u="none" strike="noStrike" cap="none" dirty="0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 de </a:t>
              </a:r>
              <a:r>
                <a:rPr lang="en-US" sz="1600" b="0" i="0" u="none" strike="noStrike" cap="none" dirty="0" err="1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atención</a:t>
              </a:r>
              <a:r>
                <a:rPr lang="en-US" sz="1600" b="0" i="0" u="none" strike="noStrike" cap="none" dirty="0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 </a:t>
              </a:r>
              <a:r>
                <a:rPr lang="en-US" sz="1600" b="0" i="0" u="none" strike="noStrike" cap="none" dirty="0" err="1">
                  <a:solidFill>
                    <a:schemeClr val="lt1"/>
                  </a:solidFill>
                  <a:latin typeface="Montserrat" pitchFamily="2" charset="0"/>
                  <a:sym typeface="Arial"/>
                </a:rPr>
                <a:t>médica</a:t>
              </a:r>
              <a:endParaRPr sz="1600" b="0" i="0" u="none" strike="noStrike" cap="none" dirty="0">
                <a:solidFill>
                  <a:schemeClr val="lt1"/>
                </a:solidFill>
                <a:latin typeface="Montserrat" pitchFamily="2" charset="0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0" y="4222096"/>
              <a:ext cx="6285213" cy="463617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0" y="4304724"/>
              <a:ext cx="6285213" cy="463617"/>
            </a:xfrm>
            <a:prstGeom prst="rect">
              <a:avLst/>
            </a:prstGeom>
            <a:noFill/>
            <a:ln w="9525">
              <a:noFill/>
            </a:ln>
          </p:spPr>
          <p:txBody>
            <a:bodyPr spcFirstLastPara="1" wrap="square" lIns="199550" tIns="15225" rIns="85325" bIns="152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Caso de IRAB con VSR </a:t>
              </a: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confirmado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 </a:t>
              </a: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por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 PCR que </a:t>
              </a: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requirió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 consulta </a:t>
              </a: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Montserrat" pitchFamily="2" charset="0"/>
                  <a:sym typeface="Arial"/>
                </a:rPr>
                <a:t>médica</a:t>
              </a:r>
              <a:endParaRPr sz="1200" b="0" i="0" u="none" strike="noStrike" cap="none" dirty="0">
                <a:solidFill>
                  <a:schemeClr val="dk1"/>
                </a:solidFill>
                <a:latin typeface="Montserrat" pitchFamily="2" charset="0"/>
                <a:sym typeface="Arial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4BF75C4-8A35-A37E-B94C-BF3C3F50A1CA}"/>
              </a:ext>
            </a:extLst>
          </p:cNvPr>
          <p:cNvSpPr txBox="1"/>
          <p:nvPr/>
        </p:nvSpPr>
        <p:spPr>
          <a:xfrm>
            <a:off x="5508071" y="2609755"/>
            <a:ext cx="609760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IRAB GRAVE VSR+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7528D3-7A4B-FF37-8BE5-BB8DFF3D50B7}"/>
              </a:ext>
            </a:extLst>
          </p:cNvPr>
          <p:cNvSpPr txBox="1"/>
          <p:nvPr/>
        </p:nvSpPr>
        <p:spPr>
          <a:xfrm>
            <a:off x="5500737" y="1480976"/>
            <a:ext cx="609760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IRAB VSR+</a:t>
            </a:r>
          </a:p>
        </p:txBody>
      </p:sp>
      <p:sp>
        <p:nvSpPr>
          <p:cNvPr id="9" name="Google Shape;94;p4">
            <a:extLst>
              <a:ext uri="{FF2B5EF4-FFF2-40B4-BE49-F238E27FC236}">
                <a16:creationId xmlns:a16="http://schemas.microsoft.com/office/drawing/2014/main" id="{B3F5021E-DAAE-3443-B23C-488DF70EECFA}"/>
              </a:ext>
            </a:extLst>
          </p:cNvPr>
          <p:cNvSpPr txBox="1">
            <a:spLocks/>
          </p:cNvSpPr>
          <p:nvPr/>
        </p:nvSpPr>
        <p:spPr>
          <a:xfrm>
            <a:off x="389802" y="699614"/>
            <a:ext cx="11412395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FASE 3: EFICACIA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14"/>
          <p:cNvGraphicFramePr/>
          <p:nvPr>
            <p:extLst>
              <p:ext uri="{D42A27DB-BD31-4B8C-83A1-F6EECF244321}">
                <p14:modId xmlns:p14="http://schemas.microsoft.com/office/powerpoint/2010/main" val="3434095469"/>
              </p:ext>
            </p:extLst>
          </p:nvPr>
        </p:nvGraphicFramePr>
        <p:xfrm>
          <a:off x="492851" y="1737611"/>
          <a:ext cx="10871175" cy="4382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4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13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Eficacia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>
                    <a:solidFill>
                      <a:srgbClr val="45658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Vacunación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 entre 24-36 </a:t>
                      </a:r>
                      <a:r>
                        <a:rPr lang="en-US" sz="1400" u="none" strike="noStrike" cap="none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semanas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 de </a:t>
                      </a:r>
                      <a:r>
                        <a:rPr lang="en-US" sz="1400" u="none" strike="noStrike" cap="none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gestación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>
                    <a:solidFill>
                      <a:srgbClr val="4565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Vacunación</a:t>
                      </a:r>
                      <a:r>
                        <a:rPr lang="en-US" sz="1400" u="none" strike="noStrike" cap="none" dirty="0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 entre 32-36 </a:t>
                      </a:r>
                      <a:r>
                        <a:rPr lang="en-US" sz="1400" u="none" strike="noStrike" cap="none" dirty="0" err="1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semanas</a:t>
                      </a:r>
                      <a:r>
                        <a:rPr lang="en-US" sz="1400" u="none" strike="noStrike" cap="none" dirty="0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 de </a:t>
                      </a:r>
                      <a:r>
                        <a:rPr lang="en-US" sz="1400" u="none" strike="noStrike" cap="none" dirty="0" err="1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gestación</a:t>
                      </a:r>
                      <a:endParaRPr sz="1400" u="none" strike="noStrike" cap="none" dirty="0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>
                    <a:solidFill>
                      <a:srgbClr val="E7BA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7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90 días de vida 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120 días de vida 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150 días de vida 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180 días de vida 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90 días de </a:t>
                      </a:r>
                      <a:r>
                        <a:rPr lang="en-US" sz="1400" u="none" strike="noStrike" cap="none" dirty="0" err="1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vida</a:t>
                      </a:r>
                      <a:r>
                        <a:rPr lang="en-US" sz="1400" u="none" strike="noStrike" cap="none" dirty="0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 </a:t>
                      </a:r>
                      <a:endParaRPr sz="1400" u="none" strike="noStrike" cap="none" dirty="0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>
                    <a:solidFill>
                      <a:srgbClr val="E7BA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180 días de vida 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>
                    <a:solidFill>
                      <a:srgbClr val="E7BA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 pitchFamily="2" charset="0"/>
                        </a:rPr>
                        <a:t>IRAB Grave VSR+</a:t>
                      </a:r>
                      <a:endParaRPr sz="1400" u="none" strike="noStrike" cap="none">
                        <a:latin typeface="Montserrat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Montserrat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81,8 %</a:t>
                      </a:r>
                      <a:endParaRPr sz="1400" b="1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(40,6-96,3)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73,9 %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(45,6-88,8)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70,9 %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(44,5-85,9)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  <a:ea typeface="Arial"/>
                          <a:cs typeface="Arial"/>
                          <a:sym typeface="Arial"/>
                        </a:rPr>
                        <a:t>69,4 %</a:t>
                      </a:r>
                      <a:endParaRPr sz="1400" b="1" u="none" strike="noStrike" cap="none">
                        <a:solidFill>
                          <a:srgbClr val="262A4F"/>
                        </a:solidFill>
                        <a:latin typeface="Montserrat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(44,3-84,1)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91,1 %</a:t>
                      </a:r>
                      <a:endParaRPr sz="1400" b="1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(38,8-99,8)</a:t>
                      </a:r>
                      <a:endParaRPr sz="1400" b="1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>
                    <a:solidFill>
                      <a:srgbClr val="E7BA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76,5%</a:t>
                      </a:r>
                      <a:endParaRPr sz="1400" b="1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(41,3-92,1)</a:t>
                      </a:r>
                      <a:endParaRPr sz="1400" b="1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>
                    <a:solidFill>
                      <a:srgbClr val="E7BA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 pitchFamily="2" charset="0"/>
                        </a:rPr>
                        <a:t>IRAB VSR+</a:t>
                      </a:r>
                      <a:endParaRPr sz="1400" u="none" strike="noStrike" cap="none">
                        <a:latin typeface="Montserrat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Montserrat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  <a:ea typeface="Arial"/>
                          <a:cs typeface="Arial"/>
                          <a:sym typeface="Arial"/>
                        </a:rPr>
                        <a:t>57,1 %</a:t>
                      </a:r>
                      <a:endParaRPr sz="1400" b="1" u="none" strike="noStrike" cap="none">
                        <a:solidFill>
                          <a:srgbClr val="262A4F"/>
                        </a:solidFill>
                        <a:latin typeface="Montserrat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(14,7-79,8)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56,8 %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(31,2-68,9)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52,5 %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(28,7-68,9)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  <a:ea typeface="Arial"/>
                          <a:cs typeface="Arial"/>
                          <a:sym typeface="Arial"/>
                        </a:rPr>
                        <a:t>51,3 %</a:t>
                      </a:r>
                      <a:endParaRPr sz="1400" b="1" u="none" strike="noStrike" cap="none">
                        <a:solidFill>
                          <a:srgbClr val="262A4F"/>
                        </a:solidFill>
                        <a:latin typeface="Montserrat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(29,4-66,8)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34,7 %</a:t>
                      </a:r>
                      <a:endParaRPr sz="1400" b="1" u="none" strike="noStrike" cap="none" dirty="0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(-34,6-69,3)</a:t>
                      </a:r>
                      <a:endParaRPr sz="1400" b="1" u="none" strike="noStrike" cap="none" dirty="0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>
                    <a:solidFill>
                      <a:srgbClr val="E7BA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57,3 %</a:t>
                      </a:r>
                      <a:endParaRPr sz="1400" b="1" u="none" strike="noStrike" cap="none" dirty="0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(29,8-74,7)</a:t>
                      </a:r>
                      <a:endParaRPr sz="1400" b="1" u="none" strike="noStrike" cap="none" dirty="0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>
                    <a:solidFill>
                      <a:srgbClr val="E7BA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IRAB VSR+ hospitalizados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67,7 %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(15,9-89,5)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59,5 %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(8,3-83,7)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56,4 %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(5,2-81,5)</a:t>
                      </a:r>
                      <a:endParaRPr sz="1400" u="none" strike="noStrike" cap="none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56,8 %</a:t>
                      </a:r>
                      <a:endParaRPr sz="1400" u="none" strike="noStrike" cap="none" dirty="0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62A4F"/>
                          </a:solidFill>
                          <a:latin typeface="Montserrat" pitchFamily="2" charset="0"/>
                        </a:rPr>
                        <a:t>(10,1-80,7)</a:t>
                      </a:r>
                      <a:endParaRPr sz="1400" u="none" strike="noStrike" cap="none" dirty="0">
                        <a:solidFill>
                          <a:srgbClr val="262A4F"/>
                        </a:solidFill>
                        <a:latin typeface="Montserrat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Montserrat" pitchFamily="2" charset="0"/>
                      </a:endParaRPr>
                    </a:p>
                  </a:txBody>
                  <a:tcPr marL="91450" marR="91450" marT="45725" marB="45725" anchor="ctr">
                    <a:solidFill>
                      <a:srgbClr val="E7BA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>
                        <a:latin typeface="Montserrat" pitchFamily="2" charset="0"/>
                      </a:endParaRPr>
                    </a:p>
                  </a:txBody>
                  <a:tcPr marL="91450" marR="91450" marT="45725" marB="45725" anchor="ctr">
                    <a:solidFill>
                      <a:srgbClr val="E7BA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3" name="Google Shape;203;p14"/>
          <p:cNvSpPr/>
          <p:nvPr/>
        </p:nvSpPr>
        <p:spPr>
          <a:xfrm>
            <a:off x="8173811" y="1636012"/>
            <a:ext cx="3190215" cy="347472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DE55F3-4786-A996-203A-F4260A555562}"/>
              </a:ext>
            </a:extLst>
          </p:cNvPr>
          <p:cNvSpPr txBox="1"/>
          <p:nvPr/>
        </p:nvSpPr>
        <p:spPr>
          <a:xfrm>
            <a:off x="492851" y="6531129"/>
            <a:ext cx="101850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262A4F"/>
                </a:solidFill>
                <a:latin typeface="+mn-lt"/>
              </a:rPr>
              <a:t>Kampmann</a:t>
            </a:r>
            <a:r>
              <a:rPr lang="en-US" sz="800" dirty="0">
                <a:solidFill>
                  <a:srgbClr val="262A4F"/>
                </a:solidFill>
                <a:latin typeface="+mn-lt"/>
              </a:rPr>
              <a:t> et al. Bivalent Prefusion F Vaccine in Pregnancy to Prevent RSV Illness in Infants. N Engl J Med. 2023 Apr 20;388(16):1451-1464. </a:t>
            </a:r>
            <a:endParaRPr lang="es-AR" sz="800" dirty="0">
              <a:solidFill>
                <a:srgbClr val="262A4F"/>
              </a:solidFill>
              <a:latin typeface="+mn-lt"/>
            </a:endParaRPr>
          </a:p>
        </p:txBody>
      </p:sp>
      <p:sp>
        <p:nvSpPr>
          <p:cNvPr id="6" name="Google Shape;94;p4">
            <a:extLst>
              <a:ext uri="{FF2B5EF4-FFF2-40B4-BE49-F238E27FC236}">
                <a16:creationId xmlns:a16="http://schemas.microsoft.com/office/drawing/2014/main" id="{0140875D-3F12-AC03-0365-0B3D08A0599B}"/>
              </a:ext>
            </a:extLst>
          </p:cNvPr>
          <p:cNvSpPr txBox="1">
            <a:spLocks/>
          </p:cNvSpPr>
          <p:nvPr/>
        </p:nvSpPr>
        <p:spPr>
          <a:xfrm>
            <a:off x="417443" y="737814"/>
            <a:ext cx="11143555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FASE 3: EFICACIA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 l="12497" t="18222" b="1481"/>
          <a:stretch/>
        </p:blipFill>
        <p:spPr>
          <a:xfrm>
            <a:off x="533198" y="2148635"/>
            <a:ext cx="5268686" cy="29510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83B74F6-6815-BA4A-2916-72F89BC84972}"/>
              </a:ext>
            </a:extLst>
          </p:cNvPr>
          <p:cNvSpPr txBox="1"/>
          <p:nvPr/>
        </p:nvSpPr>
        <p:spPr>
          <a:xfrm>
            <a:off x="346075" y="1779303"/>
            <a:ext cx="609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1" dirty="0">
                <a:solidFill>
                  <a:srgbClr val="262A4F"/>
                </a:solidFill>
                <a:latin typeface="Montserrat" pitchFamily="2" charset="0"/>
              </a:rPr>
              <a:t>EFICACIA PARA PREVENIR IRAB GRAVE POR VSR </a:t>
            </a:r>
          </a:p>
        </p:txBody>
      </p:sp>
      <p:sp>
        <p:nvSpPr>
          <p:cNvPr id="5" name="Globo: flecha hacia arriba 4">
            <a:extLst>
              <a:ext uri="{FF2B5EF4-FFF2-40B4-BE49-F238E27FC236}">
                <a16:creationId xmlns:a16="http://schemas.microsoft.com/office/drawing/2014/main" id="{BE1C6BBA-4673-8F1C-A33E-4CE2F6840CC9}"/>
              </a:ext>
            </a:extLst>
          </p:cNvPr>
          <p:cNvSpPr/>
          <p:nvPr/>
        </p:nvSpPr>
        <p:spPr>
          <a:xfrm>
            <a:off x="2450975" y="5142926"/>
            <a:ext cx="1888177" cy="872473"/>
          </a:xfrm>
          <a:prstGeom prst="upArrowCallout">
            <a:avLst/>
          </a:prstGeom>
          <a:solidFill>
            <a:srgbClr val="E7BA61"/>
          </a:solidFill>
          <a:ln>
            <a:solidFill>
              <a:srgbClr val="E7BA6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ea typeface="Arial"/>
                <a:cs typeface="Arial"/>
                <a:sym typeface="Arial"/>
              </a:rPr>
              <a:t>81,8 %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Arial"/>
                <a:cs typeface="Arial"/>
                <a:sym typeface="Arial"/>
              </a:rPr>
              <a:t> (40,6-96,3)</a:t>
            </a:r>
            <a:endParaRPr lang="en-US" sz="1050" b="0" i="0" u="none" strike="noStrike" cap="none" dirty="0">
              <a:solidFill>
                <a:srgbClr val="262A4F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6" name="Globo: flecha hacia arriba 5">
            <a:extLst>
              <a:ext uri="{FF2B5EF4-FFF2-40B4-BE49-F238E27FC236}">
                <a16:creationId xmlns:a16="http://schemas.microsoft.com/office/drawing/2014/main" id="{2031D223-C3A7-6C0C-CA4B-321C76779761}"/>
              </a:ext>
            </a:extLst>
          </p:cNvPr>
          <p:cNvSpPr/>
          <p:nvPr/>
        </p:nvSpPr>
        <p:spPr>
          <a:xfrm>
            <a:off x="4001985" y="5309257"/>
            <a:ext cx="2094015" cy="1380243"/>
          </a:xfrm>
          <a:prstGeom prst="upArrowCallout">
            <a:avLst>
              <a:gd name="adj1" fmla="val 19556"/>
              <a:gd name="adj2" fmla="val 20917"/>
              <a:gd name="adj3" fmla="val 16833"/>
              <a:gd name="adj4" fmla="val 40477"/>
            </a:avLst>
          </a:prstGeom>
          <a:solidFill>
            <a:srgbClr val="E7BA61"/>
          </a:solidFill>
          <a:ln>
            <a:solidFill>
              <a:srgbClr val="E7BA6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ea typeface="Arial"/>
                <a:cs typeface="Arial"/>
                <a:sym typeface="Arial"/>
              </a:rPr>
              <a:t>69,4 %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Arial"/>
                <a:cs typeface="Arial"/>
                <a:sym typeface="Arial"/>
              </a:rPr>
              <a:t>(44,3-84,1)</a:t>
            </a:r>
            <a:endParaRPr lang="en-US" sz="1800" b="1" i="0" u="none" strike="noStrike" cap="none" dirty="0">
              <a:solidFill>
                <a:srgbClr val="262A4F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219;p16">
            <a:extLst>
              <a:ext uri="{FF2B5EF4-FFF2-40B4-BE49-F238E27FC236}">
                <a16:creationId xmlns:a16="http://schemas.microsoft.com/office/drawing/2014/main" id="{B795D01B-A9C7-6AEA-ED7D-64A6048DB6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0118" y="2191832"/>
            <a:ext cx="5161808" cy="29510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lobo: flecha hacia arriba 7">
            <a:extLst>
              <a:ext uri="{FF2B5EF4-FFF2-40B4-BE49-F238E27FC236}">
                <a16:creationId xmlns:a16="http://schemas.microsoft.com/office/drawing/2014/main" id="{93C7D27D-430C-4DD3-AC81-FF66C53FC4E1}"/>
              </a:ext>
            </a:extLst>
          </p:cNvPr>
          <p:cNvSpPr/>
          <p:nvPr/>
        </p:nvSpPr>
        <p:spPr>
          <a:xfrm>
            <a:off x="10303823" y="5198075"/>
            <a:ext cx="1888177" cy="872473"/>
          </a:xfrm>
          <a:prstGeom prst="upArrowCallout">
            <a:avLst/>
          </a:prstGeom>
          <a:solidFill>
            <a:srgbClr val="45658D"/>
          </a:solidFill>
          <a:ln>
            <a:solidFill>
              <a:srgbClr val="45658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Montserrat" pitchFamily="2" charset="0"/>
                <a:ea typeface="Arial"/>
                <a:cs typeface="Arial"/>
                <a:sym typeface="Arial"/>
              </a:rPr>
              <a:t>51,3 %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1"/>
                </a:solidFill>
                <a:latin typeface="Montserrat" pitchFamily="2" charset="0"/>
                <a:ea typeface="Arial"/>
                <a:cs typeface="Arial"/>
                <a:sym typeface="Arial"/>
              </a:rPr>
              <a:t>(29,4-66,8)</a:t>
            </a:r>
            <a:endParaRPr lang="en-US" sz="1050" b="0" i="0" u="none" strike="noStrike" cap="none" dirty="0">
              <a:solidFill>
                <a:schemeClr val="bg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" name="Globo: flecha hacia arriba 8">
            <a:extLst>
              <a:ext uri="{FF2B5EF4-FFF2-40B4-BE49-F238E27FC236}">
                <a16:creationId xmlns:a16="http://schemas.microsoft.com/office/drawing/2014/main" id="{5AD1D2D0-452A-B3A6-BEED-ABDB836A9CEA}"/>
              </a:ext>
            </a:extLst>
          </p:cNvPr>
          <p:cNvSpPr/>
          <p:nvPr/>
        </p:nvSpPr>
        <p:spPr>
          <a:xfrm>
            <a:off x="8499475" y="5325277"/>
            <a:ext cx="2094015" cy="1380243"/>
          </a:xfrm>
          <a:prstGeom prst="upArrowCallout">
            <a:avLst>
              <a:gd name="adj1" fmla="val 19556"/>
              <a:gd name="adj2" fmla="val 20917"/>
              <a:gd name="adj3" fmla="val 16833"/>
              <a:gd name="adj4" fmla="val 40477"/>
            </a:avLst>
          </a:prstGeom>
          <a:solidFill>
            <a:srgbClr val="45658D"/>
          </a:solidFill>
          <a:ln>
            <a:solidFill>
              <a:srgbClr val="45658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Montserrat" pitchFamily="2" charset="0"/>
                <a:ea typeface="Arial"/>
                <a:cs typeface="Arial"/>
                <a:sym typeface="Arial"/>
              </a:rPr>
              <a:t>57,1 %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1"/>
                </a:solidFill>
                <a:latin typeface="Montserrat" pitchFamily="2" charset="0"/>
                <a:ea typeface="Arial"/>
                <a:cs typeface="Arial"/>
                <a:sym typeface="Arial"/>
              </a:rPr>
              <a:t>(14,7-79,8)</a:t>
            </a:r>
            <a:endParaRPr lang="en-US" sz="1800" b="1" i="0" u="none" strike="noStrike" cap="none" dirty="0">
              <a:solidFill>
                <a:schemeClr val="bg1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2DF386-A39B-DD88-A85C-0BE934CC4726}"/>
              </a:ext>
            </a:extLst>
          </p:cNvPr>
          <p:cNvSpPr txBox="1"/>
          <p:nvPr/>
        </p:nvSpPr>
        <p:spPr>
          <a:xfrm>
            <a:off x="6631176" y="1754424"/>
            <a:ext cx="5398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sz="1600" dirty="0">
                <a:solidFill>
                  <a:srgbClr val="262A4F"/>
                </a:solidFill>
                <a:latin typeface="Montserrat" pitchFamily="2" charset="0"/>
                <a:sym typeface="Bebas Neue"/>
              </a:rPr>
              <a:t>EFICACIA PARA PREVENIR IRAB POR VSR</a:t>
            </a:r>
            <a:endParaRPr lang="es-AR" sz="1600" dirty="0">
              <a:solidFill>
                <a:srgbClr val="262A4F"/>
              </a:solidFill>
              <a:latin typeface="Montserrat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382EAD-FBCF-9E9D-5117-B07230CCDB53}"/>
              </a:ext>
            </a:extLst>
          </p:cNvPr>
          <p:cNvSpPr txBox="1"/>
          <p:nvPr/>
        </p:nvSpPr>
        <p:spPr>
          <a:xfrm>
            <a:off x="142723" y="6350946"/>
            <a:ext cx="36191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26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Kampmann</a:t>
            </a:r>
            <a:r>
              <a:rPr lang="en-US" sz="800" dirty="0">
                <a:solidFill>
                  <a:srgbClr val="26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Bivalent Prefusion F Vaccine in Pregnancy to Prevent RSV Illness in Infants. N Engl J Med. 2023 Apr 20;388(16):1451-1464. </a:t>
            </a:r>
            <a:endParaRPr lang="es-AR" sz="800" dirty="0">
              <a:solidFill>
                <a:srgbClr val="262A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94;p4">
            <a:extLst>
              <a:ext uri="{FF2B5EF4-FFF2-40B4-BE49-F238E27FC236}">
                <a16:creationId xmlns:a16="http://schemas.microsoft.com/office/drawing/2014/main" id="{302A6D45-A177-0C11-523A-613DF3863A58}"/>
              </a:ext>
            </a:extLst>
          </p:cNvPr>
          <p:cNvSpPr txBox="1">
            <a:spLocks/>
          </p:cNvSpPr>
          <p:nvPr/>
        </p:nvSpPr>
        <p:spPr>
          <a:xfrm>
            <a:off x="346075" y="638721"/>
            <a:ext cx="11264755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FASE 3: EFICACIA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t="20291"/>
          <a:stretch/>
        </p:blipFill>
        <p:spPr>
          <a:xfrm>
            <a:off x="258676" y="4054416"/>
            <a:ext cx="4871175" cy="241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641780-59BB-738F-D92B-C46EF7358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76" y="1828034"/>
            <a:ext cx="4676464" cy="20610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AF13B8-5FAD-569C-BE78-E56F1334C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185" y="1828034"/>
            <a:ext cx="6356570" cy="2500251"/>
          </a:xfrm>
          <a:prstGeom prst="rect">
            <a:avLst/>
          </a:prstGeom>
        </p:spPr>
      </p:pic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AD430F56-698D-59DD-A91A-F63F9BAAD9E0}"/>
              </a:ext>
            </a:extLst>
          </p:cNvPr>
          <p:cNvSpPr/>
          <p:nvPr/>
        </p:nvSpPr>
        <p:spPr>
          <a:xfrm>
            <a:off x="5608456" y="4745029"/>
            <a:ext cx="5951541" cy="1700428"/>
          </a:xfrm>
          <a:prstGeom prst="foldedCorner">
            <a:avLst/>
          </a:prstGeom>
          <a:solidFill>
            <a:srgbClr val="E7BA61"/>
          </a:solidFill>
          <a:ln w="9525">
            <a:solidFill>
              <a:srgbClr val="262A4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262A4F"/>
                </a:solidFill>
                <a:latin typeface="Montserrat" pitchFamily="2" charset="0"/>
              </a:rPr>
              <a:t>Dolor en el sitio de inyección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262A4F"/>
                </a:solidFill>
                <a:latin typeface="Montserrat" pitchFamily="2" charset="0"/>
              </a:rPr>
              <a:t>Induración local y eritema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262A4F"/>
                </a:solidFill>
                <a:latin typeface="Montserrat" pitchFamily="2" charset="0"/>
              </a:rPr>
              <a:t>Dolor muscular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262A4F"/>
                </a:solidFill>
                <a:latin typeface="Montserrat" pitchFamily="2" charset="0"/>
              </a:rPr>
              <a:t>Parto pretérmino, </a:t>
            </a:r>
            <a:r>
              <a:rPr lang="es-ES" sz="1600" b="1" dirty="0" err="1">
                <a:solidFill>
                  <a:srgbClr val="262A4F"/>
                </a:solidFill>
                <a:latin typeface="Montserrat" pitchFamily="2" charset="0"/>
              </a:rPr>
              <a:t>pre-eclampsia</a:t>
            </a:r>
            <a:r>
              <a:rPr lang="es-ES" sz="1600" b="1" dirty="0">
                <a:solidFill>
                  <a:srgbClr val="262A4F"/>
                </a:solidFill>
                <a:latin typeface="Montserrat" pitchFamily="2" charset="0"/>
              </a:rPr>
              <a:t>, hipertensión gestacional: no se observaron diferencias significativas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endParaRPr lang="es-ES" sz="1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551387-AD92-4933-A5A7-4D5E43AA6C37}"/>
              </a:ext>
            </a:extLst>
          </p:cNvPr>
          <p:cNvSpPr txBox="1"/>
          <p:nvPr/>
        </p:nvSpPr>
        <p:spPr>
          <a:xfrm>
            <a:off x="4155906" y="6642568"/>
            <a:ext cx="6775226" cy="21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26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Kampmann</a:t>
            </a:r>
            <a:r>
              <a:rPr lang="en-US" sz="800" dirty="0">
                <a:solidFill>
                  <a:srgbClr val="26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Bivalent Prefusion F Vaccine in Pregnancy to Prevent RSV Illness in Infants. N Engl J Med. 2023 Apr 20;388(16):1451-1464. </a:t>
            </a:r>
            <a:endParaRPr lang="es-AR" sz="800" dirty="0">
              <a:solidFill>
                <a:srgbClr val="262A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FADBF2B4-D259-684C-354B-937E474582D0}"/>
              </a:ext>
            </a:extLst>
          </p:cNvPr>
          <p:cNvSpPr txBox="1">
            <a:spLocks/>
          </p:cNvSpPr>
          <p:nvPr/>
        </p:nvSpPr>
        <p:spPr>
          <a:xfrm>
            <a:off x="437322" y="681832"/>
            <a:ext cx="10031251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FASE 3: SEGURIDAD GESTANTES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884651"/>
          </a:xfrm>
        </p:spPr>
        <p:txBody>
          <a:bodyPr rtlCol="0" anchor="b">
            <a:normAutofit/>
          </a:bodyPr>
          <a:lstStyle/>
          <a:p>
            <a:pPr rtl="0"/>
            <a:r>
              <a:rPr lang="es-ES" b="1" dirty="0">
                <a:solidFill>
                  <a:schemeClr val="tx2"/>
                </a:solidFill>
              </a:rPr>
              <a:t>Agenda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 anchor="ctr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/>
              <a:t>Carga de enfermedad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/>
              <a:t>Complicaciones en la población pediátrica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/>
              <a:t>Características de la vacuna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/>
              <a:t>Estrategia nacional</a:t>
            </a:r>
          </a:p>
        </p:txBody>
      </p:sp>
      <p:pic>
        <p:nvPicPr>
          <p:cNvPr id="2052" name="Picture 4" descr="Bienvenido, bebé - LA NACION">
            <a:extLst>
              <a:ext uri="{FF2B5EF4-FFF2-40B4-BE49-F238E27FC236}">
                <a16:creationId xmlns:a16="http://schemas.microsoft.com/office/drawing/2014/main" id="{112F0D3F-0E7D-6950-8F50-BF5141472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r="3" b="3"/>
          <a:stretch/>
        </p:blipFill>
        <p:spPr bwMode="auto">
          <a:xfrm>
            <a:off x="8046720" y="4233672"/>
            <a:ext cx="3703320" cy="21396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 dirty="0"/>
              <a:t>2023</a:t>
            </a:r>
            <a:endParaRPr lang="es-ES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s-ES" smtClean="0"/>
              <a:pPr rtl="0">
                <a:spcAft>
                  <a:spcPts val="600"/>
                </a:spcAft>
              </a:pPr>
              <a:t>2</a:t>
            </a:fld>
            <a:endParaRPr lang="es-ES"/>
          </a:p>
        </p:txBody>
      </p:sp>
      <p:pic>
        <p:nvPicPr>
          <p:cNvPr id="1026" name="Picture 2" descr="Embarazo y parto | EnFamilia">
            <a:extLst>
              <a:ext uri="{FF2B5EF4-FFF2-40B4-BE49-F238E27FC236}">
                <a16:creationId xmlns:a16="http://schemas.microsoft.com/office/drawing/2014/main" id="{E1C5C3B2-9818-FA12-1CB1-2EFB925FF67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" b="65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ubut comenzará a aplicar la vacuna contra el Virus Sincicial Respiratorio  a partir de este viernes | Diario La Portada">
            <a:extLst>
              <a:ext uri="{FF2B5EF4-FFF2-40B4-BE49-F238E27FC236}">
                <a16:creationId xmlns:a16="http://schemas.microsoft.com/office/drawing/2014/main" id="{57B3B632-95F3-8AF7-E94C-4A737EB5570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7" b="147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6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0"/>
          <p:cNvPicPr preferRelativeResize="0"/>
          <p:nvPr/>
        </p:nvPicPr>
        <p:blipFill rotWithShape="1">
          <a:blip r:embed="rId3">
            <a:alphaModFix/>
          </a:blip>
          <a:srcRect t="18746"/>
          <a:stretch/>
        </p:blipFill>
        <p:spPr>
          <a:xfrm>
            <a:off x="592602" y="2319318"/>
            <a:ext cx="6746024" cy="376234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/>
        </p:nvSpPr>
        <p:spPr>
          <a:xfrm>
            <a:off x="7429870" y="2569876"/>
            <a:ext cx="4353151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402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4F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Prematurez: 5,6% (201) vs 4,7% (169): entre 34 y 37 </a:t>
            </a:r>
            <a:r>
              <a:rPr lang="en-US" sz="16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semanas</a:t>
            </a:r>
            <a:endParaRPr sz="1600" b="1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434975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4F"/>
              </a:buClr>
              <a:buSzPts val="2400"/>
              <a:buFont typeface="Arial" panose="020B0604020202020204" pitchFamily="34" charset="0"/>
              <a:buChar char="•"/>
            </a:pPr>
            <a:endParaRPr sz="1600" b="1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45402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4F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Peso &lt;2500g: 5,1% (181) vs 4,4% (155): entre 1500 y 2500 gr)</a:t>
            </a:r>
            <a:endParaRPr sz="1600" b="1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63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lang="es-A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5782F257-94D8-7606-55B8-B2CF48104E74}"/>
              </a:ext>
            </a:extLst>
          </p:cNvPr>
          <p:cNvSpPr/>
          <p:nvPr/>
        </p:nvSpPr>
        <p:spPr>
          <a:xfrm>
            <a:off x="7845916" y="4020015"/>
            <a:ext cx="3731180" cy="1818727"/>
          </a:xfrm>
          <a:prstGeom prst="foldedCorner">
            <a:avLst/>
          </a:prstGeom>
          <a:solidFill>
            <a:srgbClr val="E7BA61"/>
          </a:solidFill>
          <a:ln w="9525">
            <a:solidFill>
              <a:srgbClr val="262A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1800" b="1" dirty="0">
              <a:solidFill>
                <a:srgbClr val="262A4F"/>
              </a:solidFill>
              <a:latin typeface="Montserrat" pitchFamily="2" charset="0"/>
            </a:endParaRPr>
          </a:p>
          <a:p>
            <a:pPr algn="ctr"/>
            <a:r>
              <a:rPr lang="es-ES" sz="1800" b="1" dirty="0">
                <a:solidFill>
                  <a:srgbClr val="262A4F"/>
                </a:solidFill>
                <a:latin typeface="Montserrat" pitchFamily="2" charset="0"/>
              </a:rPr>
              <a:t>La mayoría de los nacimientos prematuros ocurrieron 30 días o más de después de la vacunación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DF667A-771D-C83E-99D1-452686D8F02C}"/>
              </a:ext>
            </a:extLst>
          </p:cNvPr>
          <p:cNvSpPr txBox="1"/>
          <p:nvPr/>
        </p:nvSpPr>
        <p:spPr>
          <a:xfrm>
            <a:off x="451856" y="6365847"/>
            <a:ext cx="6746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26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Kampmann</a:t>
            </a:r>
            <a:r>
              <a:rPr lang="en-US" sz="800" dirty="0">
                <a:solidFill>
                  <a:srgbClr val="26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Bivalent Prefusion F Vaccine in Pregnancy to Prevent RSV Illness in Infants. N Engl J Med. 2023 Apr 20;388(16):1451-1464. </a:t>
            </a:r>
            <a:endParaRPr lang="es-AR" sz="800" dirty="0">
              <a:solidFill>
                <a:srgbClr val="262A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94;p4">
            <a:extLst>
              <a:ext uri="{FF2B5EF4-FFF2-40B4-BE49-F238E27FC236}">
                <a16:creationId xmlns:a16="http://schemas.microsoft.com/office/drawing/2014/main" id="{A00BE7F4-C19F-ED41-E6BB-E00B28C0C15E}"/>
              </a:ext>
            </a:extLst>
          </p:cNvPr>
          <p:cNvSpPr txBox="1">
            <a:spLocks/>
          </p:cNvSpPr>
          <p:nvPr/>
        </p:nvSpPr>
        <p:spPr>
          <a:xfrm>
            <a:off x="451856" y="622197"/>
            <a:ext cx="9718057" cy="63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FASE 3: SEGURIDAD RECIÉN NACIDOS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266" y="2645477"/>
            <a:ext cx="4982743" cy="252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3" name="Google Shape;243;p21"/>
          <p:cNvSpPr txBox="1"/>
          <p:nvPr/>
        </p:nvSpPr>
        <p:spPr>
          <a:xfrm>
            <a:off x="635022" y="2175280"/>
            <a:ext cx="609777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Autorización</a:t>
            </a:r>
            <a:r>
              <a:rPr lang="en-US" sz="16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FDA (24 de Agosto 2023)</a:t>
            </a:r>
            <a:endParaRPr sz="1600" b="1" i="0" u="none" strike="noStrike" cap="none" dirty="0">
              <a:solidFill>
                <a:srgbClr val="262A4F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816" y="5118075"/>
            <a:ext cx="5630291" cy="156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4664" y="2204097"/>
            <a:ext cx="5499535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8704" y="3649122"/>
            <a:ext cx="3934932" cy="105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43486D-249D-59CE-E2D9-794010794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360" y="4868714"/>
            <a:ext cx="5368698" cy="1570435"/>
          </a:xfrm>
          <a:prstGeom prst="rect">
            <a:avLst/>
          </a:prstGeom>
        </p:spPr>
      </p:pic>
      <p:sp>
        <p:nvSpPr>
          <p:cNvPr id="5" name="Google Shape;94;p4">
            <a:extLst>
              <a:ext uri="{FF2B5EF4-FFF2-40B4-BE49-F238E27FC236}">
                <a16:creationId xmlns:a16="http://schemas.microsoft.com/office/drawing/2014/main" id="{809FF5C6-7312-3EC2-8ACF-084187A71083}"/>
              </a:ext>
            </a:extLst>
          </p:cNvPr>
          <p:cNvSpPr txBox="1">
            <a:spLocks/>
          </p:cNvSpPr>
          <p:nvPr/>
        </p:nvSpPr>
        <p:spPr>
          <a:xfrm>
            <a:off x="423266" y="596360"/>
            <a:ext cx="11420518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RECOMENDACIONES INTERNACIONALES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51" y="1821253"/>
            <a:ext cx="3927113" cy="2494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3" name="Google Shape;2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9938" y="1749997"/>
            <a:ext cx="5084340" cy="256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/>
          <p:cNvPicPr preferRelativeResize="0"/>
          <p:nvPr/>
        </p:nvPicPr>
        <p:blipFill rotWithShape="1">
          <a:blip r:embed="rId5">
            <a:alphaModFix/>
          </a:blip>
          <a:srcRect t="19200"/>
          <a:stretch/>
        </p:blipFill>
        <p:spPr>
          <a:xfrm>
            <a:off x="5292443" y="4411789"/>
            <a:ext cx="5476285" cy="198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851" y="4456209"/>
            <a:ext cx="4015738" cy="2262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Google Shape;94;p4">
            <a:extLst>
              <a:ext uri="{FF2B5EF4-FFF2-40B4-BE49-F238E27FC236}">
                <a16:creationId xmlns:a16="http://schemas.microsoft.com/office/drawing/2014/main" id="{620BE533-CADA-3563-A360-3A980FDB7B58}"/>
              </a:ext>
            </a:extLst>
          </p:cNvPr>
          <p:cNvSpPr txBox="1">
            <a:spLocks/>
          </p:cNvSpPr>
          <p:nvPr/>
        </p:nvSpPr>
        <p:spPr>
          <a:xfrm>
            <a:off x="417443" y="716951"/>
            <a:ext cx="10008947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RECOMENDACIONES ARGENTINA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/>
          <p:nvPr/>
        </p:nvSpPr>
        <p:spPr>
          <a:xfrm>
            <a:off x="398251" y="2601850"/>
            <a:ext cx="311511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20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ÚNICA DOSIS ENTRE LAS SEMANAS 32 Y 36,6 DE LA GESTACIÓN.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endParaRPr sz="2000"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Se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aplicará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un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mes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previo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al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inicio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la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temporada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circulación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VSR hasta un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mes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previo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su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finalización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(1º DE MARZO).</a:t>
            </a:r>
            <a:endParaRPr sz="2000"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7011811" y="4190682"/>
            <a:ext cx="918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 mes antes</a:t>
            </a:r>
            <a:endParaRPr sz="11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B3AD11-5394-942A-B48C-1FA0ED6F3ABA}"/>
              </a:ext>
            </a:extLst>
          </p:cNvPr>
          <p:cNvGrpSpPr/>
          <p:nvPr/>
        </p:nvGrpSpPr>
        <p:grpSpPr>
          <a:xfrm>
            <a:off x="4327883" y="2187565"/>
            <a:ext cx="7005864" cy="3977127"/>
            <a:chOff x="3598496" y="1528456"/>
            <a:chExt cx="4626954" cy="2588169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E05E37B8-C6A2-9343-EFEE-12B33D5910DA}"/>
                </a:ext>
              </a:extLst>
            </p:cNvPr>
            <p:cNvGrpSpPr/>
            <p:nvPr/>
          </p:nvGrpSpPr>
          <p:grpSpPr>
            <a:xfrm>
              <a:off x="3598496" y="1528456"/>
              <a:ext cx="4626954" cy="2588169"/>
              <a:chOff x="3598496" y="1528456"/>
              <a:chExt cx="4626954" cy="2588169"/>
            </a:xfrm>
          </p:grpSpPr>
          <p:pic>
            <p:nvPicPr>
              <p:cNvPr id="260" name="Google Shape;260;p2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830725" y="1528456"/>
                <a:ext cx="4394725" cy="258816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8000"/>
                <a:headEnd type="none" w="sm" len="sm"/>
                <a:tailEnd type="none" w="sm" len="sm"/>
              </a:ln>
            </p:spPr>
          </p:pic>
          <p:cxnSp>
            <p:nvCxnSpPr>
              <p:cNvPr id="264" name="Google Shape;264;p23"/>
              <p:cNvCxnSpPr>
                <a:cxnSpLocks/>
              </p:cNvCxnSpPr>
              <p:nvPr/>
            </p:nvCxnSpPr>
            <p:spPr>
              <a:xfrm rot="10800000">
                <a:off x="3598496" y="3617007"/>
                <a:ext cx="918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5658D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65" name="Google Shape;265;p23"/>
              <p:cNvCxnSpPr>
                <a:cxnSpLocks/>
              </p:cNvCxnSpPr>
              <p:nvPr/>
            </p:nvCxnSpPr>
            <p:spPr>
              <a:xfrm rot="10800000">
                <a:off x="6927586" y="3545107"/>
                <a:ext cx="918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5658D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268" name="Google Shape;268;p23"/>
            <p:cNvSpPr/>
            <p:nvPr/>
          </p:nvSpPr>
          <p:spPr>
            <a:xfrm>
              <a:off x="4446750" y="2421000"/>
              <a:ext cx="3399300" cy="572700"/>
            </a:xfrm>
            <a:prstGeom prst="rect">
              <a:avLst/>
            </a:prstGeom>
            <a:solidFill>
              <a:srgbClr val="E7BA61"/>
            </a:solidFill>
            <a:ln w="9525" cap="flat" cmpd="sng">
              <a:solidFill>
                <a:srgbClr val="262A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262A4F"/>
                  </a:solidFill>
                  <a:latin typeface="Montserrat" pitchFamily="2" charset="0"/>
                  <a:ea typeface="Calibri"/>
                  <a:cs typeface="Calibri"/>
                  <a:sym typeface="Calibri"/>
                </a:rPr>
                <a:t>TEMPORADA DE VSR APROXIMADAMENTE DE </a:t>
              </a:r>
              <a:endParaRPr sz="14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262A4F"/>
                  </a:solidFill>
                  <a:latin typeface="Montserrat" pitchFamily="2" charset="0"/>
                  <a:ea typeface="Calibri"/>
                  <a:cs typeface="Calibri"/>
                  <a:sym typeface="Calibri"/>
                </a:rPr>
                <a:t>ABRIL-AGOSTO</a:t>
              </a:r>
              <a:endParaRPr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8C81BD0A-0EAE-A12C-1A2A-E822F00BA2F9}"/>
              </a:ext>
            </a:extLst>
          </p:cNvPr>
          <p:cNvSpPr/>
          <p:nvPr/>
        </p:nvSpPr>
        <p:spPr>
          <a:xfrm>
            <a:off x="4056983" y="5939945"/>
            <a:ext cx="7899291" cy="631705"/>
          </a:xfrm>
          <a:prstGeom prst="foldedCorner">
            <a:avLst/>
          </a:prstGeom>
          <a:ln w="9525">
            <a:solidFill>
              <a:srgbClr val="262A4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62A4F"/>
                </a:solidFill>
              </a:rPr>
              <a:t>El inicio y finalización de la vacunación en cada temporada serán dinámicos de acuerdo con la situación epidemiológica</a:t>
            </a:r>
            <a:endParaRPr lang="es-AR" b="1" dirty="0">
              <a:solidFill>
                <a:srgbClr val="262A4F"/>
              </a:solidFill>
            </a:endParaRPr>
          </a:p>
        </p:txBody>
      </p:sp>
      <p:sp>
        <p:nvSpPr>
          <p:cNvPr id="266" name="Google Shape;266;p23"/>
          <p:cNvSpPr txBox="1"/>
          <p:nvPr/>
        </p:nvSpPr>
        <p:spPr>
          <a:xfrm>
            <a:off x="4563950" y="5650022"/>
            <a:ext cx="104831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1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mes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antes</a:t>
            </a:r>
            <a:endParaRPr sz="1100" b="0" i="0" u="none" strike="noStrike" cap="none"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6;p23">
            <a:extLst>
              <a:ext uri="{FF2B5EF4-FFF2-40B4-BE49-F238E27FC236}">
                <a16:creationId xmlns:a16="http://schemas.microsoft.com/office/drawing/2014/main" id="{00FFD43F-13A5-52A6-68E9-9989280D21A2}"/>
              </a:ext>
            </a:extLst>
          </p:cNvPr>
          <p:cNvSpPr txBox="1"/>
          <p:nvPr/>
        </p:nvSpPr>
        <p:spPr>
          <a:xfrm>
            <a:off x="9604665" y="5650022"/>
            <a:ext cx="104831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1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mes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antes</a:t>
            </a:r>
            <a:endParaRPr sz="1100" b="0" i="0" u="none" strike="noStrike" cap="none"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4">
            <a:extLst>
              <a:ext uri="{FF2B5EF4-FFF2-40B4-BE49-F238E27FC236}">
                <a16:creationId xmlns:a16="http://schemas.microsoft.com/office/drawing/2014/main" id="{DC64DDAA-12A6-721C-A3F6-F7C934F90421}"/>
              </a:ext>
            </a:extLst>
          </p:cNvPr>
          <p:cNvSpPr txBox="1">
            <a:spLocks/>
          </p:cNvSpPr>
          <p:nvPr/>
        </p:nvSpPr>
        <p:spPr>
          <a:xfrm>
            <a:off x="398251" y="476563"/>
            <a:ext cx="9805115" cy="145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ESTRATEGIA DE VACUNACIÓN EN ARGENTINA</a:t>
            </a:r>
          </a:p>
        </p:txBody>
      </p:sp>
      <p:sp>
        <p:nvSpPr>
          <p:cNvPr id="274" name="Google Shape;274;p24"/>
          <p:cNvSpPr txBox="1"/>
          <p:nvPr/>
        </p:nvSpPr>
        <p:spPr>
          <a:xfrm>
            <a:off x="8164254" y="686762"/>
            <a:ext cx="3799121" cy="1384954"/>
          </a:xfrm>
          <a:prstGeom prst="rect">
            <a:avLst/>
          </a:prstGeom>
          <a:solidFill>
            <a:srgbClr val="E7BA61"/>
          </a:solidFill>
          <a:ln>
            <a:solidFill>
              <a:srgbClr val="262A4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Prevenir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todas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las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formas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enfermedad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del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tracto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respiratorio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inferior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causadas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por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el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VRS en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niños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y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niñas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desde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el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nacimiento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hasta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los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6 meses de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edad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mediante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la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vacunación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las personas </a:t>
            </a:r>
            <a:r>
              <a:rPr lang="en-US" sz="1400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gestantes</a:t>
            </a:r>
            <a:r>
              <a:rPr lang="en-US" sz="1400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. </a:t>
            </a:r>
            <a:endParaRPr sz="1400" b="1" i="0" u="none" strike="noStrike" cap="none" dirty="0">
              <a:solidFill>
                <a:srgbClr val="262A4F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/>
          <p:nvPr/>
        </p:nvSpPr>
        <p:spPr>
          <a:xfrm>
            <a:off x="814039" y="5380713"/>
            <a:ext cx="1026758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Cada</a:t>
            </a:r>
            <a:r>
              <a:rPr lang="en-US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dosis de 0,5 ml 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de </a:t>
            </a:r>
            <a:r>
              <a:rPr lang="en-US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solución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reconstituida</a:t>
            </a:r>
            <a:r>
              <a:rPr lang="en-US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</a:t>
            </a:r>
            <a:r>
              <a:rPr lang="en-US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vacuna</a:t>
            </a:r>
            <a:r>
              <a:rPr lang="en-US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recombinante </a:t>
            </a:r>
            <a:r>
              <a:rPr lang="en-US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bivalente</a:t>
            </a:r>
            <a:r>
              <a:rPr lang="en-US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contra VSR </a:t>
            </a:r>
            <a:r>
              <a:rPr lang="en-US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contiene</a:t>
            </a:r>
            <a:r>
              <a:rPr lang="en-US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:</a:t>
            </a:r>
            <a:endParaRPr sz="110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●	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60 </a:t>
            </a:r>
            <a:r>
              <a:rPr lang="en-US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μg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antígeno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prefusión F </a:t>
            </a:r>
            <a:r>
              <a:rPr lang="en-US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estabilizado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del VSR del </a:t>
            </a:r>
            <a:r>
              <a:rPr lang="en-US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subgrupo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A </a:t>
            </a:r>
            <a:endParaRPr sz="1100" b="1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●	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60 </a:t>
            </a:r>
            <a:r>
              <a:rPr lang="en-US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μg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antígeno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 prefusión F </a:t>
            </a:r>
            <a:r>
              <a:rPr lang="en-US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estabilizado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del VSR del </a:t>
            </a:r>
            <a:r>
              <a:rPr lang="en-US" b="1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subgrupo</a:t>
            </a:r>
            <a:r>
              <a:rPr lang="en-US" b="1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B</a:t>
            </a:r>
            <a:endParaRPr sz="1100" b="1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i="0" u="none" strike="noStrike" cap="none" dirty="0">
              <a:solidFill>
                <a:srgbClr val="262A4F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4;p4">
            <a:extLst>
              <a:ext uri="{FF2B5EF4-FFF2-40B4-BE49-F238E27FC236}">
                <a16:creationId xmlns:a16="http://schemas.microsoft.com/office/drawing/2014/main" id="{75D697E4-6F06-A159-7168-B7B630C9AF5C}"/>
              </a:ext>
            </a:extLst>
          </p:cNvPr>
          <p:cNvSpPr txBox="1">
            <a:spLocks/>
          </p:cNvSpPr>
          <p:nvPr/>
        </p:nvSpPr>
        <p:spPr>
          <a:xfrm>
            <a:off x="296437" y="717182"/>
            <a:ext cx="10475641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OBJETIVO Y CARACTERÍSTICAS DE LA VACUNA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2DF440-CA17-9339-FB98-4990117EE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37" y="2330508"/>
            <a:ext cx="6762285" cy="26962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2FA9A2-53A5-8B5B-5461-5F4C027E953E}"/>
              </a:ext>
            </a:extLst>
          </p:cNvPr>
          <p:cNvSpPr txBox="1"/>
          <p:nvPr/>
        </p:nvSpPr>
        <p:spPr>
          <a:xfrm>
            <a:off x="7309624" y="2605812"/>
            <a:ext cx="35962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La glicoproteína F es estabilizada en la conformación de prefusión y producida en células de ovario de hámster chino mediante el uso de tecnología de ADN recombinante. </a:t>
            </a:r>
            <a:endParaRPr lang="es-ES" sz="110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6" descr="https://lh7-us.googleusercontent.com/QxqNX6FGcZEU2xKl3I2apV-BwgS1R4gp30JOOISWzbxkd6ShtXbpY9fVksS27tDImpNIuJz679VDh7y6Ue1DqxXRa43Cr3d0Kp94NTkaerdU-QGWqbQ0-rP8Qy_fkP4Ct2oRqv4GBxLeayHjrlayaQ"/>
          <p:cNvPicPr preferRelativeResize="0"/>
          <p:nvPr/>
        </p:nvPicPr>
        <p:blipFill rotWithShape="1">
          <a:blip r:embed="rId3">
            <a:alphaModFix/>
          </a:blip>
          <a:srcRect r="66352" b="26857"/>
          <a:stretch/>
        </p:blipFill>
        <p:spPr>
          <a:xfrm>
            <a:off x="6617095" y="5274385"/>
            <a:ext cx="1527585" cy="130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 rotWithShape="1">
          <a:blip r:embed="rId4">
            <a:alphaModFix/>
          </a:blip>
          <a:srcRect l="57700" t="30005" r="10938" b="30190"/>
          <a:stretch/>
        </p:blipFill>
        <p:spPr>
          <a:xfrm>
            <a:off x="8877662" y="5313471"/>
            <a:ext cx="1337912" cy="12736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5DEE5C-7063-3BE1-4674-8BF680A3D659}"/>
              </a:ext>
            </a:extLst>
          </p:cNvPr>
          <p:cNvGraphicFramePr>
            <a:graphicFrameLocks noGrp="1"/>
          </p:cNvGraphicFramePr>
          <p:nvPr/>
        </p:nvGraphicFramePr>
        <p:xfrm>
          <a:off x="997091" y="2379948"/>
          <a:ext cx="4920343" cy="42041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76145">
                  <a:extLst>
                    <a:ext uri="{9D8B030D-6E8A-4147-A177-3AD203B41FA5}">
                      <a16:colId xmlns:a16="http://schemas.microsoft.com/office/drawing/2014/main" val="1838479733"/>
                    </a:ext>
                  </a:extLst>
                </a:gridCol>
                <a:gridCol w="3444198">
                  <a:extLst>
                    <a:ext uri="{9D8B030D-6E8A-4147-A177-3AD203B41FA5}">
                      <a16:colId xmlns:a16="http://schemas.microsoft.com/office/drawing/2014/main" val="2863405764"/>
                    </a:ext>
                  </a:extLst>
                </a:gridCol>
              </a:tblGrid>
              <a:tr h="80005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Montserrat" pitchFamily="2" charset="0"/>
                        </a:rPr>
                        <a:t>Esquema </a:t>
                      </a:r>
                      <a:endParaRPr lang="es-AR" sz="1200" b="1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0"/>
                        </a:rPr>
                        <a:t>Dosis única entre las semanas 32-36,6 de gestación</a:t>
                      </a:r>
                      <a:endParaRPr lang="es-AR" sz="120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378071"/>
                  </a:ext>
                </a:extLst>
              </a:tr>
              <a:tr h="572585"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Dosis</a:t>
                      </a:r>
                      <a:endParaRPr lang="es-AR" sz="1200" b="1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solidFill>
                      <a:srgbClr val="4565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0,5 ml</a:t>
                      </a:r>
                      <a:endParaRPr lang="es-AR" sz="120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solidFill>
                      <a:srgbClr val="456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48715"/>
                  </a:ext>
                </a:extLst>
              </a:tr>
              <a:tr h="572585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Montserrat" pitchFamily="2" charset="0"/>
                        </a:rPr>
                        <a:t>Vía de administración</a:t>
                      </a:r>
                      <a:endParaRPr lang="es-AR" sz="1200" b="1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0"/>
                        </a:rPr>
                        <a:t>Intramuscular</a:t>
                      </a:r>
                      <a:endParaRPr lang="es-AR" sz="120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507079"/>
                  </a:ext>
                </a:extLst>
              </a:tr>
              <a:tr h="800050"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Sitio de aplicación</a:t>
                      </a:r>
                      <a:endParaRPr lang="es-AR" sz="1200" b="1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solidFill>
                      <a:srgbClr val="4565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Músculo deltoides (tercio superior del hombro externo. Aguja 22G-23G o 25Gx1</a:t>
                      </a:r>
                      <a:endParaRPr lang="es-AR" sz="120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solidFill>
                      <a:srgbClr val="456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39337"/>
                  </a:ext>
                </a:extLst>
              </a:tr>
              <a:tr h="1458914"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latin typeface="Montserrat" pitchFamily="2" charset="0"/>
                        </a:rPr>
                        <a:t>Co-administración</a:t>
                      </a:r>
                      <a:r>
                        <a:rPr lang="es-ES" sz="1200" b="1" dirty="0">
                          <a:latin typeface="Montserrat" pitchFamily="2" charset="0"/>
                        </a:rPr>
                        <a:t> con otras vacunas</a:t>
                      </a:r>
                      <a:endParaRPr lang="es-AR" sz="1200" b="1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0"/>
                        </a:rPr>
                        <a:t>Concomitante o independiente del intervalo con cualquiera de las otras vacunas indicadas durante la gestación (triple bacteriana acelular, antigripal, COVID-19)</a:t>
                      </a:r>
                      <a:endParaRPr lang="es-AR" sz="120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537614"/>
                  </a:ext>
                </a:extLst>
              </a:tr>
            </a:tbl>
          </a:graphicData>
        </a:graphic>
      </p:graphicFrame>
      <p:pic>
        <p:nvPicPr>
          <p:cNvPr id="4" name="Imagen 3" descr="Imagen que contiene interior, llenado, agua, abrir&#10;&#10;Descripción generada automáticamente">
            <a:extLst>
              <a:ext uri="{FF2B5EF4-FFF2-40B4-BE49-F238E27FC236}">
                <a16:creationId xmlns:a16="http://schemas.microsoft.com/office/drawing/2014/main" id="{6842DFE2-EF56-17C8-1FE4-DFB2C1645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839" y="2379948"/>
            <a:ext cx="2024743" cy="269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 descr="Botella de vidrio junto a un refrigerador&#10;&#10;Descripción generada automáticamente con confianza baja">
            <a:extLst>
              <a:ext uri="{FF2B5EF4-FFF2-40B4-BE49-F238E27FC236}">
                <a16:creationId xmlns:a16="http://schemas.microsoft.com/office/drawing/2014/main" id="{85DB51D1-E4A7-6680-1411-4C1950BB1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914" y="2379948"/>
            <a:ext cx="2024743" cy="2699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7097B412-25EE-A52B-AA3F-DCC858550249}"/>
              </a:ext>
            </a:extLst>
          </p:cNvPr>
          <p:cNvSpPr txBox="1">
            <a:spLocks/>
          </p:cNvSpPr>
          <p:nvPr/>
        </p:nvSpPr>
        <p:spPr>
          <a:xfrm>
            <a:off x="427383" y="906522"/>
            <a:ext cx="9788191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SITIO DE APLICACIÓN Y ESQUEMA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123" y="2101895"/>
            <a:ext cx="6827942" cy="230092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1"/>
          <p:cNvSpPr txBox="1"/>
          <p:nvPr/>
        </p:nvSpPr>
        <p:spPr>
          <a:xfrm>
            <a:off x="875125" y="4530348"/>
            <a:ext cx="694801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Nombre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de la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Vacuna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: </a:t>
            </a:r>
            <a:r>
              <a:rPr lang="en-US" sz="20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“Virus </a:t>
            </a:r>
            <a:r>
              <a:rPr lang="en-US" sz="20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sincicial</a:t>
            </a:r>
            <a:r>
              <a:rPr lang="en-US" sz="20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respiratorio</a:t>
            </a:r>
            <a:r>
              <a:rPr lang="en-US" sz="20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”</a:t>
            </a:r>
            <a:endParaRPr sz="1400"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Condición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o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Motivo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Vacunación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: </a:t>
            </a:r>
            <a:r>
              <a:rPr lang="en-US" sz="20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Embarazo</a:t>
            </a:r>
            <a:endParaRPr sz="1400"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Esquema</a:t>
            </a: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: </a:t>
            </a:r>
            <a:r>
              <a:rPr lang="en-US" sz="20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Embarazo</a:t>
            </a:r>
            <a:endParaRPr sz="1400"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Dosis: </a:t>
            </a:r>
            <a:r>
              <a:rPr lang="en-US" sz="20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“</a:t>
            </a:r>
            <a:r>
              <a:rPr lang="en-US" sz="20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Única</a:t>
            </a:r>
            <a:r>
              <a:rPr lang="en-US" sz="20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dosis”</a:t>
            </a:r>
            <a:endParaRPr sz="1400"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0950C907-E629-782D-DEFD-17CB8C59B707}"/>
              </a:ext>
            </a:extLst>
          </p:cNvPr>
          <p:cNvSpPr/>
          <p:nvPr/>
        </p:nvSpPr>
        <p:spPr>
          <a:xfrm>
            <a:off x="8089693" y="2720663"/>
            <a:ext cx="3691663" cy="2522325"/>
          </a:xfrm>
          <a:prstGeom prst="foldedCorner">
            <a:avLst/>
          </a:prstGeom>
          <a:solidFill>
            <a:srgbClr val="E7BA6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>
                <a:solidFill>
                  <a:srgbClr val="262A4F"/>
                </a:solidFill>
                <a:latin typeface="Montserrat" pitchFamily="2" charset="0"/>
              </a:rPr>
              <a:t>Más información en: </a:t>
            </a:r>
          </a:p>
          <a:p>
            <a:pPr lvl="0" algn="ctr"/>
            <a:endParaRPr lang="es-ES" sz="2000" b="1" dirty="0">
              <a:solidFill>
                <a:srgbClr val="262A4F"/>
              </a:solidFill>
              <a:latin typeface="Montserrat" pitchFamily="2" charset="0"/>
            </a:endParaRPr>
          </a:p>
          <a:p>
            <a:pPr lvl="0" algn="ctr"/>
            <a:r>
              <a:rPr lang="es-ES" sz="2000" b="1" dirty="0">
                <a:solidFill>
                  <a:srgbClr val="262A4F"/>
                </a:solidFill>
                <a:latin typeface="Montserrat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https://sisa.msal.gov.ar/sisadoc/docs/050203/nomivac_registrar.jsp</a:t>
            </a:r>
            <a:endParaRPr lang="es-ES" sz="2000" b="1" dirty="0">
              <a:solidFill>
                <a:srgbClr val="262A4F"/>
              </a:solidFill>
              <a:latin typeface="Montserrat" pitchFamily="2" charset="0"/>
            </a:endParaRPr>
          </a:p>
          <a:p>
            <a:pPr lvl="0" algn="ctr"/>
            <a:endParaRPr lang="es-ES" sz="2000" b="1" dirty="0"/>
          </a:p>
        </p:txBody>
      </p:sp>
      <p:sp>
        <p:nvSpPr>
          <p:cNvPr id="5" name="Google Shape;94;p4">
            <a:extLst>
              <a:ext uri="{FF2B5EF4-FFF2-40B4-BE49-F238E27FC236}">
                <a16:creationId xmlns:a16="http://schemas.microsoft.com/office/drawing/2014/main" id="{A07A8882-4CB6-9683-DF80-A95FF0001226}"/>
              </a:ext>
            </a:extLst>
          </p:cNvPr>
          <p:cNvSpPr txBox="1">
            <a:spLocks/>
          </p:cNvSpPr>
          <p:nvPr/>
        </p:nvSpPr>
        <p:spPr>
          <a:xfrm>
            <a:off x="423277" y="767858"/>
            <a:ext cx="11358079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4000" b="1" dirty="0">
                <a:solidFill>
                  <a:srgbClr val="262A4F"/>
                </a:solidFill>
                <a:latin typeface="Montserrat" pitchFamily="2" charset="0"/>
              </a:rPr>
              <a:t>REGISTRO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77F02F2-49DD-B855-A0DE-D023498B1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789795"/>
              </p:ext>
            </p:extLst>
          </p:nvPr>
        </p:nvGraphicFramePr>
        <p:xfrm>
          <a:off x="576886" y="1304783"/>
          <a:ext cx="6114474" cy="537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: esquina doblada 2">
            <a:extLst>
              <a:ext uri="{FF2B5EF4-FFF2-40B4-BE49-F238E27FC236}">
                <a16:creationId xmlns:a16="http://schemas.microsoft.com/office/drawing/2014/main" id="{BDD9EB9A-871D-E1EC-1113-023F3B150059}"/>
              </a:ext>
            </a:extLst>
          </p:cNvPr>
          <p:cNvSpPr/>
          <p:nvPr/>
        </p:nvSpPr>
        <p:spPr>
          <a:xfrm>
            <a:off x="7071745" y="2183341"/>
            <a:ext cx="4364467" cy="3615259"/>
          </a:xfrm>
          <a:prstGeom prst="foldedCorner">
            <a:avLst/>
          </a:prstGeom>
          <a:solidFill>
            <a:srgbClr val="E7BA6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b="1" dirty="0">
                <a:solidFill>
                  <a:srgbClr val="262A4F"/>
                </a:solidFill>
                <a:latin typeface="Montserrat" pitchFamily="2" charset="0"/>
              </a:rPr>
              <a:t>ADVERTENCIAS</a:t>
            </a:r>
          </a:p>
          <a:p>
            <a:pPr lvl="0"/>
            <a:endParaRPr lang="es-ES" dirty="0">
              <a:latin typeface="Montserrat" pitchFamily="2" charset="0"/>
            </a:endParaRPr>
          </a:p>
          <a:p>
            <a:pPr lvl="0"/>
            <a:r>
              <a:rPr lang="es-ES" dirty="0">
                <a:solidFill>
                  <a:srgbClr val="262A4F"/>
                </a:solidFill>
                <a:latin typeface="Montserrat" pitchFamily="2" charset="0"/>
              </a:rPr>
              <a:t>Se observó un desequilibrio numérico en los nacimientos prematuros en quienes recibieron vacuna en comparación con quienes recibieron placebo. </a:t>
            </a:r>
          </a:p>
          <a:p>
            <a:pPr lvl="0"/>
            <a:r>
              <a:rPr lang="es-ES" sz="1800" b="1" dirty="0">
                <a:solidFill>
                  <a:srgbClr val="262A4F"/>
                </a:solidFill>
                <a:latin typeface="Montserrat" pitchFamily="2" charset="0"/>
              </a:rPr>
              <a:t>Para evitar el riesgo potencial de nacimiento prematuro se indica la vacunación entre las semanas 32 y 36 de la gestación. </a:t>
            </a:r>
            <a:endParaRPr lang="es-AR" b="1" dirty="0">
              <a:solidFill>
                <a:srgbClr val="262A4F"/>
              </a:solidFill>
              <a:latin typeface="Montserrat" pitchFamily="2" charset="0"/>
            </a:endParaRPr>
          </a:p>
        </p:txBody>
      </p:sp>
      <p:sp>
        <p:nvSpPr>
          <p:cNvPr id="4" name="Google Shape;94;p4">
            <a:extLst>
              <a:ext uri="{FF2B5EF4-FFF2-40B4-BE49-F238E27FC236}">
                <a16:creationId xmlns:a16="http://schemas.microsoft.com/office/drawing/2014/main" id="{3DC43768-7482-691F-FC52-115B72DE17D2}"/>
              </a:ext>
            </a:extLst>
          </p:cNvPr>
          <p:cNvSpPr txBox="1">
            <a:spLocks/>
          </p:cNvSpPr>
          <p:nvPr/>
        </p:nvSpPr>
        <p:spPr>
          <a:xfrm>
            <a:off x="416960" y="907007"/>
            <a:ext cx="11358079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EFECTOS ADVERSOS, CONTRAINDICACIONES, ADVERTENCIAS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/>
          <p:nvPr/>
        </p:nvSpPr>
        <p:spPr>
          <a:xfrm>
            <a:off x="1311646" y="1657294"/>
            <a:ext cx="3426723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Duración</a:t>
            </a:r>
            <a:r>
              <a:rPr lang="en-US"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del </a:t>
            </a:r>
            <a:r>
              <a:rPr lang="en-US" sz="18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embarazo</a:t>
            </a:r>
            <a:r>
              <a:rPr lang="en-US"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parto</a:t>
            </a:r>
            <a:r>
              <a:rPr lang="en-US"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prematuro</a:t>
            </a:r>
            <a:r>
              <a:rPr lang="en-US"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)</a:t>
            </a:r>
            <a:endParaRPr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Desprendimiento</a:t>
            </a:r>
            <a:r>
              <a:rPr lang="en-US"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placentario</a:t>
            </a:r>
            <a:endParaRPr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Hipertensión</a:t>
            </a:r>
            <a:r>
              <a:rPr lang="en-US"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gestacional</a:t>
            </a:r>
            <a:endParaRPr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Preeclampsia</a:t>
            </a:r>
            <a:endParaRPr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Oligoamnios</a:t>
            </a:r>
            <a:endParaRPr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Eventos</a:t>
            </a:r>
            <a:r>
              <a:rPr lang="en-US"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 trombóticos</a:t>
            </a:r>
            <a:endParaRPr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A4F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Muerte fetal</a:t>
            </a:r>
            <a:endParaRPr b="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3"/>
          <p:cNvSpPr txBox="1"/>
          <p:nvPr/>
        </p:nvSpPr>
        <p:spPr>
          <a:xfrm>
            <a:off x="6532348" y="1566972"/>
            <a:ext cx="5318582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62A4F"/>
              </a:buClr>
              <a:buSzPts val="1800"/>
            </a:pP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En 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el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recién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nacido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y hasta 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los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6 meses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285750" indent="-285750"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Prematuridad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285750" indent="-285750"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Bajo peso al 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nacer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285750" indent="-285750"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Bajo 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puntaje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de APGAR (inferior a 7)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285750" indent="-285750"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Muerte neonatal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285750" indent="-285750"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Ictericia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neonatal/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hiperbilirrubinemia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285750" indent="-285750"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Hipoglucemia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285750" indent="-285750"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Sepsis neonatal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285750" indent="-285750"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Distrés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respiratorio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285750" indent="-285750"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Malformaciones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congénitas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285750" indent="-285750">
              <a:buClr>
                <a:srgbClr val="262A4F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Alteraciones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cardíacas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(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defectos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del septum </a:t>
            </a:r>
            <a:r>
              <a:rPr lang="en-US" sz="1800" dirty="0" err="1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interauricular</a:t>
            </a:r>
            <a:r>
              <a:rPr lang="en-US" sz="1800" dirty="0">
                <a:solidFill>
                  <a:srgbClr val="262A4F"/>
                </a:solidFill>
                <a:latin typeface="Montserrat" pitchFamily="2" charset="0"/>
                <a:cs typeface="Calibri"/>
                <a:sym typeface="Calibri"/>
              </a:rPr>
              <a:t> o interventricular)</a:t>
            </a:r>
            <a:endParaRPr sz="1800" dirty="0">
              <a:solidFill>
                <a:srgbClr val="262A4F"/>
              </a:solidFill>
              <a:latin typeface="Montserrat" pitchFamily="2" charset="0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33" descr="Bebé contorno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18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617947" y="2233061"/>
            <a:ext cx="950315" cy="10299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9815CDC5-8850-2F96-0FFD-341579063D85}"/>
              </a:ext>
            </a:extLst>
          </p:cNvPr>
          <p:cNvSpPr/>
          <p:nvPr/>
        </p:nvSpPr>
        <p:spPr>
          <a:xfrm>
            <a:off x="492851" y="5036012"/>
            <a:ext cx="5025273" cy="1163782"/>
          </a:xfrm>
          <a:prstGeom prst="foldedCorner">
            <a:avLst/>
          </a:prstGeom>
          <a:solidFill>
            <a:srgbClr val="E7BA6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262A4F"/>
                </a:solidFill>
                <a:ea typeface="Calibri"/>
                <a:cs typeface="Calibri"/>
                <a:sym typeface="Calibri"/>
              </a:rPr>
              <a:t>La notificación debe ser  realizada por el personal de salud que asiste al supuesto evento. </a:t>
            </a:r>
            <a:r>
              <a:rPr lang="es-ES" sz="1800" b="1" i="0" u="sng" strike="noStrike" cap="none" dirty="0">
                <a:solidFill>
                  <a:srgbClr val="262A4F"/>
                </a:solidFill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https://sisa.msal.gov.ar/sisa/#sisa</a:t>
            </a:r>
            <a:endParaRPr lang="es-ES" sz="1800" b="1" i="0" u="none" strike="noStrike" cap="none" dirty="0">
              <a:solidFill>
                <a:srgbClr val="262A4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4;p4">
            <a:extLst>
              <a:ext uri="{FF2B5EF4-FFF2-40B4-BE49-F238E27FC236}">
                <a16:creationId xmlns:a16="http://schemas.microsoft.com/office/drawing/2014/main" id="{31FFE619-03AA-CC04-DF49-F3B6C22B7E3E}"/>
              </a:ext>
            </a:extLst>
          </p:cNvPr>
          <p:cNvSpPr txBox="1">
            <a:spLocks/>
          </p:cNvSpPr>
          <p:nvPr/>
        </p:nvSpPr>
        <p:spPr>
          <a:xfrm>
            <a:off x="414064" y="671534"/>
            <a:ext cx="11358079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SEGURIDAD: EVENTOS DE INTERÉS</a:t>
            </a:r>
          </a:p>
        </p:txBody>
      </p:sp>
      <p:pic>
        <p:nvPicPr>
          <p:cNvPr id="7" name="Gráfico 6" descr="Mujer embarazada contorno">
            <a:extLst>
              <a:ext uri="{FF2B5EF4-FFF2-40B4-BE49-F238E27FC236}">
                <a16:creationId xmlns:a16="http://schemas.microsoft.com/office/drawing/2014/main" id="{5E1C13B4-CFC9-3F01-11AF-CB91E0BAE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212" y="1980549"/>
            <a:ext cx="1477327" cy="1477327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AE6E7A7-9804-6118-72A4-61C23A48391D}"/>
              </a:ext>
            </a:extLst>
          </p:cNvPr>
          <p:cNvCxnSpPr>
            <a:cxnSpLocks/>
          </p:cNvCxnSpPr>
          <p:nvPr/>
        </p:nvCxnSpPr>
        <p:spPr>
          <a:xfrm flipV="1">
            <a:off x="5659654" y="1456001"/>
            <a:ext cx="0" cy="3234089"/>
          </a:xfrm>
          <a:prstGeom prst="line">
            <a:avLst/>
          </a:prstGeom>
          <a:ln w="22225">
            <a:solidFill>
              <a:srgbClr val="E7B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24EAFE-61AC-9E43-5F58-83D0EAE61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97" y="1957910"/>
            <a:ext cx="2411043" cy="33600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3AFBC7-2124-FFFF-112A-0AFDB03AC3DC}"/>
              </a:ext>
            </a:extLst>
          </p:cNvPr>
          <p:cNvSpPr txBox="1"/>
          <p:nvPr/>
        </p:nvSpPr>
        <p:spPr>
          <a:xfrm>
            <a:off x="729296" y="5930036"/>
            <a:ext cx="2411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rgbClr val="262A4F"/>
                </a:solidFill>
                <a:latin typeface="Montserra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https://bancos.salud.gob.ar/sites/default/files/2024-02/lineamientos-vsr.pdf</a:t>
            </a:r>
            <a:endParaRPr lang="es-AR" sz="1200" dirty="0">
              <a:solidFill>
                <a:srgbClr val="262A4F"/>
              </a:solidFill>
              <a:latin typeface="Montserrat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C2FCB6-EA33-C161-3042-F5F8EA808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332" y="1916787"/>
            <a:ext cx="2422688" cy="34589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87291DF-96B9-C16D-FC14-D350506C9829}"/>
              </a:ext>
            </a:extLst>
          </p:cNvPr>
          <p:cNvSpPr txBox="1"/>
          <p:nvPr/>
        </p:nvSpPr>
        <p:spPr>
          <a:xfrm>
            <a:off x="4579332" y="5756101"/>
            <a:ext cx="2554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s-AR" sz="1200" dirty="0">
                <a:solidFill>
                  <a:srgbClr val="262A4F"/>
                </a:solidFill>
                <a:latin typeface="Montserra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https://bancos.salud.gob.ar/sites/default/files/2024-02/guia-rapida-vsr.pdf</a:t>
            </a:r>
            <a:endParaRPr lang="es-AR" sz="1200" dirty="0">
              <a:solidFill>
                <a:srgbClr val="262A4F"/>
              </a:solidFill>
              <a:latin typeface="Montserrat" pitchFamily="2" charset="0"/>
            </a:endParaRPr>
          </a:p>
          <a:p>
            <a:endParaRPr lang="es-AR" sz="1200" dirty="0">
              <a:latin typeface="Montserrat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1BB7CB1-E38D-159C-89B1-CEB02CEA3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824" y="2136654"/>
            <a:ext cx="3948894" cy="2887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577A44-F0F3-C6A2-2170-603C2690D438}"/>
              </a:ext>
            </a:extLst>
          </p:cNvPr>
          <p:cNvSpPr txBox="1"/>
          <p:nvPr/>
        </p:nvSpPr>
        <p:spPr>
          <a:xfrm>
            <a:off x="8572998" y="5860039"/>
            <a:ext cx="3478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rgbClr val="262A4F"/>
                </a:solidFill>
                <a:latin typeface="Montserrat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https://youtu.be/JdGdMkmYM3E</a:t>
            </a:r>
            <a:endParaRPr lang="es-AR" sz="1200" dirty="0">
              <a:solidFill>
                <a:srgbClr val="262A4F"/>
              </a:solidFill>
              <a:latin typeface="Montserrat" pitchFamily="2" charset="0"/>
            </a:endParaRPr>
          </a:p>
          <a:p>
            <a:endParaRPr lang="es-AR" sz="1200" dirty="0">
              <a:latin typeface="Montserrat" pitchFamily="2" charset="0"/>
            </a:endParaRPr>
          </a:p>
        </p:txBody>
      </p:sp>
      <p:pic>
        <p:nvPicPr>
          <p:cNvPr id="1026" name="Picture 2" descr="Youtube ha cambiado su logo y estas son las razones">
            <a:extLst>
              <a:ext uri="{FF2B5EF4-FFF2-40B4-BE49-F238E27FC236}">
                <a16:creationId xmlns:a16="http://schemas.microsoft.com/office/drawing/2014/main" id="{133A07B0-5260-96F6-E6D2-BB57288F0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40" y="2789426"/>
            <a:ext cx="767282" cy="5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25C3A9C2-CEF2-7AA3-6F19-0CF48DBFE571}"/>
              </a:ext>
            </a:extLst>
          </p:cNvPr>
          <p:cNvSpPr txBox="1">
            <a:spLocks/>
          </p:cNvSpPr>
          <p:nvPr/>
        </p:nvSpPr>
        <p:spPr>
          <a:xfrm>
            <a:off x="416960" y="830881"/>
            <a:ext cx="11358079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600" b="1" dirty="0">
                <a:solidFill>
                  <a:srgbClr val="262A4F"/>
                </a:solidFill>
                <a:latin typeface="Montserrat" pitchFamily="2" charset="0"/>
              </a:rPr>
              <a:t>MATERIAL DE CAPACITACIÓN DISPONIBLE</a:t>
            </a:r>
          </a:p>
        </p:txBody>
      </p:sp>
    </p:spTree>
    <p:extLst>
      <p:ext uri="{BB962C8B-B14F-4D97-AF65-F5344CB8AC3E}">
        <p14:creationId xmlns:p14="http://schemas.microsoft.com/office/powerpoint/2010/main" val="7324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title" idx="4294967295"/>
          </p:nvPr>
        </p:nvSpPr>
        <p:spPr>
          <a:xfrm>
            <a:off x="417442" y="657225"/>
            <a:ext cx="1083634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VSR: UN PROBLEMA DE SALUD PÚBLICA</a:t>
            </a:r>
          </a:p>
        </p:txBody>
      </p:sp>
      <p:sp>
        <p:nvSpPr>
          <p:cNvPr id="96" name="Google Shape;96;p4"/>
          <p:cNvSpPr txBox="1"/>
          <p:nvPr/>
        </p:nvSpPr>
        <p:spPr>
          <a:xfrm>
            <a:off x="6082523" y="3393968"/>
            <a:ext cx="5648678" cy="248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>
              <a:buSzPts val="2800"/>
            </a:pPr>
            <a:endParaRPr sz="16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719138" lvl="8" indent="-185738">
              <a:buSzPts val="2800"/>
              <a:buFont typeface="Noto Sans Symbols"/>
              <a:buChar char="→"/>
            </a:pP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 </a:t>
            </a:r>
            <a:r>
              <a:rPr lang="es-ES" sz="1600" b="1" dirty="0">
                <a:solidFill>
                  <a:srgbClr val="262A4F"/>
                </a:solidFill>
                <a:latin typeface="Montserrat" pitchFamily="2" charset="0"/>
              </a:rPr>
              <a:t> 1° causa de infección respiratoria aguda       baja (IRAB) en la infancia</a:t>
            </a:r>
          </a:p>
          <a:p>
            <a:pPr marL="533400" lvl="8">
              <a:buSzPts val="2800"/>
            </a:pPr>
            <a:endParaRPr lang="en-US" sz="16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719138" lvl="2" indent="-185738">
              <a:buSzPts val="2800"/>
              <a:buFont typeface="Noto Sans Symbols"/>
              <a:buChar char="→"/>
            </a:pP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 33 M de </a:t>
            </a:r>
            <a:r>
              <a:rPr lang="en-US" sz="1600" b="1" dirty="0" err="1">
                <a:solidFill>
                  <a:srgbClr val="262A4F"/>
                </a:solidFill>
                <a:latin typeface="Montserrat" pitchFamily="2" charset="0"/>
              </a:rPr>
              <a:t>casos</a:t>
            </a: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/</a:t>
            </a:r>
            <a:r>
              <a:rPr lang="en-US" sz="1600" b="1" dirty="0" err="1">
                <a:solidFill>
                  <a:srgbClr val="262A4F"/>
                </a:solidFill>
                <a:latin typeface="Montserrat" pitchFamily="2" charset="0"/>
              </a:rPr>
              <a:t>año</a:t>
            </a:r>
            <a:endParaRPr lang="en-US" sz="16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533400" lvl="2">
              <a:buSzPts val="2800"/>
            </a:pPr>
            <a:endParaRPr sz="16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719138" lvl="2" indent="-185738">
              <a:buSzPts val="2800"/>
              <a:buFont typeface="Noto Sans Symbols"/>
              <a:buChar char="→"/>
            </a:pP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 3,6 M de </a:t>
            </a:r>
            <a:r>
              <a:rPr lang="en-US" sz="1600" b="1" dirty="0" err="1">
                <a:solidFill>
                  <a:srgbClr val="262A4F"/>
                </a:solidFill>
                <a:latin typeface="Montserrat" pitchFamily="2" charset="0"/>
              </a:rPr>
              <a:t>hospitalizaciones</a:t>
            </a: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/</a:t>
            </a:r>
            <a:r>
              <a:rPr lang="en-US" sz="1600" b="1" dirty="0" err="1">
                <a:solidFill>
                  <a:srgbClr val="262A4F"/>
                </a:solidFill>
                <a:latin typeface="Montserrat" pitchFamily="2" charset="0"/>
              </a:rPr>
              <a:t>año</a:t>
            </a:r>
            <a:endParaRPr lang="en-US" sz="16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533400" lvl="2">
              <a:buSzPts val="2800"/>
            </a:pPr>
            <a:endParaRPr sz="16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719138" lvl="2" indent="-185738">
              <a:buSzPts val="2800"/>
              <a:buFont typeface="Noto Sans Symbols"/>
              <a:buChar char="→"/>
            </a:pP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 200.000 </a:t>
            </a:r>
            <a:r>
              <a:rPr lang="en-US" sz="1600" b="1" dirty="0" err="1">
                <a:solidFill>
                  <a:srgbClr val="262A4F"/>
                </a:solidFill>
                <a:latin typeface="Montserrat" pitchFamily="2" charset="0"/>
              </a:rPr>
              <a:t>muertes</a:t>
            </a:r>
            <a:endParaRPr sz="1600" b="1" dirty="0">
              <a:solidFill>
                <a:srgbClr val="262A4F"/>
              </a:solidFill>
              <a:latin typeface="Montserrat" pitchFamily="2" charset="0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1039416" y="2202681"/>
            <a:ext cx="2220913" cy="89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45658D"/>
                </a:solidFill>
                <a:latin typeface="Montserrat" pitchFamily="2" charset="0"/>
              </a:rPr>
              <a:t>IRAB</a:t>
            </a:r>
            <a:endParaRPr sz="2400" b="1" i="0" u="none" strike="noStrike" cap="none" dirty="0">
              <a:solidFill>
                <a:srgbClr val="45658D"/>
              </a:solidFill>
              <a:latin typeface="Montserrat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accent1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1174249" y="3686345"/>
            <a:ext cx="3658575" cy="190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0800">
              <a:buSzPts val="2800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3pPr marL="719138" indent="-185738">
              <a:buSzPts val="2800"/>
              <a:buFont typeface="Noto Sans Symbols"/>
              <a:buChar char="→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3pPr>
          </a:lstStyle>
          <a:p>
            <a:pPr marL="508000" indent="-457200">
              <a:buFont typeface="Symbol" panose="05050102010706020507" pitchFamily="18" charset="2"/>
              <a:buChar char="®"/>
            </a:pP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1° causa de </a:t>
            </a:r>
            <a:r>
              <a:rPr lang="en-US" sz="1600" b="1" dirty="0" err="1">
                <a:solidFill>
                  <a:srgbClr val="262A4F"/>
                </a:solidFill>
                <a:latin typeface="Montserrat" pitchFamily="2" charset="0"/>
              </a:rPr>
              <a:t>muerte</a:t>
            </a: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 </a:t>
            </a:r>
            <a:r>
              <a:rPr lang="en-US" sz="1600" b="1" dirty="0" err="1">
                <a:solidFill>
                  <a:srgbClr val="262A4F"/>
                </a:solidFill>
                <a:latin typeface="Montserrat" pitchFamily="2" charset="0"/>
              </a:rPr>
              <a:t>en</a:t>
            </a: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 </a:t>
            </a:r>
          </a:p>
          <a:p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        </a:t>
            </a:r>
            <a:r>
              <a:rPr lang="en-US" sz="1600" b="1" dirty="0" err="1">
                <a:solidFill>
                  <a:srgbClr val="262A4F"/>
                </a:solidFill>
                <a:latin typeface="Montserrat" pitchFamily="2" charset="0"/>
              </a:rPr>
              <a:t>menores</a:t>
            </a: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 de 5 </a:t>
            </a:r>
            <a:r>
              <a:rPr lang="en-US" sz="1600" b="1" dirty="0" err="1">
                <a:solidFill>
                  <a:srgbClr val="262A4F"/>
                </a:solidFill>
                <a:latin typeface="Montserrat" pitchFamily="2" charset="0"/>
              </a:rPr>
              <a:t>años</a:t>
            </a: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 (12,1%)</a:t>
            </a:r>
          </a:p>
          <a:p>
            <a:endParaRPr sz="16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508000" indent="-457200">
              <a:buFont typeface="Symbol" panose="05050102010706020507" pitchFamily="18" charset="2"/>
              <a:buChar char="®"/>
            </a:pP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60% de causa viral           </a:t>
            </a:r>
          </a:p>
          <a:p>
            <a:endParaRPr lang="en-US" sz="16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508000" indent="-457200">
              <a:buFont typeface="Symbol" panose="05050102010706020507" pitchFamily="18" charset="2"/>
              <a:buChar char="®"/>
            </a:pPr>
            <a:r>
              <a:rPr lang="en-US" sz="1600" b="1" dirty="0">
                <a:solidFill>
                  <a:srgbClr val="262A4F"/>
                </a:solidFill>
                <a:latin typeface="Montserrat" pitchFamily="2" charset="0"/>
              </a:rPr>
              <a:t>31% VSR+</a:t>
            </a:r>
            <a:endParaRPr sz="1600" b="1" dirty="0">
              <a:solidFill>
                <a:srgbClr val="262A4F"/>
              </a:solidFill>
              <a:latin typeface="Montserrat" pitchFamily="2" charset="0"/>
            </a:endParaRPr>
          </a:p>
          <a:p>
            <a:pPr marL="508000" indent="-457200">
              <a:buFont typeface="Symbol" panose="05050102010706020507" pitchFamily="18" charset="2"/>
              <a:buChar char="®"/>
            </a:pPr>
            <a:endParaRPr sz="2400" dirty="0">
              <a:latin typeface="Montserrat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207D25-44D9-C06F-6AA0-A1AD8B0F5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29"/>
          <a:stretch/>
        </p:blipFill>
        <p:spPr>
          <a:xfrm>
            <a:off x="8517656" y="1788261"/>
            <a:ext cx="1710892" cy="16402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C07A29-6929-9962-7CD2-6FA273CFD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410" y="1907560"/>
            <a:ext cx="1276772" cy="1401654"/>
          </a:xfrm>
          <a:prstGeom prst="rect">
            <a:avLst/>
          </a:prstGeom>
        </p:spPr>
      </p:pic>
      <p:sp>
        <p:nvSpPr>
          <p:cNvPr id="5" name="Google Shape;97;p4">
            <a:extLst>
              <a:ext uri="{FF2B5EF4-FFF2-40B4-BE49-F238E27FC236}">
                <a16:creationId xmlns:a16="http://schemas.microsoft.com/office/drawing/2014/main" id="{82EC4CE6-196A-F670-334A-9511B027F50E}"/>
              </a:ext>
            </a:extLst>
          </p:cNvPr>
          <p:cNvSpPr txBox="1"/>
          <p:nvPr/>
        </p:nvSpPr>
        <p:spPr>
          <a:xfrm>
            <a:off x="6586226" y="2163093"/>
            <a:ext cx="2220913" cy="89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45658D"/>
                </a:solidFill>
                <a:latin typeface="Montserrat" pitchFamily="2" charset="0"/>
              </a:rPr>
              <a:t>VSR</a:t>
            </a:r>
            <a:endParaRPr sz="4000" b="1" dirty="0">
              <a:solidFill>
                <a:srgbClr val="45658D"/>
              </a:solidFill>
              <a:latin typeface="Montserrat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accent1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FC6785-8265-7146-2D63-072AB8FF6686}"/>
              </a:ext>
            </a:extLst>
          </p:cNvPr>
          <p:cNvSpPr txBox="1"/>
          <p:nvPr/>
        </p:nvSpPr>
        <p:spPr>
          <a:xfrm>
            <a:off x="578425" y="6069942"/>
            <a:ext cx="10374860" cy="369332"/>
          </a:xfrm>
          <a:prstGeom prst="rect">
            <a:avLst/>
          </a:prstGeom>
          <a:solidFill>
            <a:srgbClr val="E7BA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45658D"/>
                </a:solidFill>
                <a:latin typeface="Montserrat" pitchFamily="2" charset="0"/>
              </a:rPr>
              <a:t>95% de la mortalidad en países de bajos/medianos ingresos y 45% en el hogar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5374E8B-ED54-13B9-3371-CCDE9BF4BF31}"/>
              </a:ext>
            </a:extLst>
          </p:cNvPr>
          <p:cNvCxnSpPr>
            <a:cxnSpLocks/>
          </p:cNvCxnSpPr>
          <p:nvPr/>
        </p:nvCxnSpPr>
        <p:spPr>
          <a:xfrm>
            <a:off x="1174249" y="3686345"/>
            <a:ext cx="0" cy="1575815"/>
          </a:xfrm>
          <a:prstGeom prst="line">
            <a:avLst/>
          </a:prstGeom>
          <a:ln w="22225">
            <a:solidFill>
              <a:srgbClr val="E7B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AB2BA04-6DD0-0CE1-8770-AEA89383277F}"/>
              </a:ext>
            </a:extLst>
          </p:cNvPr>
          <p:cNvCxnSpPr>
            <a:cxnSpLocks/>
          </p:cNvCxnSpPr>
          <p:nvPr/>
        </p:nvCxnSpPr>
        <p:spPr>
          <a:xfrm>
            <a:off x="6576959" y="3686345"/>
            <a:ext cx="0" cy="2028172"/>
          </a:xfrm>
          <a:prstGeom prst="line">
            <a:avLst/>
          </a:prstGeom>
          <a:ln w="22225">
            <a:solidFill>
              <a:srgbClr val="E7B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1;p2">
            <a:extLst>
              <a:ext uri="{FF2B5EF4-FFF2-40B4-BE49-F238E27FC236}">
                <a16:creationId xmlns:a16="http://schemas.microsoft.com/office/drawing/2014/main" id="{0209EF08-2D09-4492-DA74-C2BF9B35E69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396"/>
          <a:stretch/>
        </p:blipFill>
        <p:spPr>
          <a:xfrm>
            <a:off x="2222316" y="864550"/>
            <a:ext cx="8456916" cy="555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áfico 9" descr="Mujer embarazada contorno">
            <a:extLst>
              <a:ext uri="{FF2B5EF4-FFF2-40B4-BE49-F238E27FC236}">
                <a16:creationId xmlns:a16="http://schemas.microsoft.com/office/drawing/2014/main" id="{07ACE420-4D45-D34D-FB24-ACB83A36F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88" y="1943350"/>
            <a:ext cx="1477327" cy="14773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DDEA36C-D508-29AC-288C-3E43B1BACEE0}"/>
              </a:ext>
            </a:extLst>
          </p:cNvPr>
          <p:cNvSpPr/>
          <p:nvPr/>
        </p:nvSpPr>
        <p:spPr>
          <a:xfrm>
            <a:off x="2081641" y="5551367"/>
            <a:ext cx="8653347" cy="367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7670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1049C-1995-6442-336D-F2D02826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98" y="424760"/>
            <a:ext cx="10921050" cy="966718"/>
          </a:xfrm>
        </p:spPr>
        <p:txBody>
          <a:bodyPr>
            <a:normAutofit/>
          </a:bodyPr>
          <a:lstStyle/>
          <a:p>
            <a:r>
              <a:rPr lang="es-ES" sz="4400" b="1" dirty="0"/>
              <a:t>Vacunas durante la gestación</a:t>
            </a:r>
            <a:endParaRPr lang="es-AR" sz="4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217B6F-7B9D-9804-CC69-72CD1B537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48" y="1508668"/>
            <a:ext cx="10398802" cy="53493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42476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/>
          <a:p>
            <a:pPr rtl="0"/>
            <a:r>
              <a:rPr lang="es-ES"/>
              <a:t>Gracias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3F4C98-D4C0-DFAE-974E-EA7D3DB0DA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r="2525" b="-1"/>
          <a:stretch/>
        </p:blipFill>
        <p:spPr bwMode="auto">
          <a:xfrm>
            <a:off x="4900928" y="1179829"/>
            <a:ext cx="6650991" cy="465821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/>
          <a:p>
            <a:pPr rtl="0"/>
            <a:r>
              <a:rPr lang="es-ES" dirty="0"/>
              <a:t>María del Valle Juarez</a:t>
            </a:r>
          </a:p>
          <a:p>
            <a:pPr rtl="0"/>
            <a:r>
              <a:rPr lang="es-ES" dirty="0"/>
              <a:t>mavijuarez@gmail.com</a:t>
            </a: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161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6651818" y="1982419"/>
            <a:ext cx="54324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262A4F"/>
                </a:solidFill>
                <a:latin typeface="+mn-lt"/>
                <a:ea typeface="Arial"/>
                <a:cs typeface="Arial"/>
                <a:sym typeface="Arial"/>
              </a:rPr>
              <a:t>Bronquiolitis</a:t>
            </a:r>
            <a:r>
              <a:rPr lang="en-US" sz="1200" b="1" i="0" u="none" strike="noStrike" cap="none" dirty="0">
                <a:solidFill>
                  <a:srgbClr val="262A4F"/>
                </a:solidFill>
                <a:latin typeface="+mn-lt"/>
                <a:ea typeface="Arial"/>
                <a:cs typeface="Arial"/>
                <a:sym typeface="Arial"/>
              </a:rPr>
              <a:t> en </a:t>
            </a:r>
            <a:r>
              <a:rPr lang="en-US" sz="1200" b="1" i="0" u="none" strike="noStrike" cap="none" dirty="0" err="1">
                <a:solidFill>
                  <a:srgbClr val="262A4F"/>
                </a:solidFill>
                <a:latin typeface="+mn-lt"/>
                <a:ea typeface="Arial"/>
                <a:cs typeface="Arial"/>
                <a:sym typeface="Arial"/>
              </a:rPr>
              <a:t>menores</a:t>
            </a:r>
            <a:r>
              <a:rPr lang="en-US" sz="1200" b="1" i="0" u="none" strike="noStrike" cap="none" dirty="0">
                <a:solidFill>
                  <a:srgbClr val="262A4F"/>
                </a:solidFill>
                <a:latin typeface="+mn-lt"/>
                <a:ea typeface="Arial"/>
                <a:cs typeface="Arial"/>
                <a:sym typeface="Arial"/>
              </a:rPr>
              <a:t> de 2 </a:t>
            </a:r>
            <a:r>
              <a:rPr lang="en-US" sz="1200" b="1" i="0" u="none" strike="noStrike" cap="none" dirty="0" err="1">
                <a:solidFill>
                  <a:srgbClr val="262A4F"/>
                </a:solidFill>
                <a:latin typeface="+mn-lt"/>
                <a:ea typeface="Arial"/>
                <a:cs typeface="Arial"/>
                <a:sym typeface="Arial"/>
              </a:rPr>
              <a:t>años</a:t>
            </a:r>
            <a:r>
              <a:rPr lang="en-US" sz="1200" b="1" dirty="0">
                <a:solidFill>
                  <a:srgbClr val="262A4F"/>
                </a:solidFill>
                <a:latin typeface="+mn-lt"/>
              </a:rPr>
              <a:t>. </a:t>
            </a:r>
            <a:r>
              <a:rPr lang="en-US" sz="1200" b="1" i="0" u="none" strike="noStrike" cap="none" dirty="0">
                <a:solidFill>
                  <a:srgbClr val="262A4F"/>
                </a:solidFill>
                <a:latin typeface="+mn-lt"/>
                <a:ea typeface="Arial"/>
                <a:cs typeface="Arial"/>
                <a:sym typeface="Arial"/>
              </a:rPr>
              <a:t>Argentina. </a:t>
            </a:r>
            <a:r>
              <a:rPr lang="en-US" sz="1200" b="1" i="0" u="none" strike="noStrike" cap="none" dirty="0" err="1">
                <a:solidFill>
                  <a:srgbClr val="262A4F"/>
                </a:solidFill>
                <a:latin typeface="+mn-lt"/>
                <a:ea typeface="Arial"/>
                <a:cs typeface="Arial"/>
                <a:sym typeface="Arial"/>
              </a:rPr>
              <a:t>Años</a:t>
            </a:r>
            <a:r>
              <a:rPr lang="en-US" sz="1200" b="1" i="0" u="none" strike="noStrike" cap="none" dirty="0">
                <a:solidFill>
                  <a:srgbClr val="262A4F"/>
                </a:solidFill>
                <a:latin typeface="+mn-lt"/>
                <a:ea typeface="Arial"/>
                <a:cs typeface="Arial"/>
                <a:sym typeface="Arial"/>
              </a:rPr>
              <a:t> 2014-2023.</a:t>
            </a:r>
            <a:endParaRPr sz="900" b="1" i="0" u="none" strike="noStrike" cap="none" dirty="0">
              <a:solidFill>
                <a:srgbClr val="262A4F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aphicFrame>
        <p:nvGraphicFramePr>
          <p:cNvPr id="109" name="Google Shape;109;p5"/>
          <p:cNvGraphicFramePr/>
          <p:nvPr/>
        </p:nvGraphicFramePr>
        <p:xfrm>
          <a:off x="6707381" y="2414098"/>
          <a:ext cx="5321300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1" name="Google Shape;111;p5"/>
          <p:cNvSpPr/>
          <p:nvPr/>
        </p:nvSpPr>
        <p:spPr>
          <a:xfrm>
            <a:off x="7155146" y="2713957"/>
            <a:ext cx="477520" cy="8686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F67547-A62A-B37A-E947-893308DCA756}"/>
              </a:ext>
            </a:extLst>
          </p:cNvPr>
          <p:cNvSpPr txBox="1"/>
          <p:nvPr/>
        </p:nvSpPr>
        <p:spPr>
          <a:xfrm>
            <a:off x="893956" y="6133610"/>
            <a:ext cx="10036629" cy="646331"/>
          </a:xfrm>
          <a:prstGeom prst="rect">
            <a:avLst/>
          </a:prstGeom>
          <a:solidFill>
            <a:srgbClr val="E7BA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45658D"/>
                </a:solidFill>
                <a:latin typeface="Montserrat" pitchFamily="2" charset="0"/>
                <a:ea typeface="+mn-ea"/>
                <a:cs typeface="+mn-cs"/>
              </a:rPr>
              <a:t>En argentina se registran 250.000-350.000 bronquiolitis </a:t>
            </a:r>
          </a:p>
          <a:p>
            <a:pPr algn="ctr"/>
            <a:r>
              <a:rPr lang="es-ES" sz="1800" b="1" dirty="0">
                <a:solidFill>
                  <a:srgbClr val="45658D"/>
                </a:solidFill>
                <a:latin typeface="Montserrat" pitchFamily="2" charset="0"/>
                <a:ea typeface="+mn-ea"/>
                <a:cs typeface="+mn-cs"/>
              </a:rPr>
              <a:t>en menores de 2 años anualmente</a:t>
            </a:r>
            <a:endParaRPr lang="es-AR" sz="1800" b="1" dirty="0">
              <a:solidFill>
                <a:srgbClr val="45658D"/>
              </a:solidFill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" name="Google Shape;107;p5">
            <a:extLst>
              <a:ext uri="{FF2B5EF4-FFF2-40B4-BE49-F238E27FC236}">
                <a16:creationId xmlns:a16="http://schemas.microsoft.com/office/drawing/2014/main" id="{B7AB53EF-1F59-FE04-9C06-D7846E80DB3B}"/>
              </a:ext>
            </a:extLst>
          </p:cNvPr>
          <p:cNvSpPr txBox="1"/>
          <p:nvPr/>
        </p:nvSpPr>
        <p:spPr>
          <a:xfrm>
            <a:off x="541461" y="2000395"/>
            <a:ext cx="5722589" cy="42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65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Edades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extremas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de la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vida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</a:t>
            </a:r>
            <a:r>
              <a:rPr lang="en-US" sz="180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(&lt;1 y &gt;65 </a:t>
            </a:r>
            <a:r>
              <a:rPr lang="en-US" sz="180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años</a:t>
            </a:r>
            <a:r>
              <a:rPr lang="en-US" sz="180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)</a:t>
            </a:r>
            <a:endParaRPr sz="180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sz="180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3365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Menores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de 1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año</a:t>
            </a:r>
            <a:r>
              <a:rPr lang="en-US" sz="180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: </a:t>
            </a:r>
            <a:endParaRPr sz="180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1653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bronquiolitis</a:t>
            </a:r>
            <a:endParaRPr sz="180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1653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80%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previamente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sanos</a:t>
            </a:r>
            <a:endParaRPr sz="1800" b="1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1653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sz="180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3365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Menores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de 2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años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con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ciertos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factores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de </a:t>
            </a:r>
            <a:r>
              <a:rPr lang="en-US" sz="1800" b="1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riesgo</a:t>
            </a:r>
            <a:r>
              <a:rPr lang="en-US" sz="18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: </a:t>
            </a:r>
          </a:p>
          <a:p>
            <a:pPr marL="2219325" lvl="2" indent="-3429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cardiopatía</a:t>
            </a:r>
            <a:r>
              <a:rPr lang="en-US" sz="180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</a:t>
            </a:r>
            <a:r>
              <a:rPr lang="en-US" sz="180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congénita</a:t>
            </a:r>
            <a:r>
              <a:rPr lang="en-US" sz="180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</a:t>
            </a:r>
            <a:r>
              <a:rPr lang="en-US" sz="180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descompensada</a:t>
            </a:r>
            <a:r>
              <a:rPr lang="en-US" sz="180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, </a:t>
            </a:r>
          </a:p>
          <a:p>
            <a:pPr marL="2219325" lvl="2" indent="-3429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displasia</a:t>
            </a:r>
            <a:r>
              <a:rPr lang="en-US" sz="180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 </a:t>
            </a:r>
            <a:r>
              <a:rPr lang="en-US" sz="1800" i="0" u="none" strike="noStrike" cap="none" dirty="0" err="1">
                <a:solidFill>
                  <a:srgbClr val="262A4F"/>
                </a:solidFill>
                <a:latin typeface="Montserrat" pitchFamily="2" charset="0"/>
                <a:sym typeface="Arial"/>
              </a:rPr>
              <a:t>broncopulmonar</a:t>
            </a:r>
            <a:r>
              <a:rPr lang="en-US" sz="1800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, etc.)</a:t>
            </a:r>
            <a:endParaRPr sz="1800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4" name="Google Shape;110;p5">
            <a:extLst>
              <a:ext uri="{FF2B5EF4-FFF2-40B4-BE49-F238E27FC236}">
                <a16:creationId xmlns:a16="http://schemas.microsoft.com/office/drawing/2014/main" id="{278C9108-C14E-C065-DFC4-8620365C9338}"/>
              </a:ext>
            </a:extLst>
          </p:cNvPr>
          <p:cNvSpPr/>
          <p:nvPr/>
        </p:nvSpPr>
        <p:spPr>
          <a:xfrm>
            <a:off x="6913755" y="5603704"/>
            <a:ext cx="5170488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Fuente: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Área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de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Vigilancia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de la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Salud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de la Dirección de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Epidemiología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. SNVS 2.0.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Ministerio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de </a:t>
            </a:r>
            <a:r>
              <a:rPr lang="en-US" sz="8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Salud</a:t>
            </a:r>
            <a:endParaRPr sz="16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391FF9DF-A4A6-AFF0-BD27-A715D33C21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595" y="711486"/>
            <a:ext cx="7100510" cy="5149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ts val="1400"/>
            </a:pPr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POBLACIÓN DE RIESGO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93" y="3303165"/>
            <a:ext cx="5440362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6342378" y="1510848"/>
            <a:ext cx="5744031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chemeClr val="accent2"/>
              </a:buClr>
              <a:buSzPts val="1400"/>
              <a:buFont typeface="Noto Sans Symbols"/>
              <a:buChar char="✔"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buClr>
                <a:srgbClr val="002060"/>
              </a:buClr>
            </a:pPr>
            <a:r>
              <a:rPr lang="es-ES" b="1" dirty="0">
                <a:solidFill>
                  <a:srgbClr val="262A4F"/>
                </a:solidFill>
                <a:latin typeface="Montserrat" pitchFamily="2" charset="0"/>
              </a:rPr>
              <a:t>Menor tasa de histórica de mortalidad infantil en 2021</a:t>
            </a:r>
          </a:p>
          <a:p>
            <a:pPr marL="0" indent="0">
              <a:buClr>
                <a:srgbClr val="002060"/>
              </a:buClr>
              <a:buNone/>
            </a:pPr>
            <a:endParaRPr lang="es-ES" b="1" dirty="0">
              <a:solidFill>
                <a:srgbClr val="262A4F"/>
              </a:solidFill>
              <a:latin typeface="Montserrat" pitchFamily="2" charset="0"/>
            </a:endParaRPr>
          </a:p>
          <a:p>
            <a:pPr>
              <a:buClr>
                <a:srgbClr val="002060"/>
              </a:buClr>
            </a:pPr>
            <a:r>
              <a:rPr lang="es-ES" b="1" dirty="0">
                <a:solidFill>
                  <a:srgbClr val="262A4F"/>
                </a:solidFill>
                <a:latin typeface="Montserrat" pitchFamily="2" charset="0"/>
              </a:rPr>
              <a:t>64% reducción </a:t>
            </a:r>
            <a:r>
              <a:rPr lang="es-ES" b="1" dirty="0" err="1">
                <a:solidFill>
                  <a:srgbClr val="262A4F"/>
                </a:solidFill>
                <a:latin typeface="Montserrat" pitchFamily="2" charset="0"/>
              </a:rPr>
              <a:t>Enf</a:t>
            </a:r>
            <a:r>
              <a:rPr lang="es-ES" b="1" dirty="0">
                <a:solidFill>
                  <a:srgbClr val="262A4F"/>
                </a:solidFill>
                <a:latin typeface="Montserrat" pitchFamily="2" charset="0"/>
              </a:rPr>
              <a:t>. del S. Respiratorio.</a:t>
            </a:r>
          </a:p>
          <a:p>
            <a:pPr marL="0" indent="0">
              <a:buClr>
                <a:srgbClr val="002060"/>
              </a:buClr>
              <a:buNone/>
            </a:pPr>
            <a:endParaRPr lang="es-ES" b="1" dirty="0">
              <a:solidFill>
                <a:srgbClr val="262A4F"/>
              </a:solidFill>
              <a:latin typeface="Montserrat" pitchFamily="2" charset="0"/>
            </a:endParaRPr>
          </a:p>
          <a:p>
            <a:pPr>
              <a:buClr>
                <a:srgbClr val="002060"/>
              </a:buClr>
            </a:pPr>
            <a:r>
              <a:rPr lang="es-ES" b="1" dirty="0">
                <a:solidFill>
                  <a:srgbClr val="262A4F"/>
                </a:solidFill>
                <a:latin typeface="Montserrat" pitchFamily="2" charset="0"/>
              </a:rPr>
              <a:t>Menor circulación viral estacional de VSR en 2021.  </a:t>
            </a:r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5655" y="2792186"/>
            <a:ext cx="519747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625793" y="2841541"/>
            <a:ext cx="544036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Casos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hospitalizados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por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IRA.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Distribución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absoluta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y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relativa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agentes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identificados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por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grupos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edad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acumulados</a:t>
            </a:r>
            <a:r>
              <a:rPr lang="en-US" sz="11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Año 2023. Argentina.</a:t>
            </a:r>
            <a:endParaRPr sz="11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503555" y="1556861"/>
            <a:ext cx="6096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✔"/>
            </a:pPr>
            <a:r>
              <a:rPr lang="es-ES" sz="14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Mayores tasas de hospitalización por infecciones respiratorias en menores de 1 año.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✔"/>
            </a:pPr>
            <a:endParaRPr lang="es-ES" sz="1400" b="1" i="0" u="none" strike="noStrike" cap="none" dirty="0">
              <a:solidFill>
                <a:srgbClr val="262A4F"/>
              </a:solidFill>
              <a:latin typeface="Montserrat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✔"/>
            </a:pPr>
            <a:r>
              <a:rPr lang="es-ES" sz="1400" b="1" i="0" u="none" strike="noStrike" cap="none" dirty="0">
                <a:solidFill>
                  <a:srgbClr val="262A4F"/>
                </a:solidFill>
                <a:latin typeface="Montserrat" pitchFamily="2" charset="0"/>
                <a:sym typeface="Arial"/>
              </a:rPr>
              <a:t>VSR es el virus más prevalente. </a:t>
            </a:r>
          </a:p>
        </p:txBody>
      </p:sp>
      <p:sp>
        <p:nvSpPr>
          <p:cNvPr id="2" name="Google Shape;110;p5">
            <a:extLst>
              <a:ext uri="{FF2B5EF4-FFF2-40B4-BE49-F238E27FC236}">
                <a16:creationId xmlns:a16="http://schemas.microsoft.com/office/drawing/2014/main" id="{7F589218-13DC-277B-5AB1-E327EDD3CDDD}"/>
              </a:ext>
            </a:extLst>
          </p:cNvPr>
          <p:cNvSpPr/>
          <p:nvPr/>
        </p:nvSpPr>
        <p:spPr>
          <a:xfrm>
            <a:off x="503554" y="6448028"/>
            <a:ext cx="566102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Fuente: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Área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de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Vigilancia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de la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Salud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de la Dirección de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Epidemiología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. SNVS 2.0.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Ministerio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de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Salud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110;p5">
            <a:extLst>
              <a:ext uri="{FF2B5EF4-FFF2-40B4-BE49-F238E27FC236}">
                <a16:creationId xmlns:a16="http://schemas.microsoft.com/office/drawing/2014/main" id="{1943DEEF-8E4E-ADE7-037C-3ECC705162BF}"/>
              </a:ext>
            </a:extLst>
          </p:cNvPr>
          <p:cNvSpPr/>
          <p:nvPr/>
        </p:nvSpPr>
        <p:spPr>
          <a:xfrm>
            <a:off x="6599555" y="6447313"/>
            <a:ext cx="440021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Fuente: DEIS.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Ministerio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de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Salud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94;p4">
            <a:extLst>
              <a:ext uri="{FF2B5EF4-FFF2-40B4-BE49-F238E27FC236}">
                <a16:creationId xmlns:a16="http://schemas.microsoft.com/office/drawing/2014/main" id="{DF70BB97-1082-245B-83AB-83857BC985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860" y="665262"/>
            <a:ext cx="7953300" cy="51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MORBI-MORTALIDAD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8751" y="2163337"/>
            <a:ext cx="8307348" cy="358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0;p5">
            <a:extLst>
              <a:ext uri="{FF2B5EF4-FFF2-40B4-BE49-F238E27FC236}">
                <a16:creationId xmlns:a16="http://schemas.microsoft.com/office/drawing/2014/main" id="{AF956A2B-0F0C-E0F4-7C4F-7890EB4A2553}"/>
              </a:ext>
            </a:extLst>
          </p:cNvPr>
          <p:cNvSpPr/>
          <p:nvPr/>
        </p:nvSpPr>
        <p:spPr>
          <a:xfrm>
            <a:off x="4833801" y="6046088"/>
            <a:ext cx="566102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Fuente: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Área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Vigilancia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la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Salud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la Dirección de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Epidemiología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SNVS 2.0.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Ministerio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Salud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ángulo: esquina doblada 2">
            <a:extLst>
              <a:ext uri="{FF2B5EF4-FFF2-40B4-BE49-F238E27FC236}">
                <a16:creationId xmlns:a16="http://schemas.microsoft.com/office/drawing/2014/main" id="{BBDCFFA0-A851-EB92-A8BE-1BB0E75EE77E}"/>
              </a:ext>
            </a:extLst>
          </p:cNvPr>
          <p:cNvSpPr/>
          <p:nvPr/>
        </p:nvSpPr>
        <p:spPr>
          <a:xfrm>
            <a:off x="578410" y="1884693"/>
            <a:ext cx="2983831" cy="4138965"/>
          </a:xfrm>
          <a:prstGeom prst="foldedCorner">
            <a:avLst/>
          </a:prstGeom>
          <a:solidFill>
            <a:srgbClr val="E7BA6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62A4F"/>
              </a:buClr>
              <a:buSzPts val="1600"/>
              <a:buFont typeface="Noto Sans Symbols"/>
              <a:buChar char="✔"/>
            </a:pPr>
            <a:r>
              <a:rPr lang="es-ES" sz="1600" b="1" i="0" u="none" strike="noStrike" cap="none" dirty="0">
                <a:solidFill>
                  <a:srgbClr val="262A4F"/>
                </a:solidFill>
                <a:latin typeface="Montserrat" pitchFamily="2" charset="0"/>
                <a:ea typeface="Arial"/>
                <a:cs typeface="Arial"/>
                <a:sym typeface="Arial"/>
              </a:rPr>
              <a:t>Inicio anticipado de la circulación de influenza y de VSR en 2023.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62A4F"/>
              </a:buClr>
              <a:buSzPts val="1600"/>
              <a:buFont typeface="Noto Sans Symbols"/>
              <a:buChar char="✔"/>
            </a:pPr>
            <a:r>
              <a:rPr lang="es-ES" sz="1600" b="1" i="0" u="none" strike="noStrike" cap="none" dirty="0">
                <a:solidFill>
                  <a:srgbClr val="262A4F"/>
                </a:solidFill>
                <a:latin typeface="Montserrat" pitchFamily="2" charset="0"/>
                <a:ea typeface="Arial"/>
                <a:cs typeface="Arial"/>
                <a:sym typeface="Arial"/>
              </a:rPr>
              <a:t>Requiere sistemas de vigilancia capaces de detectar cambios en la tendencia.</a:t>
            </a:r>
            <a:endParaRPr lang="es-ES" b="1" i="0" u="none" strike="noStrike" cap="none" dirty="0">
              <a:solidFill>
                <a:srgbClr val="262A4F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62A4F"/>
              </a:buClr>
              <a:buSzPts val="1600"/>
              <a:buFont typeface="Noto Sans Symbols"/>
              <a:buChar char="✔"/>
            </a:pPr>
            <a:r>
              <a:rPr lang="es-ES" sz="1600" b="1" i="0" u="none" strike="noStrike" cap="none" dirty="0">
                <a:solidFill>
                  <a:srgbClr val="262A4F"/>
                </a:solidFill>
                <a:latin typeface="Montserrat" pitchFamily="2" charset="0"/>
                <a:ea typeface="Arial"/>
                <a:cs typeface="Arial"/>
                <a:sym typeface="Arial"/>
              </a:rPr>
              <a:t>Rápida respuesta de la red de prestación de servicios de salud.</a:t>
            </a:r>
          </a:p>
        </p:txBody>
      </p:sp>
      <p:sp>
        <p:nvSpPr>
          <p:cNvPr id="4" name="Google Shape;94;p4">
            <a:extLst>
              <a:ext uri="{FF2B5EF4-FFF2-40B4-BE49-F238E27FC236}">
                <a16:creationId xmlns:a16="http://schemas.microsoft.com/office/drawing/2014/main" id="{8CAEDE35-B404-E052-3601-1A611CEF77A2}"/>
              </a:ext>
            </a:extLst>
          </p:cNvPr>
          <p:cNvSpPr txBox="1">
            <a:spLocks/>
          </p:cNvSpPr>
          <p:nvPr/>
        </p:nvSpPr>
        <p:spPr>
          <a:xfrm>
            <a:off x="439262" y="684155"/>
            <a:ext cx="11646721" cy="82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z="3200" b="1" dirty="0">
                <a:solidFill>
                  <a:srgbClr val="262A4F"/>
                </a:solidFill>
                <a:latin typeface="Montserrat" pitchFamily="2" charset="0"/>
              </a:rPr>
              <a:t>ESTACIONALIDAD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365125"/>
            <a:ext cx="11251096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4267" b="1" dirty="0">
                <a:latin typeface="Montserrat" pitchFamily="2" charset="0"/>
              </a:rPr>
              <a:t>Estrategias de Prevención </a:t>
            </a:r>
            <a:endParaRPr lang="es-AR" sz="4267" b="1" dirty="0">
              <a:latin typeface="Montserrat" pitchFamily="2" charset="0"/>
            </a:endParaRPr>
          </a:p>
        </p:txBody>
      </p:sp>
      <p:graphicFrame>
        <p:nvGraphicFramePr>
          <p:cNvPr id="6" name="CuadroTexto 13">
            <a:extLst>
              <a:ext uri="{FF2B5EF4-FFF2-40B4-BE49-F238E27FC236}">
                <a16:creationId xmlns:a16="http://schemas.microsoft.com/office/drawing/2014/main" id="{B8FA10CB-B944-C436-0A57-B1930CB5AAB2}"/>
              </a:ext>
            </a:extLst>
          </p:cNvPr>
          <p:cNvGraphicFramePr/>
          <p:nvPr/>
        </p:nvGraphicFramePr>
        <p:xfrm>
          <a:off x="632085" y="2435964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258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F92C0-9CF6-65E1-C040-7468D30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4" y="365125"/>
            <a:ext cx="10936356" cy="15751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4800" b="1" dirty="0">
                <a:solidFill>
                  <a:srgbClr val="23004C"/>
                </a:solidFill>
                <a:latin typeface="Montserrat" pitchFamily="2" charset="0"/>
                <a:ea typeface="Verdana"/>
              </a:rPr>
              <a:t>Palivizumab</a:t>
            </a:r>
            <a:endParaRPr lang="es-AR" sz="4800" b="1" dirty="0">
              <a:solidFill>
                <a:srgbClr val="23004C"/>
              </a:solidFill>
              <a:latin typeface="Montserrat" pitchFamily="2" charset="0"/>
              <a:ea typeface="Verdana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038F76-1C54-A912-20E3-0C9D9A97C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13063"/>
            <a:ext cx="10515600" cy="3879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accent2"/>
                </a:solidFill>
              </a:rPr>
              <a:t>Indicaciones de palivizumab durante la temporada 2024 en Argentina (4 dosis)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Prematuros ≤ 32 semanas EG o peso al nacimiento ≤ 1500 gramos</a:t>
            </a:r>
            <a:r>
              <a:rPr lang="es-ES" dirty="0"/>
              <a:t>, hasta los 6 meses de edad cronológica al inicio de la temporada de administración del anticuerpo.</a:t>
            </a:r>
          </a:p>
          <a:p>
            <a:pPr marL="0" indent="0">
              <a:buNone/>
            </a:pPr>
            <a:r>
              <a:rPr lang="es-ES" b="1" dirty="0"/>
              <a:t>Prematuros &lt; 29 semanas EG y con &lt;1000 gramos </a:t>
            </a:r>
            <a:r>
              <a:rPr lang="es-ES" dirty="0"/>
              <a:t>de peso de nacimiento hasta los 12 meses y 0 días de vida al inicio de la temporada de administración del anticuerpo.</a:t>
            </a:r>
          </a:p>
          <a:p>
            <a:pPr marL="0" indent="0">
              <a:buNone/>
            </a:pPr>
            <a:r>
              <a:rPr lang="es-ES" dirty="0"/>
              <a:t>Prematuros con diagnóstico de </a:t>
            </a:r>
            <a:r>
              <a:rPr lang="es-ES" b="1" dirty="0"/>
              <a:t>displasia broncopulmonar </a:t>
            </a:r>
            <a:r>
              <a:rPr lang="es-ES" dirty="0"/>
              <a:t>y requerimiento de oxígeno suplementario hasta los 12 meses y 0 días de vida al inicio de la temporada de administración del anticuerpo.</a:t>
            </a:r>
          </a:p>
          <a:p>
            <a:pPr marL="0" indent="0">
              <a:buNone/>
            </a:pPr>
            <a:r>
              <a:rPr lang="es-ES" dirty="0"/>
              <a:t>Niños de ≤ 12 meses y 0 días con </a:t>
            </a:r>
            <a:r>
              <a:rPr lang="es-ES" b="1" dirty="0"/>
              <a:t>cardiopatías congénitas </a:t>
            </a:r>
            <a:r>
              <a:rPr lang="es-ES" dirty="0"/>
              <a:t>que presenten inestabilidad hemodinámica significativa al inicio de la temporada de administración del anticuerpo.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1202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079FBB-079B-448B-AFD3-623B2E0B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65125"/>
            <a:ext cx="10906539" cy="1325563"/>
          </a:xfrm>
        </p:spPr>
        <p:txBody>
          <a:bodyPr>
            <a:normAutofit/>
          </a:bodyPr>
          <a:lstStyle/>
          <a:p>
            <a:r>
              <a:rPr lang="es" sz="2933" b="1" dirty="0">
                <a:solidFill>
                  <a:srgbClr val="23004C"/>
                </a:solidFill>
                <a:latin typeface="Montserrat" pitchFamily="2" charset="0"/>
                <a:ea typeface="Verdana"/>
                <a:cs typeface="Verdana"/>
              </a:rPr>
              <a:t>Nuevos anticuerpos monoclonales de acción prolongada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63E28A-4201-4C33-B16F-C64675FB8F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2753" y="6329748"/>
            <a:ext cx="9208045" cy="340661"/>
          </a:xfrm>
        </p:spPr>
        <p:txBody>
          <a:bodyPr anchor="b" anchorCtr="0"/>
          <a:lstStyle/>
          <a:p>
            <a:r>
              <a:rPr lang="es" dirty="0">
                <a:solidFill>
                  <a:srgbClr val="000000"/>
                </a:solidFill>
                <a:ea typeface="Verdana"/>
                <a:cs typeface="Verdana"/>
              </a:rPr>
              <a:t>Imagen adaptada de: Karron RA. Ciencia. 2021;372(6543):686-687.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2989B2-0B1C-4F63-A0DC-E706142B782F}"/>
              </a:ext>
            </a:extLst>
          </p:cNvPr>
          <p:cNvGrpSpPr/>
          <p:nvPr/>
        </p:nvGrpSpPr>
        <p:grpSpPr>
          <a:xfrm>
            <a:off x="6582159" y="2178631"/>
            <a:ext cx="5097416" cy="1231107"/>
            <a:chOff x="5871388" y="1915629"/>
            <a:chExt cx="2263170" cy="891632"/>
          </a:xfrm>
        </p:grpSpPr>
        <p:sp>
          <p:nvSpPr>
            <p:cNvPr id="17" name="Rounded Rectangle 37">
              <a:extLst>
                <a:ext uri="{FF2B5EF4-FFF2-40B4-BE49-F238E27FC236}">
                  <a16:creationId xmlns:a16="http://schemas.microsoft.com/office/drawing/2014/main" id="{A16E1B1C-9E3D-4C57-94BE-CC91C85640BF}"/>
                </a:ext>
              </a:extLst>
            </p:cNvPr>
            <p:cNvSpPr/>
            <p:nvPr/>
          </p:nvSpPr>
          <p:spPr>
            <a:xfrm>
              <a:off x="5871388" y="1915629"/>
              <a:ext cx="2263170" cy="89163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3733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29F462-53D6-401E-9AB0-F0CF941A4F33}"/>
                </a:ext>
              </a:extLst>
            </p:cNvPr>
            <p:cNvSpPr txBox="1"/>
            <p:nvPr/>
          </p:nvSpPr>
          <p:spPr>
            <a:xfrm>
              <a:off x="5871388" y="1976725"/>
              <a:ext cx="2252193" cy="78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09"/>
              <a:r>
                <a:rPr lang="es" sz="2133" b="1" dirty="0">
                  <a:solidFill>
                    <a:srgbClr val="FFFFFF"/>
                  </a:solidFill>
                  <a:latin typeface="Verdana"/>
                  <a:ea typeface="Verdana"/>
                  <a:cs typeface="Verdana"/>
                </a:rPr>
                <a:t>Monoclonal: </a:t>
              </a:r>
              <a:r>
                <a:rPr lang="es" sz="2133" dirty="0">
                  <a:solidFill>
                    <a:srgbClr val="FFFFFF"/>
                  </a:solidFill>
                  <a:latin typeface="Verdana"/>
                  <a:ea typeface="Verdana"/>
                  <a:cs typeface="Verdana"/>
                </a:rPr>
                <a:t>solo se reconoce un epítopo, pero puede ser completamente neutralizante</a:t>
              </a:r>
              <a:endParaRPr lang="en-US" sz="2133" baseline="30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515525C-4254-BA0D-0D49-533C0A676051}"/>
              </a:ext>
            </a:extLst>
          </p:cNvPr>
          <p:cNvGrpSpPr/>
          <p:nvPr/>
        </p:nvGrpSpPr>
        <p:grpSpPr>
          <a:xfrm>
            <a:off x="374929" y="3666254"/>
            <a:ext cx="4337093" cy="2433415"/>
            <a:chOff x="2116011" y="3838517"/>
            <a:chExt cx="3190765" cy="19840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A7747B-196D-423E-ABEA-FDAD599125E5}"/>
                </a:ext>
              </a:extLst>
            </p:cNvPr>
            <p:cNvGrpSpPr/>
            <p:nvPr/>
          </p:nvGrpSpPr>
          <p:grpSpPr>
            <a:xfrm rot="2302789">
              <a:off x="3980545" y="4476507"/>
              <a:ext cx="257816" cy="255363"/>
              <a:chOff x="4675513" y="3131173"/>
              <a:chExt cx="661790" cy="701363"/>
            </a:xfrm>
            <a:solidFill>
              <a:srgbClr val="F58672"/>
            </a:solidFill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5A1B273-F385-473E-92D4-C9FB653F1D73}"/>
                  </a:ext>
                </a:extLst>
              </p:cNvPr>
              <p:cNvCxnSpPr/>
              <p:nvPr/>
            </p:nvCxnSpPr>
            <p:spPr>
              <a:xfrm rot="21482316" flipH="1">
                <a:off x="5104956" y="3302839"/>
                <a:ext cx="0" cy="526535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978973A-9C80-49C2-AD11-F5690BD0DA46}"/>
                  </a:ext>
                </a:extLst>
              </p:cNvPr>
              <p:cNvCxnSpPr/>
              <p:nvPr/>
            </p:nvCxnSpPr>
            <p:spPr>
              <a:xfrm rot="21482316" flipH="1">
                <a:off x="5012644" y="3306001"/>
                <a:ext cx="0" cy="526535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B09FC91-8239-4314-AE15-8A118D257F91}"/>
                  </a:ext>
                </a:extLst>
              </p:cNvPr>
              <p:cNvCxnSpPr/>
              <p:nvPr/>
            </p:nvCxnSpPr>
            <p:spPr>
              <a:xfrm rot="13082317" flipV="1">
                <a:off x="4675513" y="3300821"/>
                <a:ext cx="265292" cy="20148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A9C6264-38E9-45C1-82C7-16CF03FB971C}"/>
                  </a:ext>
                </a:extLst>
              </p:cNvPr>
              <p:cNvCxnSpPr/>
              <p:nvPr/>
            </p:nvCxnSpPr>
            <p:spPr>
              <a:xfrm rot="13082317" flipH="1">
                <a:off x="5263643" y="3152309"/>
                <a:ext cx="71756" cy="267701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12CF700-2D59-4704-A0CA-14F2F337F4F4}"/>
                  </a:ext>
                </a:extLst>
              </p:cNvPr>
              <p:cNvCxnSpPr/>
              <p:nvPr/>
            </p:nvCxnSpPr>
            <p:spPr>
              <a:xfrm rot="21482316" flipV="1">
                <a:off x="5081055" y="3131173"/>
                <a:ext cx="256248" cy="18589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B4BD372-7E9A-49F8-9E74-778D9BDD7907}"/>
                  </a:ext>
                </a:extLst>
              </p:cNvPr>
              <p:cNvCxnSpPr/>
              <p:nvPr/>
            </p:nvCxnSpPr>
            <p:spPr>
              <a:xfrm rot="21482316" flipH="1" flipV="1">
                <a:off x="4757038" y="3146076"/>
                <a:ext cx="256248" cy="18589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</p:grpSp>
        <p:sp>
          <p:nvSpPr>
            <p:cNvPr id="26" name="Freeform: Shape 30">
              <a:extLst>
                <a:ext uri="{FF2B5EF4-FFF2-40B4-BE49-F238E27FC236}">
                  <a16:creationId xmlns:a16="http://schemas.microsoft.com/office/drawing/2014/main" id="{C3EFB505-0A48-4378-8941-EA7C425C591F}"/>
                </a:ext>
              </a:extLst>
            </p:cNvPr>
            <p:cNvSpPr/>
            <p:nvPr/>
          </p:nvSpPr>
          <p:spPr>
            <a:xfrm>
              <a:off x="4722054" y="4730695"/>
              <a:ext cx="573993" cy="1091839"/>
            </a:xfrm>
            <a:custGeom>
              <a:avLst/>
              <a:gdLst>
                <a:gd name="connsiteX0" fmla="*/ 497204 w 503517"/>
                <a:gd name="connsiteY0" fmla="*/ 599806 h 1076898"/>
                <a:gd name="connsiteX1" fmla="*/ 492649 w 503517"/>
                <a:gd name="connsiteY1" fmla="*/ 573909 h 1076898"/>
                <a:gd name="connsiteX2" fmla="*/ 444457 w 503517"/>
                <a:gd name="connsiteY2" fmla="*/ 376788 h 1076898"/>
                <a:gd name="connsiteX3" fmla="*/ 433785 w 503517"/>
                <a:gd name="connsiteY3" fmla="*/ 358775 h 1076898"/>
                <a:gd name="connsiteX4" fmla="*/ 347052 w 503517"/>
                <a:gd name="connsiteY4" fmla="*/ 286928 h 1076898"/>
                <a:gd name="connsiteX5" fmla="*/ 320270 w 503517"/>
                <a:gd name="connsiteY5" fmla="*/ 279722 h 1076898"/>
                <a:gd name="connsiteX6" fmla="*/ 318021 w 503517"/>
                <a:gd name="connsiteY6" fmla="*/ 275583 h 1076898"/>
                <a:gd name="connsiteX7" fmla="*/ 319115 w 503517"/>
                <a:gd name="connsiteY7" fmla="*/ 273945 h 1076898"/>
                <a:gd name="connsiteX8" fmla="*/ 325504 w 503517"/>
                <a:gd name="connsiteY8" fmla="*/ 268779 h 1076898"/>
                <a:gd name="connsiteX9" fmla="*/ 359083 w 503517"/>
                <a:gd name="connsiteY9" fmla="*/ 218819 h 1076898"/>
                <a:gd name="connsiteX10" fmla="*/ 377028 w 503517"/>
                <a:gd name="connsiteY10" fmla="*/ 186532 h 1076898"/>
                <a:gd name="connsiteX11" fmla="*/ 377028 w 503517"/>
                <a:gd name="connsiteY11" fmla="*/ 150166 h 1076898"/>
                <a:gd name="connsiteX12" fmla="*/ 365948 w 503517"/>
                <a:gd name="connsiteY12" fmla="*/ 153565 h 1076898"/>
                <a:gd name="connsiteX13" fmla="*/ 364385 w 503517"/>
                <a:gd name="connsiteY13" fmla="*/ 110402 h 1076898"/>
                <a:gd name="connsiteX14" fmla="*/ 361394 w 503517"/>
                <a:gd name="connsiteY14" fmla="*/ 83213 h 1076898"/>
                <a:gd name="connsiteX15" fmla="*/ 354597 w 503517"/>
                <a:gd name="connsiteY15" fmla="*/ 57859 h 1076898"/>
                <a:gd name="connsiteX16" fmla="*/ 333865 w 503517"/>
                <a:gd name="connsiteY16" fmla="*/ 29855 h 1076898"/>
                <a:gd name="connsiteX17" fmla="*/ 255085 w 503517"/>
                <a:gd name="connsiteY17" fmla="*/ 15 h 1076898"/>
                <a:gd name="connsiteX18" fmla="*/ 248287 w 503517"/>
                <a:gd name="connsiteY18" fmla="*/ 15 h 1076898"/>
                <a:gd name="connsiteX19" fmla="*/ 169303 w 503517"/>
                <a:gd name="connsiteY19" fmla="*/ 29515 h 1076898"/>
                <a:gd name="connsiteX20" fmla="*/ 148911 w 503517"/>
                <a:gd name="connsiteY20" fmla="*/ 57520 h 1076898"/>
                <a:gd name="connsiteX21" fmla="*/ 142114 w 503517"/>
                <a:gd name="connsiteY21" fmla="*/ 82873 h 1076898"/>
                <a:gd name="connsiteX22" fmla="*/ 139123 w 503517"/>
                <a:gd name="connsiteY22" fmla="*/ 110063 h 1076898"/>
                <a:gd name="connsiteX23" fmla="*/ 137628 w 503517"/>
                <a:gd name="connsiteY23" fmla="*/ 153225 h 1076898"/>
                <a:gd name="connsiteX24" fmla="*/ 126480 w 503517"/>
                <a:gd name="connsiteY24" fmla="*/ 149827 h 1076898"/>
                <a:gd name="connsiteX25" fmla="*/ 126480 w 503517"/>
                <a:gd name="connsiteY25" fmla="*/ 186192 h 1076898"/>
                <a:gd name="connsiteX26" fmla="*/ 144425 w 503517"/>
                <a:gd name="connsiteY26" fmla="*/ 218479 h 1076898"/>
                <a:gd name="connsiteX27" fmla="*/ 178004 w 503517"/>
                <a:gd name="connsiteY27" fmla="*/ 268439 h 1076898"/>
                <a:gd name="connsiteX28" fmla="*/ 184393 w 503517"/>
                <a:gd name="connsiteY28" fmla="*/ 273605 h 1076898"/>
                <a:gd name="connsiteX29" fmla="*/ 184876 w 503517"/>
                <a:gd name="connsiteY29" fmla="*/ 278288 h 1076898"/>
                <a:gd name="connsiteX30" fmla="*/ 183237 w 503517"/>
                <a:gd name="connsiteY30" fmla="*/ 279383 h 1076898"/>
                <a:gd name="connsiteX31" fmla="*/ 156456 w 503517"/>
                <a:gd name="connsiteY31" fmla="*/ 286588 h 1076898"/>
                <a:gd name="connsiteX32" fmla="*/ 69723 w 503517"/>
                <a:gd name="connsiteY32" fmla="*/ 358435 h 1076898"/>
                <a:gd name="connsiteX33" fmla="*/ 59051 w 503517"/>
                <a:gd name="connsiteY33" fmla="*/ 376448 h 1076898"/>
                <a:gd name="connsiteX34" fmla="*/ 10859 w 503517"/>
                <a:gd name="connsiteY34" fmla="*/ 573569 h 1076898"/>
                <a:gd name="connsiteX35" fmla="*/ 6304 w 503517"/>
                <a:gd name="connsiteY35" fmla="*/ 599466 h 1076898"/>
                <a:gd name="connsiteX36" fmla="*/ 7732 w 503517"/>
                <a:gd name="connsiteY36" fmla="*/ 652417 h 1076898"/>
                <a:gd name="connsiteX37" fmla="*/ 58575 w 503517"/>
                <a:gd name="connsiteY37" fmla="*/ 655340 h 1076898"/>
                <a:gd name="connsiteX38" fmla="*/ 53002 w 503517"/>
                <a:gd name="connsiteY38" fmla="*/ 634948 h 1076898"/>
                <a:gd name="connsiteX39" fmla="*/ 71150 w 503517"/>
                <a:gd name="connsiteY39" fmla="*/ 620742 h 1076898"/>
                <a:gd name="connsiteX40" fmla="*/ 77948 w 503517"/>
                <a:gd name="connsiteY40" fmla="*/ 541690 h 1076898"/>
                <a:gd name="connsiteX41" fmla="*/ 79579 w 503517"/>
                <a:gd name="connsiteY41" fmla="*/ 533125 h 1076898"/>
                <a:gd name="connsiteX42" fmla="*/ 114857 w 503517"/>
                <a:gd name="connsiteY42" fmla="*/ 459850 h 1076898"/>
                <a:gd name="connsiteX43" fmla="*/ 119567 w 503517"/>
                <a:gd name="connsiteY43" fmla="*/ 459864 h 1076898"/>
                <a:gd name="connsiteX44" fmla="*/ 120431 w 503517"/>
                <a:gd name="connsiteY44" fmla="*/ 463045 h 1076898"/>
                <a:gd name="connsiteX45" fmla="*/ 113633 w 503517"/>
                <a:gd name="connsiteY45" fmla="*/ 630054 h 1076898"/>
                <a:gd name="connsiteX46" fmla="*/ 107584 w 503517"/>
                <a:gd name="connsiteY46" fmla="*/ 654796 h 1076898"/>
                <a:gd name="connsiteX47" fmla="*/ 70063 w 503517"/>
                <a:gd name="connsiteY47" fmla="*/ 855588 h 1076898"/>
                <a:gd name="connsiteX48" fmla="*/ 94465 w 503517"/>
                <a:gd name="connsiteY48" fmla="*/ 930902 h 1076898"/>
                <a:gd name="connsiteX49" fmla="*/ 142046 w 503517"/>
                <a:gd name="connsiteY49" fmla="*/ 1017295 h 1076898"/>
                <a:gd name="connsiteX50" fmla="*/ 140754 w 503517"/>
                <a:gd name="connsiteY50" fmla="*/ 1043057 h 1076898"/>
                <a:gd name="connsiteX51" fmla="*/ 146056 w 503517"/>
                <a:gd name="connsiteY51" fmla="*/ 1076499 h 1076898"/>
                <a:gd name="connsiteX52" fmla="*/ 196152 w 503517"/>
                <a:gd name="connsiteY52" fmla="*/ 1056855 h 1076898"/>
                <a:gd name="connsiteX53" fmla="*/ 208795 w 503517"/>
                <a:gd name="connsiteY53" fmla="*/ 1018858 h 1076898"/>
                <a:gd name="connsiteX54" fmla="*/ 175353 w 503517"/>
                <a:gd name="connsiteY54" fmla="*/ 864220 h 1076898"/>
                <a:gd name="connsiteX55" fmla="*/ 227420 w 503517"/>
                <a:gd name="connsiteY55" fmla="*/ 747171 h 1076898"/>
                <a:gd name="connsiteX56" fmla="*/ 248491 w 503517"/>
                <a:gd name="connsiteY56" fmla="*/ 733577 h 1076898"/>
                <a:gd name="connsiteX57" fmla="*/ 251754 w 503517"/>
                <a:gd name="connsiteY57" fmla="*/ 733577 h 1076898"/>
                <a:gd name="connsiteX58" fmla="*/ 254949 w 503517"/>
                <a:gd name="connsiteY58" fmla="*/ 733577 h 1076898"/>
                <a:gd name="connsiteX59" fmla="*/ 276088 w 503517"/>
                <a:gd name="connsiteY59" fmla="*/ 747171 h 1076898"/>
                <a:gd name="connsiteX60" fmla="*/ 328087 w 503517"/>
                <a:gd name="connsiteY60" fmla="*/ 864220 h 1076898"/>
                <a:gd name="connsiteX61" fmla="*/ 294645 w 503517"/>
                <a:gd name="connsiteY61" fmla="*/ 1018858 h 1076898"/>
                <a:gd name="connsiteX62" fmla="*/ 307288 w 503517"/>
                <a:gd name="connsiteY62" fmla="*/ 1056855 h 1076898"/>
                <a:gd name="connsiteX63" fmla="*/ 357384 w 503517"/>
                <a:gd name="connsiteY63" fmla="*/ 1076499 h 1076898"/>
                <a:gd name="connsiteX64" fmla="*/ 362686 w 503517"/>
                <a:gd name="connsiteY64" fmla="*/ 1043057 h 1076898"/>
                <a:gd name="connsiteX65" fmla="*/ 361394 w 503517"/>
                <a:gd name="connsiteY65" fmla="*/ 1017295 h 1076898"/>
                <a:gd name="connsiteX66" fmla="*/ 408975 w 503517"/>
                <a:gd name="connsiteY66" fmla="*/ 930902 h 1076898"/>
                <a:gd name="connsiteX67" fmla="*/ 433377 w 503517"/>
                <a:gd name="connsiteY67" fmla="*/ 855588 h 1076898"/>
                <a:gd name="connsiteX68" fmla="*/ 395856 w 503517"/>
                <a:gd name="connsiteY68" fmla="*/ 654796 h 1076898"/>
                <a:gd name="connsiteX69" fmla="*/ 389807 w 503517"/>
                <a:gd name="connsiteY69" fmla="*/ 630054 h 1076898"/>
                <a:gd name="connsiteX70" fmla="*/ 383009 w 503517"/>
                <a:gd name="connsiteY70" fmla="*/ 463045 h 1076898"/>
                <a:gd name="connsiteX71" fmla="*/ 385144 w 503517"/>
                <a:gd name="connsiteY71" fmla="*/ 458953 h 1076898"/>
                <a:gd name="connsiteX72" fmla="*/ 388515 w 503517"/>
                <a:gd name="connsiteY72" fmla="*/ 459850 h 1076898"/>
                <a:gd name="connsiteX73" fmla="*/ 423793 w 503517"/>
                <a:gd name="connsiteY73" fmla="*/ 533125 h 1076898"/>
                <a:gd name="connsiteX74" fmla="*/ 425424 w 503517"/>
                <a:gd name="connsiteY74" fmla="*/ 541690 h 1076898"/>
                <a:gd name="connsiteX75" fmla="*/ 432222 w 503517"/>
                <a:gd name="connsiteY75" fmla="*/ 620742 h 1076898"/>
                <a:gd name="connsiteX76" fmla="*/ 450370 w 503517"/>
                <a:gd name="connsiteY76" fmla="*/ 634948 h 1076898"/>
                <a:gd name="connsiteX77" fmla="*/ 444797 w 503517"/>
                <a:gd name="connsiteY77" fmla="*/ 655340 h 1076898"/>
                <a:gd name="connsiteX78" fmla="*/ 495640 w 503517"/>
                <a:gd name="connsiteY78" fmla="*/ 652417 h 1076898"/>
                <a:gd name="connsiteX79" fmla="*/ 497204 w 503517"/>
                <a:gd name="connsiteY79" fmla="*/ 599806 h 10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03517" h="1076898">
                  <a:moveTo>
                    <a:pt x="497204" y="599806"/>
                  </a:moveTo>
                  <a:cubicBezTo>
                    <a:pt x="493451" y="591717"/>
                    <a:pt x="491881" y="582793"/>
                    <a:pt x="492649" y="573909"/>
                  </a:cubicBezTo>
                  <a:cubicBezTo>
                    <a:pt x="501282" y="502061"/>
                    <a:pt x="491494" y="435040"/>
                    <a:pt x="444457" y="376788"/>
                  </a:cubicBezTo>
                  <a:cubicBezTo>
                    <a:pt x="440174" y="371241"/>
                    <a:pt x="436592" y="365191"/>
                    <a:pt x="433785" y="358775"/>
                  </a:cubicBezTo>
                  <a:cubicBezTo>
                    <a:pt x="416248" y="321050"/>
                    <a:pt x="389535" y="294677"/>
                    <a:pt x="347052" y="286928"/>
                  </a:cubicBezTo>
                  <a:cubicBezTo>
                    <a:pt x="338895" y="285432"/>
                    <a:pt x="331010" y="282781"/>
                    <a:pt x="320270" y="279722"/>
                  </a:cubicBezTo>
                  <a:cubicBezTo>
                    <a:pt x="318510" y="279199"/>
                    <a:pt x="317497" y="277350"/>
                    <a:pt x="318021" y="275583"/>
                  </a:cubicBezTo>
                  <a:cubicBezTo>
                    <a:pt x="318211" y="274937"/>
                    <a:pt x="318592" y="274366"/>
                    <a:pt x="319115" y="273945"/>
                  </a:cubicBezTo>
                  <a:lnTo>
                    <a:pt x="325504" y="268779"/>
                  </a:lnTo>
                  <a:cubicBezTo>
                    <a:pt x="345488" y="256000"/>
                    <a:pt x="358199" y="238327"/>
                    <a:pt x="359083" y="218819"/>
                  </a:cubicBezTo>
                  <a:cubicBezTo>
                    <a:pt x="365248" y="208168"/>
                    <a:pt x="371230" y="197407"/>
                    <a:pt x="377028" y="186532"/>
                  </a:cubicBezTo>
                  <a:cubicBezTo>
                    <a:pt x="380087" y="180822"/>
                    <a:pt x="379747" y="151730"/>
                    <a:pt x="377028" y="150166"/>
                  </a:cubicBezTo>
                  <a:cubicBezTo>
                    <a:pt x="370230" y="146972"/>
                    <a:pt x="366764" y="158051"/>
                    <a:pt x="365948" y="153565"/>
                  </a:cubicBezTo>
                  <a:cubicBezTo>
                    <a:pt x="364793" y="147719"/>
                    <a:pt x="365268" y="118695"/>
                    <a:pt x="364385" y="110402"/>
                  </a:cubicBezTo>
                  <a:cubicBezTo>
                    <a:pt x="363501" y="102110"/>
                    <a:pt x="362482" y="92118"/>
                    <a:pt x="361394" y="83213"/>
                  </a:cubicBezTo>
                  <a:cubicBezTo>
                    <a:pt x="360402" y="74472"/>
                    <a:pt x="358111" y="65928"/>
                    <a:pt x="354597" y="57859"/>
                  </a:cubicBezTo>
                  <a:cubicBezTo>
                    <a:pt x="349873" y="47086"/>
                    <a:pt x="342790" y="37515"/>
                    <a:pt x="333865" y="29855"/>
                  </a:cubicBezTo>
                  <a:cubicBezTo>
                    <a:pt x="312297" y="10346"/>
                    <a:pt x="284164" y="-305"/>
                    <a:pt x="255085" y="15"/>
                  </a:cubicBezTo>
                  <a:lnTo>
                    <a:pt x="248287" y="15"/>
                  </a:lnTo>
                  <a:cubicBezTo>
                    <a:pt x="219183" y="-448"/>
                    <a:pt x="190976" y="10081"/>
                    <a:pt x="169303" y="29515"/>
                  </a:cubicBezTo>
                  <a:cubicBezTo>
                    <a:pt x="160477" y="37189"/>
                    <a:pt x="153506" y="46766"/>
                    <a:pt x="148911" y="57520"/>
                  </a:cubicBezTo>
                  <a:cubicBezTo>
                    <a:pt x="145362" y="65574"/>
                    <a:pt x="143070" y="74125"/>
                    <a:pt x="142114" y="82873"/>
                  </a:cubicBezTo>
                  <a:cubicBezTo>
                    <a:pt x="141094" y="91982"/>
                    <a:pt x="140075" y="101158"/>
                    <a:pt x="139123" y="110063"/>
                  </a:cubicBezTo>
                  <a:cubicBezTo>
                    <a:pt x="138172" y="118967"/>
                    <a:pt x="138715" y="147380"/>
                    <a:pt x="137628" y="153225"/>
                  </a:cubicBezTo>
                  <a:cubicBezTo>
                    <a:pt x="136744" y="157711"/>
                    <a:pt x="132938" y="146428"/>
                    <a:pt x="126480" y="149827"/>
                  </a:cubicBezTo>
                  <a:cubicBezTo>
                    <a:pt x="123421" y="151390"/>
                    <a:pt x="123082" y="180482"/>
                    <a:pt x="126480" y="186192"/>
                  </a:cubicBezTo>
                  <a:cubicBezTo>
                    <a:pt x="132280" y="197068"/>
                    <a:pt x="138262" y="207828"/>
                    <a:pt x="144425" y="218479"/>
                  </a:cubicBezTo>
                  <a:cubicBezTo>
                    <a:pt x="145377" y="237987"/>
                    <a:pt x="158020" y="255660"/>
                    <a:pt x="178004" y="268439"/>
                  </a:cubicBezTo>
                  <a:lnTo>
                    <a:pt x="184393" y="273605"/>
                  </a:lnTo>
                  <a:cubicBezTo>
                    <a:pt x="185820" y="274767"/>
                    <a:pt x="186037" y="276861"/>
                    <a:pt x="184876" y="278288"/>
                  </a:cubicBezTo>
                  <a:cubicBezTo>
                    <a:pt x="184452" y="278812"/>
                    <a:pt x="183881" y="279192"/>
                    <a:pt x="183237" y="279383"/>
                  </a:cubicBezTo>
                  <a:cubicBezTo>
                    <a:pt x="172566" y="282441"/>
                    <a:pt x="164613" y="285092"/>
                    <a:pt x="156456" y="286588"/>
                  </a:cubicBezTo>
                  <a:cubicBezTo>
                    <a:pt x="113973" y="294337"/>
                    <a:pt x="87328" y="320574"/>
                    <a:pt x="69723" y="358435"/>
                  </a:cubicBezTo>
                  <a:cubicBezTo>
                    <a:pt x="66916" y="364852"/>
                    <a:pt x="63332" y="370901"/>
                    <a:pt x="59051" y="376448"/>
                  </a:cubicBezTo>
                  <a:cubicBezTo>
                    <a:pt x="12014" y="434632"/>
                    <a:pt x="2226" y="501654"/>
                    <a:pt x="10859" y="573569"/>
                  </a:cubicBezTo>
                  <a:cubicBezTo>
                    <a:pt x="11661" y="582453"/>
                    <a:pt x="10088" y="591391"/>
                    <a:pt x="6304" y="599466"/>
                  </a:cubicBezTo>
                  <a:cubicBezTo>
                    <a:pt x="-2260" y="618023"/>
                    <a:pt x="-2396" y="643513"/>
                    <a:pt x="7732" y="652417"/>
                  </a:cubicBezTo>
                  <a:cubicBezTo>
                    <a:pt x="21326" y="664176"/>
                    <a:pt x="47428" y="663905"/>
                    <a:pt x="58575" y="655340"/>
                  </a:cubicBezTo>
                  <a:cubicBezTo>
                    <a:pt x="69723" y="646775"/>
                    <a:pt x="49943" y="642901"/>
                    <a:pt x="53002" y="634948"/>
                  </a:cubicBezTo>
                  <a:cubicBezTo>
                    <a:pt x="56060" y="626995"/>
                    <a:pt x="82910" y="647863"/>
                    <a:pt x="71150" y="620742"/>
                  </a:cubicBezTo>
                  <a:cubicBezTo>
                    <a:pt x="59391" y="593621"/>
                    <a:pt x="72034" y="567587"/>
                    <a:pt x="77948" y="541690"/>
                  </a:cubicBezTo>
                  <a:cubicBezTo>
                    <a:pt x="78876" y="538923"/>
                    <a:pt x="79425" y="536041"/>
                    <a:pt x="79579" y="533125"/>
                  </a:cubicBezTo>
                  <a:cubicBezTo>
                    <a:pt x="78695" y="503081"/>
                    <a:pt x="93174" y="481330"/>
                    <a:pt x="114857" y="459850"/>
                  </a:cubicBezTo>
                  <a:cubicBezTo>
                    <a:pt x="116161" y="458552"/>
                    <a:pt x="118270" y="458559"/>
                    <a:pt x="119567" y="459864"/>
                  </a:cubicBezTo>
                  <a:cubicBezTo>
                    <a:pt x="120397" y="460693"/>
                    <a:pt x="120725" y="461903"/>
                    <a:pt x="120431" y="463045"/>
                  </a:cubicBezTo>
                  <a:cubicBezTo>
                    <a:pt x="104321" y="520074"/>
                    <a:pt x="106836" y="574928"/>
                    <a:pt x="113633" y="630054"/>
                  </a:cubicBezTo>
                  <a:cubicBezTo>
                    <a:pt x="113902" y="638700"/>
                    <a:pt x="111812" y="647251"/>
                    <a:pt x="107584" y="654796"/>
                  </a:cubicBezTo>
                  <a:cubicBezTo>
                    <a:pt x="76588" y="718351"/>
                    <a:pt x="62110" y="785916"/>
                    <a:pt x="70063" y="855588"/>
                  </a:cubicBezTo>
                  <a:cubicBezTo>
                    <a:pt x="72986" y="881281"/>
                    <a:pt x="83657" y="906363"/>
                    <a:pt x="94465" y="930902"/>
                  </a:cubicBezTo>
                  <a:cubicBezTo>
                    <a:pt x="97456" y="937699"/>
                    <a:pt x="127772" y="995884"/>
                    <a:pt x="142046" y="1017295"/>
                  </a:cubicBezTo>
                  <a:cubicBezTo>
                    <a:pt x="148843" y="1027559"/>
                    <a:pt x="144085" y="1034492"/>
                    <a:pt x="140754" y="1043057"/>
                  </a:cubicBezTo>
                  <a:cubicBezTo>
                    <a:pt x="137424" y="1051621"/>
                    <a:pt x="133957" y="1073441"/>
                    <a:pt x="146056" y="1076499"/>
                  </a:cubicBezTo>
                  <a:cubicBezTo>
                    <a:pt x="158155" y="1079558"/>
                    <a:pt x="186840" y="1062905"/>
                    <a:pt x="196152" y="1056855"/>
                  </a:cubicBezTo>
                  <a:cubicBezTo>
                    <a:pt x="210223" y="1047475"/>
                    <a:pt x="216544" y="1032725"/>
                    <a:pt x="208795" y="1018858"/>
                  </a:cubicBezTo>
                  <a:cubicBezTo>
                    <a:pt x="194861" y="993912"/>
                    <a:pt x="175353" y="880466"/>
                    <a:pt x="175353" y="864220"/>
                  </a:cubicBezTo>
                  <a:cubicBezTo>
                    <a:pt x="175353" y="847975"/>
                    <a:pt x="210223" y="782313"/>
                    <a:pt x="227420" y="747171"/>
                  </a:cubicBezTo>
                  <a:cubicBezTo>
                    <a:pt x="228575" y="744724"/>
                    <a:pt x="239315" y="733577"/>
                    <a:pt x="248491" y="733577"/>
                  </a:cubicBezTo>
                  <a:cubicBezTo>
                    <a:pt x="249578" y="733509"/>
                    <a:pt x="250667" y="733509"/>
                    <a:pt x="251754" y="733577"/>
                  </a:cubicBezTo>
                  <a:cubicBezTo>
                    <a:pt x="252818" y="733509"/>
                    <a:pt x="253885" y="733509"/>
                    <a:pt x="254949" y="733577"/>
                  </a:cubicBezTo>
                  <a:cubicBezTo>
                    <a:pt x="264125" y="733577"/>
                    <a:pt x="274865" y="744928"/>
                    <a:pt x="276088" y="747171"/>
                  </a:cubicBezTo>
                  <a:cubicBezTo>
                    <a:pt x="293217" y="782313"/>
                    <a:pt x="328087" y="847975"/>
                    <a:pt x="328087" y="864220"/>
                  </a:cubicBezTo>
                  <a:cubicBezTo>
                    <a:pt x="328087" y="880466"/>
                    <a:pt x="308647" y="993912"/>
                    <a:pt x="294645" y="1018858"/>
                  </a:cubicBezTo>
                  <a:cubicBezTo>
                    <a:pt x="286896" y="1032453"/>
                    <a:pt x="293217" y="1047475"/>
                    <a:pt x="307288" y="1056855"/>
                  </a:cubicBezTo>
                  <a:cubicBezTo>
                    <a:pt x="316260" y="1062837"/>
                    <a:pt x="344809" y="1079694"/>
                    <a:pt x="357384" y="1076499"/>
                  </a:cubicBezTo>
                  <a:cubicBezTo>
                    <a:pt x="369959" y="1073305"/>
                    <a:pt x="365676" y="1050602"/>
                    <a:pt x="362686" y="1043057"/>
                  </a:cubicBezTo>
                  <a:cubicBezTo>
                    <a:pt x="359695" y="1035512"/>
                    <a:pt x="354597" y="1027559"/>
                    <a:pt x="361394" y="1017295"/>
                  </a:cubicBezTo>
                  <a:cubicBezTo>
                    <a:pt x="375600" y="995884"/>
                    <a:pt x="405984" y="937563"/>
                    <a:pt x="408975" y="930902"/>
                  </a:cubicBezTo>
                  <a:cubicBezTo>
                    <a:pt x="419919" y="906363"/>
                    <a:pt x="430522" y="881281"/>
                    <a:pt x="433377" y="855588"/>
                  </a:cubicBezTo>
                  <a:cubicBezTo>
                    <a:pt x="441330" y="785916"/>
                    <a:pt x="426580" y="718351"/>
                    <a:pt x="395856" y="654796"/>
                  </a:cubicBezTo>
                  <a:cubicBezTo>
                    <a:pt x="391628" y="647251"/>
                    <a:pt x="389535" y="638700"/>
                    <a:pt x="389807" y="630054"/>
                  </a:cubicBezTo>
                  <a:cubicBezTo>
                    <a:pt x="396604" y="574928"/>
                    <a:pt x="399255" y="520074"/>
                    <a:pt x="383009" y="463045"/>
                  </a:cubicBezTo>
                  <a:cubicBezTo>
                    <a:pt x="382472" y="461325"/>
                    <a:pt x="383424" y="459497"/>
                    <a:pt x="385144" y="458953"/>
                  </a:cubicBezTo>
                  <a:cubicBezTo>
                    <a:pt x="386347" y="458579"/>
                    <a:pt x="387659" y="458926"/>
                    <a:pt x="388515" y="459850"/>
                  </a:cubicBezTo>
                  <a:cubicBezTo>
                    <a:pt x="410198" y="481330"/>
                    <a:pt x="424745" y="503081"/>
                    <a:pt x="423793" y="533125"/>
                  </a:cubicBezTo>
                  <a:cubicBezTo>
                    <a:pt x="423949" y="536041"/>
                    <a:pt x="424493" y="538923"/>
                    <a:pt x="425424" y="541690"/>
                  </a:cubicBezTo>
                  <a:cubicBezTo>
                    <a:pt x="431474" y="567587"/>
                    <a:pt x="444117" y="593553"/>
                    <a:pt x="432222" y="620742"/>
                  </a:cubicBezTo>
                  <a:cubicBezTo>
                    <a:pt x="420326" y="647931"/>
                    <a:pt x="447312" y="626927"/>
                    <a:pt x="450370" y="634948"/>
                  </a:cubicBezTo>
                  <a:cubicBezTo>
                    <a:pt x="453429" y="642969"/>
                    <a:pt x="433581" y="646775"/>
                    <a:pt x="444797" y="655340"/>
                  </a:cubicBezTo>
                  <a:cubicBezTo>
                    <a:pt x="456012" y="663905"/>
                    <a:pt x="482250" y="664176"/>
                    <a:pt x="495640" y="652417"/>
                  </a:cubicBezTo>
                  <a:cubicBezTo>
                    <a:pt x="505972" y="643853"/>
                    <a:pt x="505768" y="618567"/>
                    <a:pt x="497204" y="5998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/>
            </a:ln>
          </p:spPr>
          <p:txBody>
            <a:bodyPr lIns="121909" tIns="60955" rIns="121909" bIns="60955" rtlCol="0" anchor="ctr"/>
            <a:lstStyle/>
            <a:p>
              <a:pPr defTabSz="121905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E39AE5-86DB-47BD-A0D7-E2EFABD4DCE0}"/>
                </a:ext>
              </a:extLst>
            </p:cNvPr>
            <p:cNvSpPr txBox="1"/>
            <p:nvPr/>
          </p:nvSpPr>
          <p:spPr>
            <a:xfrm>
              <a:off x="2558431" y="3838517"/>
              <a:ext cx="2282291" cy="552053"/>
            </a:xfrm>
            <a:prstGeom prst="rect">
              <a:avLst/>
            </a:prstGeom>
            <a:noFill/>
          </p:spPr>
          <p:txBody>
            <a:bodyPr wrap="square" lIns="121909" tIns="60955" rIns="121909" bIns="60955" rtlCol="0">
              <a:spAutoFit/>
            </a:bodyPr>
            <a:lstStyle/>
            <a:p>
              <a:pPr defTabSz="609523"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s" dirty="0">
                  <a:solidFill>
                    <a:srgbClr val="23004C"/>
                  </a:solidFill>
                  <a:latin typeface="Verdana"/>
                  <a:ea typeface="Verdana"/>
                  <a:cs typeface="Verdana"/>
                </a:rPr>
                <a:t>AcM específicos de prefusión del </a:t>
              </a:r>
              <a:r>
                <a:rPr lang="es-AR" dirty="0">
                  <a:solidFill>
                    <a:srgbClr val="23004C"/>
                  </a:solidFill>
                  <a:latin typeface="Verdana"/>
                  <a:ea typeface="Verdana"/>
                  <a:cs typeface="Verdana"/>
                </a:rPr>
                <a:t>VSR</a:t>
              </a:r>
              <a:r>
                <a:rPr lang="es" dirty="0">
                  <a:solidFill>
                    <a:srgbClr val="23004C"/>
                  </a:solidFill>
                  <a:latin typeface="Verdana"/>
                  <a:ea typeface="Verdana"/>
                  <a:cs typeface="Verdana"/>
                </a:rPr>
                <a:t> F</a:t>
              </a:r>
              <a:endParaRPr lang="en-US" b="1" dirty="0">
                <a:solidFill>
                  <a:srgbClr val="23004C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3AB573B-1FA1-4E65-9585-7548DF6A79C0}"/>
                </a:ext>
              </a:extLst>
            </p:cNvPr>
            <p:cNvGrpSpPr/>
            <p:nvPr/>
          </p:nvGrpSpPr>
          <p:grpSpPr>
            <a:xfrm rot="9685420">
              <a:off x="4235189" y="4736590"/>
              <a:ext cx="257816" cy="255363"/>
              <a:chOff x="4675513" y="3131173"/>
              <a:chExt cx="661790" cy="701363"/>
            </a:xfrm>
            <a:solidFill>
              <a:srgbClr val="F58672"/>
            </a:solidFill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C3E01F7-2F1C-49AE-ACEF-1920621999E2}"/>
                  </a:ext>
                </a:extLst>
              </p:cNvPr>
              <p:cNvCxnSpPr/>
              <p:nvPr/>
            </p:nvCxnSpPr>
            <p:spPr>
              <a:xfrm rot="21482316" flipH="1">
                <a:off x="5104956" y="3302839"/>
                <a:ext cx="0" cy="526535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E4D6930-AACB-436E-A4DC-DCB849EA036B}"/>
                  </a:ext>
                </a:extLst>
              </p:cNvPr>
              <p:cNvCxnSpPr/>
              <p:nvPr/>
            </p:nvCxnSpPr>
            <p:spPr>
              <a:xfrm rot="21482316" flipH="1">
                <a:off x="5012644" y="3306001"/>
                <a:ext cx="0" cy="526535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4B6FBE-32A2-4DE4-BAE6-6F68A4BBC80B}"/>
                  </a:ext>
                </a:extLst>
              </p:cNvPr>
              <p:cNvCxnSpPr/>
              <p:nvPr/>
            </p:nvCxnSpPr>
            <p:spPr>
              <a:xfrm rot="13082317" flipV="1">
                <a:off x="4675513" y="3300821"/>
                <a:ext cx="265292" cy="20148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11DE1BC-AE6A-425C-8A1E-7FE1FB07C741}"/>
                  </a:ext>
                </a:extLst>
              </p:cNvPr>
              <p:cNvCxnSpPr/>
              <p:nvPr/>
            </p:nvCxnSpPr>
            <p:spPr>
              <a:xfrm rot="13082317" flipH="1">
                <a:off x="5263643" y="3152309"/>
                <a:ext cx="71756" cy="267701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1D4FE6C-A5D7-4D56-BD91-D778B46DA2FB}"/>
                  </a:ext>
                </a:extLst>
              </p:cNvPr>
              <p:cNvCxnSpPr/>
              <p:nvPr/>
            </p:nvCxnSpPr>
            <p:spPr>
              <a:xfrm rot="21482316" flipV="1">
                <a:off x="5081055" y="3131173"/>
                <a:ext cx="256248" cy="18589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BEEC30E-2D1A-4504-9F0C-33409E17C90A}"/>
                  </a:ext>
                </a:extLst>
              </p:cNvPr>
              <p:cNvCxnSpPr/>
              <p:nvPr/>
            </p:nvCxnSpPr>
            <p:spPr>
              <a:xfrm rot="21482316" flipH="1" flipV="1">
                <a:off x="4757038" y="3146076"/>
                <a:ext cx="256248" cy="18589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</p:grp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6F698B37-C8C6-4676-8A1C-8B3FE59ACBC1}"/>
                </a:ext>
              </a:extLst>
            </p:cNvPr>
            <p:cNvSpPr/>
            <p:nvPr/>
          </p:nvSpPr>
          <p:spPr>
            <a:xfrm rot="10800000">
              <a:off x="3847052" y="3939731"/>
              <a:ext cx="1459724" cy="1365939"/>
            </a:xfrm>
            <a:prstGeom prst="arc">
              <a:avLst/>
            </a:prstGeom>
            <a:ln w="127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09" tIns="60955" rIns="121909" bIns="60955" rtlCol="0" anchor="ctr"/>
            <a:lstStyle/>
            <a:p>
              <a:pPr algn="ctr" defTabSz="914309"/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6774C9-3193-4A60-B7FA-7662DE0DEDDE}"/>
                </a:ext>
              </a:extLst>
            </p:cNvPr>
            <p:cNvSpPr txBox="1"/>
            <p:nvPr/>
          </p:nvSpPr>
          <p:spPr>
            <a:xfrm>
              <a:off x="2116011" y="4766052"/>
              <a:ext cx="1263739" cy="501866"/>
            </a:xfrm>
            <a:prstGeom prst="rect">
              <a:avLst/>
            </a:prstGeom>
            <a:noFill/>
          </p:spPr>
          <p:txBody>
            <a:bodyPr wrap="none" lIns="121909" tIns="60955" rIns="121909" bIns="60955" rtlCol="0">
              <a:spAutoFit/>
            </a:bodyPr>
            <a:lstStyle/>
            <a:p>
              <a:pPr defTabSz="914309"/>
              <a:r>
                <a:rPr lang="es" sz="3200" dirty="0">
                  <a:solidFill>
                    <a:schemeClr val="accent2"/>
                  </a:solidFill>
                  <a:latin typeface="Verdana"/>
                  <a:ea typeface="Verdana"/>
                  <a:cs typeface="Verdana"/>
                </a:rPr>
                <a:t>Directo</a:t>
              </a:r>
              <a:endParaRPr lang="es" sz="3200" b="1" dirty="0">
                <a:solidFill>
                  <a:schemeClr val="accent2"/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79412F-D0B3-4493-9281-1BFCCAB3D7BB}"/>
              </a:ext>
            </a:extLst>
          </p:cNvPr>
          <p:cNvSpPr txBox="1"/>
          <p:nvPr/>
        </p:nvSpPr>
        <p:spPr>
          <a:xfrm>
            <a:off x="270727" y="2205079"/>
            <a:ext cx="6120133" cy="1231096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defTabSz="914309"/>
            <a:r>
              <a:rPr lang="es" sz="2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Protección que dura al menos 5 meses (la duración de una temporada típica del </a:t>
            </a:r>
            <a:r>
              <a:rPr lang="es-AR" sz="2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VSR</a:t>
            </a:r>
            <a:r>
              <a:rPr lang="es" sz="2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E0077F1-53EC-D1BF-5EE5-5B84136B0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34992"/>
              </p:ext>
            </p:extLst>
          </p:nvPr>
        </p:nvGraphicFramePr>
        <p:xfrm>
          <a:off x="6548773" y="3517987"/>
          <a:ext cx="5268298" cy="296889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755642">
                  <a:extLst>
                    <a:ext uri="{9D8B030D-6E8A-4147-A177-3AD203B41FA5}">
                      <a16:colId xmlns:a16="http://schemas.microsoft.com/office/drawing/2014/main" val="3536890341"/>
                    </a:ext>
                  </a:extLst>
                </a:gridCol>
                <a:gridCol w="2244801">
                  <a:extLst>
                    <a:ext uri="{9D8B030D-6E8A-4147-A177-3AD203B41FA5}">
                      <a16:colId xmlns:a16="http://schemas.microsoft.com/office/drawing/2014/main" val="1941489532"/>
                    </a:ext>
                  </a:extLst>
                </a:gridCol>
                <a:gridCol w="1267855">
                  <a:extLst>
                    <a:ext uri="{9D8B030D-6E8A-4147-A177-3AD203B41FA5}">
                      <a16:colId xmlns:a16="http://schemas.microsoft.com/office/drawing/2014/main" val="3443922759"/>
                    </a:ext>
                  </a:extLst>
                </a:gridCol>
              </a:tblGrid>
              <a:tr h="84553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ES" sz="1200" noProof="0" dirty="0">
                          <a:effectLst/>
                        </a:rPr>
                        <a:t>Criterio de valoración</a:t>
                      </a:r>
                      <a:endParaRPr lang="es-ES" sz="12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0B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a-ES" sz="1600" dirty="0" err="1">
                          <a:effectLst/>
                          <a:latin typeface="+mj-lt"/>
                        </a:rPr>
                        <a:t>Eficacia</a:t>
                      </a:r>
                      <a:endParaRPr lang="es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u="none" strike="noStrike" kern="1200" cap="none" dirty="0">
                          <a:solidFill>
                            <a:schemeClr val="lt1"/>
                          </a:solidFill>
                          <a:effectLst/>
                          <a:latin typeface="+mj-lt"/>
                          <a:sym typeface="Arial"/>
                        </a:rPr>
                        <a:t>Valor</a:t>
                      </a:r>
                      <a:r>
                        <a:rPr lang="es-E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1600" b="1" u="none" strike="noStrike" kern="1200" cap="none" dirty="0">
                          <a:solidFill>
                            <a:schemeClr val="lt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s-ES" sz="1600" b="1" i="1" u="none" strike="noStrike" kern="1200" cap="none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0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963362"/>
                  </a:ext>
                </a:extLst>
              </a:tr>
              <a:tr h="56858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ES" sz="1200" noProof="0" dirty="0">
                          <a:effectLst/>
                        </a:rPr>
                        <a:t>Hospitalización por IRAB VRS</a:t>
                      </a:r>
                      <a:endParaRPr lang="es-E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570B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ES" sz="1200" b="1">
                          <a:effectLst/>
                        </a:rPr>
                        <a:t>83,21 %</a:t>
                      </a:r>
                      <a:r>
                        <a:rPr lang="es-ES" sz="1050" b="1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ES" sz="1050">
                          <a:effectLst/>
                        </a:rPr>
                        <a:t>(67,77-92,04)</a:t>
                      </a:r>
                      <a:endParaRPr lang="es-ES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&lt;0.0001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42558023"/>
                  </a:ext>
                </a:extLst>
              </a:tr>
              <a:tr h="85287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ES" sz="1200" noProof="0" dirty="0">
                          <a:effectLst/>
                        </a:rPr>
                        <a:t>Hospitalización por IRAB VRS de mayor gravedad </a:t>
                      </a:r>
                      <a:endParaRPr lang="es-E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570B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ES" sz="1200" b="1">
                          <a:effectLst/>
                        </a:rPr>
                        <a:t>75,71% </a:t>
                      </a:r>
                    </a:p>
                    <a:p>
                      <a:pPr algn="ctr"/>
                      <a:r>
                        <a:rPr lang="es-ES" sz="1050">
                          <a:effectLst/>
                        </a:rPr>
                        <a:t>(32,75-92,91)</a:t>
                      </a:r>
                      <a:endParaRPr lang="es-ES" sz="105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0.0036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6667757"/>
                  </a:ext>
                </a:extLst>
              </a:tr>
              <a:tr h="70189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Verdan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ES" sz="1200" noProof="0" dirty="0">
                          <a:effectLst/>
                        </a:rPr>
                        <a:t>IRAB por cualquier causa</a:t>
                      </a:r>
                      <a:endParaRPr lang="es-E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0B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Verdan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ES" sz="1200" b="1" dirty="0">
                          <a:effectLst/>
                        </a:rPr>
                        <a:t>58,04%</a:t>
                      </a:r>
                    </a:p>
                    <a:p>
                      <a:pPr algn="ctr"/>
                      <a:r>
                        <a:rPr lang="es-ES" sz="1050" dirty="0">
                          <a:effectLst/>
                        </a:rPr>
                        <a:t>(39,69- 71,19)</a:t>
                      </a:r>
                      <a:endParaRPr lang="es-ES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&lt;0.0001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986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Leelawadee UI"/>
        <a:ea typeface=""/>
        <a:cs typeface=""/>
      </a:majorFont>
      <a:minorFont>
        <a:latin typeface="Leelawadee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60_TF45205285_Win32" id="{B824BB61-E792-46EB-AD5E-70BCF3562648}" vid="{025F6579-B20A-47E7-97FA-E5CAB5168F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erde azulado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333985-6DEC-4BB6-B360-FFFEFA02249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2280</Words>
  <Application>Microsoft Office PowerPoint</Application>
  <PresentationFormat>Panorámica</PresentationFormat>
  <Paragraphs>317</Paragraphs>
  <Slides>32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5" baseType="lpstr">
      <vt:lpstr>Arial</vt:lpstr>
      <vt:lpstr>Calibri</vt:lpstr>
      <vt:lpstr>Calibri Light</vt:lpstr>
      <vt:lpstr>Leelawadee</vt:lpstr>
      <vt:lpstr>Leelawadee UI</vt:lpstr>
      <vt:lpstr>Montserrat</vt:lpstr>
      <vt:lpstr>Noto Sans Symbols</vt:lpstr>
      <vt:lpstr>Sanofi Sans 3 Regular</vt:lpstr>
      <vt:lpstr>Symbol</vt:lpstr>
      <vt:lpstr>Times New Roman</vt:lpstr>
      <vt:lpstr>Verdana</vt:lpstr>
      <vt:lpstr>Wingdings 2</vt:lpstr>
      <vt:lpstr>DividendVTI</vt:lpstr>
      <vt:lpstr>Virus sincicial respiratorio</vt:lpstr>
      <vt:lpstr>Agenda </vt:lpstr>
      <vt:lpstr>VSR: UN PROBLEMA DE SALUD PÚBLICA</vt:lpstr>
      <vt:lpstr>POBLACIÓN DE RIESGO</vt:lpstr>
      <vt:lpstr>MORBI-MORTALIDAD</vt:lpstr>
      <vt:lpstr>Presentación de PowerPoint</vt:lpstr>
      <vt:lpstr>Estrategias de Prevención </vt:lpstr>
      <vt:lpstr>Palivizumab</vt:lpstr>
      <vt:lpstr>Nuevos anticuerpos monoclonales de acción prolongada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Vacunas durante la gestación</vt:lpstr>
      <vt:lpstr>Gracias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importancia de vacunar a los niños; por qué los pediatras no deben bajar los brazos</dc:title>
  <dc:creator>María del Valle Juárez</dc:creator>
  <cp:lastModifiedBy>María del Valle Juárez</cp:lastModifiedBy>
  <cp:revision>25</cp:revision>
  <dcterms:created xsi:type="dcterms:W3CDTF">2023-09-11T18:10:16Z</dcterms:created>
  <dcterms:modified xsi:type="dcterms:W3CDTF">2024-07-22T18:56:57Z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