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309" r:id="rId3"/>
    <p:sldId id="257" r:id="rId4"/>
    <p:sldId id="295" r:id="rId5"/>
    <p:sldId id="296" r:id="rId6"/>
    <p:sldId id="297" r:id="rId7"/>
    <p:sldId id="298" r:id="rId8"/>
    <p:sldId id="262" r:id="rId9"/>
    <p:sldId id="263" r:id="rId10"/>
    <p:sldId id="264" r:id="rId11"/>
    <p:sldId id="300" r:id="rId12"/>
    <p:sldId id="299" r:id="rId13"/>
    <p:sldId id="267" r:id="rId14"/>
    <p:sldId id="301" r:id="rId15"/>
    <p:sldId id="269" r:id="rId16"/>
    <p:sldId id="270" r:id="rId17"/>
    <p:sldId id="289" r:id="rId18"/>
    <p:sldId id="291" r:id="rId19"/>
    <p:sldId id="292" r:id="rId20"/>
    <p:sldId id="293" r:id="rId21"/>
    <p:sldId id="303" r:id="rId22"/>
    <p:sldId id="275" r:id="rId23"/>
    <p:sldId id="304" r:id="rId24"/>
    <p:sldId id="305" r:id="rId25"/>
    <p:sldId id="282" r:id="rId26"/>
    <p:sldId id="302" r:id="rId27"/>
    <p:sldId id="306" r:id="rId28"/>
    <p:sldId id="307" r:id="rId29"/>
    <p:sldId id="308" r:id="rId30"/>
    <p:sldId id="286" r:id="rId31"/>
    <p:sldId id="287" r:id="rId32"/>
    <p:sldId id="288"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gitLO9rFN6pYxsKLt56/2WuUbHf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54" d="100"/>
          <a:sy n="154" d="100"/>
        </p:scale>
        <p:origin x="336" y="114"/>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FE3D1A-645C-48B4-85DF-5A4CDB0FB5A3}" type="doc">
      <dgm:prSet loTypeId="urn:microsoft.com/office/officeart/2005/8/layout/hList7" loCatId="list" qsTypeId="urn:microsoft.com/office/officeart/2005/8/quickstyle/simple1" qsCatId="simple" csTypeId="urn:microsoft.com/office/officeart/2005/8/colors/accent0_3" csCatId="mainScheme" phldr="1"/>
      <dgm:spPr/>
      <dgm:t>
        <a:bodyPr/>
        <a:lstStyle/>
        <a:p>
          <a:endParaRPr lang="es-AR"/>
        </a:p>
      </dgm:t>
    </dgm:pt>
    <dgm:pt modelId="{91799AE8-9B39-4613-A838-A3F7574363E5}">
      <dgm:prSet phldrT="[Texto]"/>
      <dgm:spPr/>
      <dgm:t>
        <a:bodyPr/>
        <a:lstStyle/>
        <a:p>
          <a:r>
            <a:rPr lang="es-MX" b="1" dirty="0" smtClean="0"/>
            <a:t>Todo caso de PAF en menores de 15 años debe ser considerado un caso sospechoso de Polio.</a:t>
          </a:r>
          <a:endParaRPr lang="es-AR" b="1" dirty="0" smtClean="0"/>
        </a:p>
        <a:p>
          <a:endParaRPr lang="es-AR" dirty="0"/>
        </a:p>
      </dgm:t>
    </dgm:pt>
    <dgm:pt modelId="{0AC69980-A864-4012-B97E-D7E8505D6334}" type="parTrans" cxnId="{149408B8-A410-46AC-91D5-F2FDBC823C02}">
      <dgm:prSet/>
      <dgm:spPr/>
      <dgm:t>
        <a:bodyPr/>
        <a:lstStyle/>
        <a:p>
          <a:endParaRPr lang="es-AR"/>
        </a:p>
      </dgm:t>
    </dgm:pt>
    <dgm:pt modelId="{C5A2A5EF-1E0A-44EB-8359-87ED503E1CA9}" type="sibTrans" cxnId="{149408B8-A410-46AC-91D5-F2FDBC823C02}">
      <dgm:prSet/>
      <dgm:spPr/>
      <dgm:t>
        <a:bodyPr/>
        <a:lstStyle/>
        <a:p>
          <a:endParaRPr lang="es-AR"/>
        </a:p>
      </dgm:t>
    </dgm:pt>
    <dgm:pt modelId="{60D1A35D-FB10-4469-AFF0-9095BBEF8B4F}">
      <dgm:prSet phldrT="[Texto]"/>
      <dgm:spPr/>
      <dgm:t>
        <a:bodyPr/>
        <a:lstStyle/>
        <a:p>
          <a:r>
            <a:rPr lang="es-MX" b="1" dirty="0" smtClean="0">
              <a:solidFill>
                <a:schemeClr val="bg1"/>
              </a:solidFill>
            </a:rPr>
            <a:t>Debe realizarse en las primeras </a:t>
          </a:r>
        </a:p>
        <a:p>
          <a:r>
            <a:rPr lang="es-MX" b="1" dirty="0" smtClean="0">
              <a:solidFill>
                <a:srgbClr val="66FF66"/>
              </a:solidFill>
            </a:rPr>
            <a:t>24 h</a:t>
          </a:r>
          <a:r>
            <a:rPr lang="es-MX" b="1" dirty="0" smtClean="0">
              <a:solidFill>
                <a:schemeClr val="bg1"/>
              </a:solidFill>
            </a:rPr>
            <a:t> de tomado con conocimiento con el caso</a:t>
          </a:r>
          <a:endParaRPr lang="es-AR" dirty="0"/>
        </a:p>
      </dgm:t>
    </dgm:pt>
    <dgm:pt modelId="{322C9A74-2742-4706-A5E3-3E226560C72B}" type="parTrans" cxnId="{32D4F39C-B727-4947-8951-64BF34EE8257}">
      <dgm:prSet/>
      <dgm:spPr/>
      <dgm:t>
        <a:bodyPr/>
        <a:lstStyle/>
        <a:p>
          <a:endParaRPr lang="es-AR"/>
        </a:p>
      </dgm:t>
    </dgm:pt>
    <dgm:pt modelId="{F0E6E144-1239-46AE-9B78-F50786A64F6A}" type="sibTrans" cxnId="{32D4F39C-B727-4947-8951-64BF34EE8257}">
      <dgm:prSet/>
      <dgm:spPr/>
      <dgm:t>
        <a:bodyPr/>
        <a:lstStyle/>
        <a:p>
          <a:endParaRPr lang="es-AR"/>
        </a:p>
      </dgm:t>
    </dgm:pt>
    <dgm:pt modelId="{B3CF483D-FD23-4BB7-A692-FD0763130519}">
      <dgm:prSet phldrT="[Texto]"/>
      <dgm:spPr/>
      <dgm:t>
        <a:bodyPr/>
        <a:lstStyle/>
        <a:p>
          <a:pPr algn="ctr"/>
          <a:r>
            <a:rPr lang="es-MX" b="1" dirty="0" smtClean="0"/>
            <a:t>En las primeras</a:t>
          </a:r>
        </a:p>
        <a:p>
          <a:pPr algn="ctr"/>
          <a:r>
            <a:rPr lang="es-MX" b="1" dirty="0" smtClean="0">
              <a:solidFill>
                <a:srgbClr val="66FF66"/>
              </a:solidFill>
            </a:rPr>
            <a:t>48 h</a:t>
          </a:r>
          <a:r>
            <a:rPr lang="es-MX" b="1" dirty="0" smtClean="0"/>
            <a:t> de notificado el caso</a:t>
          </a:r>
        </a:p>
        <a:p>
          <a:pPr algn="l"/>
          <a:r>
            <a:rPr lang="es-MX" b="1" dirty="0" smtClean="0"/>
            <a:t>- Evaluación  de  de los contactos </a:t>
          </a:r>
        </a:p>
        <a:p>
          <a:pPr algn="l"/>
          <a:r>
            <a:rPr lang="es-MX" b="1" dirty="0" smtClean="0"/>
            <a:t>- Vacunación si corresponde.</a:t>
          </a:r>
        </a:p>
        <a:p>
          <a:pPr algn="l"/>
          <a:r>
            <a:rPr lang="es-MX" b="1" dirty="0" smtClean="0"/>
            <a:t>- Búsqueda activa de otros casos de PAF. </a:t>
          </a:r>
          <a:endParaRPr lang="es-AR" b="1" dirty="0"/>
        </a:p>
      </dgm:t>
    </dgm:pt>
    <dgm:pt modelId="{220919B0-8314-40BF-B084-B4D2E5F41DCE}" type="parTrans" cxnId="{A1A87660-E5D8-46FB-B215-94CD56DC9D68}">
      <dgm:prSet/>
      <dgm:spPr/>
      <dgm:t>
        <a:bodyPr/>
        <a:lstStyle/>
        <a:p>
          <a:endParaRPr lang="es-AR"/>
        </a:p>
      </dgm:t>
    </dgm:pt>
    <dgm:pt modelId="{DA5CCFF1-0938-451F-8C0D-8B5A056C4B54}" type="sibTrans" cxnId="{A1A87660-E5D8-46FB-B215-94CD56DC9D68}">
      <dgm:prSet/>
      <dgm:spPr/>
      <dgm:t>
        <a:bodyPr/>
        <a:lstStyle/>
        <a:p>
          <a:endParaRPr lang="es-AR"/>
        </a:p>
      </dgm:t>
    </dgm:pt>
    <dgm:pt modelId="{C656F767-C00D-4668-BE53-052F08CC14EC}">
      <dgm:prSet/>
      <dgm:spPr/>
      <dgm:t>
        <a:bodyPr/>
        <a:lstStyle/>
        <a:p>
          <a:r>
            <a:rPr lang="es-MX" b="1" dirty="0" smtClean="0"/>
            <a:t>Dentro de los</a:t>
          </a:r>
          <a:r>
            <a:rPr lang="es-MX" b="1" dirty="0" smtClean="0">
              <a:solidFill>
                <a:srgbClr val="66FF66"/>
              </a:solidFill>
            </a:rPr>
            <a:t> 14 días</a:t>
          </a:r>
          <a:r>
            <a:rPr lang="es-MX" dirty="0" smtClean="0">
              <a:solidFill>
                <a:schemeClr val="bg1"/>
              </a:solidFill>
            </a:rPr>
            <a:t>*</a:t>
          </a:r>
          <a:r>
            <a:rPr lang="es-MX" b="1" dirty="0" smtClean="0"/>
            <a:t> del inicio de la parálisis.  Laboratorio Regional de Referencia correspondiente al servicio de </a:t>
          </a:r>
          <a:r>
            <a:rPr lang="es-MX" b="1" dirty="0" err="1" smtClean="0"/>
            <a:t>Neurovirosis</a:t>
          </a:r>
          <a:r>
            <a:rPr lang="es-MX" b="1" dirty="0" smtClean="0"/>
            <a:t> del Departamento de Virología del INEI-ANLIS” Dr. Carlos G. </a:t>
          </a:r>
          <a:r>
            <a:rPr lang="es-MX" b="1" dirty="0" err="1" smtClean="0"/>
            <a:t>Malbrán</a:t>
          </a:r>
          <a:r>
            <a:rPr lang="es-MX" b="1" dirty="0" smtClean="0"/>
            <a:t>” </a:t>
          </a:r>
          <a:r>
            <a:rPr lang="es-MX" dirty="0" smtClean="0">
              <a:solidFill>
                <a:schemeClr val="bg1"/>
              </a:solidFill>
            </a:rPr>
            <a:t>**</a:t>
          </a:r>
          <a:endParaRPr lang="es-AR" b="1" dirty="0"/>
        </a:p>
      </dgm:t>
    </dgm:pt>
    <dgm:pt modelId="{B8EE5E22-735B-4B38-B04A-E52E18587AC6}" type="parTrans" cxnId="{E8BE05C0-ADDD-4420-BAAE-2F3370C1DAE9}">
      <dgm:prSet/>
      <dgm:spPr/>
      <dgm:t>
        <a:bodyPr/>
        <a:lstStyle/>
        <a:p>
          <a:endParaRPr lang="es-AR"/>
        </a:p>
      </dgm:t>
    </dgm:pt>
    <dgm:pt modelId="{04AB5CC9-6370-44B9-B19F-CAD064955C09}" type="sibTrans" cxnId="{E8BE05C0-ADDD-4420-BAAE-2F3370C1DAE9}">
      <dgm:prSet/>
      <dgm:spPr/>
      <dgm:t>
        <a:bodyPr/>
        <a:lstStyle/>
        <a:p>
          <a:endParaRPr lang="es-AR"/>
        </a:p>
      </dgm:t>
    </dgm:pt>
    <dgm:pt modelId="{B75A635F-A956-4485-9B36-54811B338ECD}" type="pres">
      <dgm:prSet presAssocID="{E4FE3D1A-645C-48B4-85DF-5A4CDB0FB5A3}" presName="Name0" presStyleCnt="0">
        <dgm:presLayoutVars>
          <dgm:dir/>
          <dgm:resizeHandles val="exact"/>
        </dgm:presLayoutVars>
      </dgm:prSet>
      <dgm:spPr/>
      <dgm:t>
        <a:bodyPr/>
        <a:lstStyle/>
        <a:p>
          <a:endParaRPr lang="es-AR"/>
        </a:p>
      </dgm:t>
    </dgm:pt>
    <dgm:pt modelId="{5144D5F9-C5D2-4C12-95E6-C3615F8F7419}" type="pres">
      <dgm:prSet presAssocID="{E4FE3D1A-645C-48B4-85DF-5A4CDB0FB5A3}" presName="fgShape" presStyleLbl="fgShp" presStyleIdx="0" presStyleCnt="1" custLinFactNeighborX="681" custLinFactNeighborY="86066"/>
      <dgm:spPr/>
    </dgm:pt>
    <dgm:pt modelId="{CDA1C4A7-5E50-4DDE-8D3D-BAB07C1A7479}" type="pres">
      <dgm:prSet presAssocID="{E4FE3D1A-645C-48B4-85DF-5A4CDB0FB5A3}" presName="linComp" presStyleCnt="0"/>
      <dgm:spPr/>
    </dgm:pt>
    <dgm:pt modelId="{B526C076-6B8D-4D76-B1B3-4BEAD1A35303}" type="pres">
      <dgm:prSet presAssocID="{91799AE8-9B39-4613-A838-A3F7574363E5}" presName="compNode" presStyleCnt="0"/>
      <dgm:spPr/>
    </dgm:pt>
    <dgm:pt modelId="{39160B78-B502-419B-9499-630919332988}" type="pres">
      <dgm:prSet presAssocID="{91799AE8-9B39-4613-A838-A3F7574363E5}" presName="bkgdShape" presStyleLbl="node1" presStyleIdx="0" presStyleCnt="4" custLinFactNeighborX="341"/>
      <dgm:spPr/>
      <dgm:t>
        <a:bodyPr/>
        <a:lstStyle/>
        <a:p>
          <a:endParaRPr lang="es-AR"/>
        </a:p>
      </dgm:t>
    </dgm:pt>
    <dgm:pt modelId="{A2C20DBD-9E3C-4075-8EE6-458601022A3E}" type="pres">
      <dgm:prSet presAssocID="{91799AE8-9B39-4613-A838-A3F7574363E5}" presName="nodeTx" presStyleLbl="node1" presStyleIdx="0" presStyleCnt="4">
        <dgm:presLayoutVars>
          <dgm:bulletEnabled val="1"/>
        </dgm:presLayoutVars>
      </dgm:prSet>
      <dgm:spPr/>
      <dgm:t>
        <a:bodyPr/>
        <a:lstStyle/>
        <a:p>
          <a:endParaRPr lang="es-AR"/>
        </a:p>
      </dgm:t>
    </dgm:pt>
    <dgm:pt modelId="{5B12006E-609F-4D74-BEFD-F45D91DC43F5}" type="pres">
      <dgm:prSet presAssocID="{91799AE8-9B39-4613-A838-A3F7574363E5}" presName="invisiNode" presStyleLbl="node1" presStyleIdx="0" presStyleCnt="4"/>
      <dgm:spPr/>
    </dgm:pt>
    <dgm:pt modelId="{0A4BE30F-51C8-4CA3-8415-A5121054DADE}" type="pres">
      <dgm:prSet presAssocID="{91799AE8-9B39-4613-A838-A3F7574363E5}" presName="imagNode" presStyleLbl="fgImgPlace1" presStyleIdx="0" presStyleCnt="4"/>
      <dgm:spPr>
        <a:solidFill>
          <a:schemeClr val="accent1">
            <a:lumMod val="40000"/>
            <a:lumOff val="60000"/>
          </a:schemeClr>
        </a:solidFill>
      </dgm:spPr>
    </dgm:pt>
    <dgm:pt modelId="{6D19892A-6C32-446D-AB9C-F97CB587E51C}" type="pres">
      <dgm:prSet presAssocID="{C5A2A5EF-1E0A-44EB-8359-87ED503E1CA9}" presName="sibTrans" presStyleLbl="sibTrans2D1" presStyleIdx="0" presStyleCnt="0"/>
      <dgm:spPr/>
      <dgm:t>
        <a:bodyPr/>
        <a:lstStyle/>
        <a:p>
          <a:endParaRPr lang="es-AR"/>
        </a:p>
      </dgm:t>
    </dgm:pt>
    <dgm:pt modelId="{4F51E290-BEEF-4D0B-AF16-124B2F3E54F2}" type="pres">
      <dgm:prSet presAssocID="{60D1A35D-FB10-4469-AFF0-9095BBEF8B4F}" presName="compNode" presStyleCnt="0"/>
      <dgm:spPr/>
    </dgm:pt>
    <dgm:pt modelId="{E3CA89C8-B281-4168-8A0E-75D379DB6827}" type="pres">
      <dgm:prSet presAssocID="{60D1A35D-FB10-4469-AFF0-9095BBEF8B4F}" presName="bkgdShape" presStyleLbl="node1" presStyleIdx="1" presStyleCnt="4" custLinFactNeighborX="-1281" custLinFactNeighborY="-373"/>
      <dgm:spPr/>
      <dgm:t>
        <a:bodyPr/>
        <a:lstStyle/>
        <a:p>
          <a:endParaRPr lang="es-AR"/>
        </a:p>
      </dgm:t>
    </dgm:pt>
    <dgm:pt modelId="{9514309D-B721-40C3-B953-C23A8C65FC8D}" type="pres">
      <dgm:prSet presAssocID="{60D1A35D-FB10-4469-AFF0-9095BBEF8B4F}" presName="nodeTx" presStyleLbl="node1" presStyleIdx="1" presStyleCnt="4">
        <dgm:presLayoutVars>
          <dgm:bulletEnabled val="1"/>
        </dgm:presLayoutVars>
      </dgm:prSet>
      <dgm:spPr/>
      <dgm:t>
        <a:bodyPr/>
        <a:lstStyle/>
        <a:p>
          <a:endParaRPr lang="es-AR"/>
        </a:p>
      </dgm:t>
    </dgm:pt>
    <dgm:pt modelId="{F481AD05-E2AA-45E3-B0CA-9FC539E19DEA}" type="pres">
      <dgm:prSet presAssocID="{60D1A35D-FB10-4469-AFF0-9095BBEF8B4F}" presName="invisiNode" presStyleLbl="node1" presStyleIdx="1" presStyleCnt="4"/>
      <dgm:spPr/>
    </dgm:pt>
    <dgm:pt modelId="{6718AD4C-923E-48C7-99FE-9161A526DD55}" type="pres">
      <dgm:prSet presAssocID="{60D1A35D-FB10-4469-AFF0-9095BBEF8B4F}" presName="imagNode" presStyleLbl="fgImgPlace1" presStyleIdx="1" presStyleCnt="4"/>
      <dgm:spPr>
        <a:solidFill>
          <a:schemeClr val="accent1">
            <a:lumMod val="40000"/>
            <a:lumOff val="60000"/>
          </a:schemeClr>
        </a:solidFill>
      </dgm:spPr>
    </dgm:pt>
    <dgm:pt modelId="{98BA1BAE-CEA1-4A90-B3B6-8616E09F0D17}" type="pres">
      <dgm:prSet presAssocID="{F0E6E144-1239-46AE-9B78-F50786A64F6A}" presName="sibTrans" presStyleLbl="sibTrans2D1" presStyleIdx="0" presStyleCnt="0"/>
      <dgm:spPr/>
      <dgm:t>
        <a:bodyPr/>
        <a:lstStyle/>
        <a:p>
          <a:endParaRPr lang="es-AR"/>
        </a:p>
      </dgm:t>
    </dgm:pt>
    <dgm:pt modelId="{69A3559C-0381-4209-82E4-94668B363360}" type="pres">
      <dgm:prSet presAssocID="{B3CF483D-FD23-4BB7-A692-FD0763130519}" presName="compNode" presStyleCnt="0"/>
      <dgm:spPr/>
    </dgm:pt>
    <dgm:pt modelId="{167148AB-4246-46F6-8462-3EA58C3F2742}" type="pres">
      <dgm:prSet presAssocID="{B3CF483D-FD23-4BB7-A692-FD0763130519}" presName="bkgdShape" presStyleLbl="node1" presStyleIdx="2" presStyleCnt="4" custLinFactNeighborX="-2261"/>
      <dgm:spPr/>
      <dgm:t>
        <a:bodyPr/>
        <a:lstStyle/>
        <a:p>
          <a:endParaRPr lang="es-AR"/>
        </a:p>
      </dgm:t>
    </dgm:pt>
    <dgm:pt modelId="{A298D66B-49F0-460F-9DE2-AB302DB45491}" type="pres">
      <dgm:prSet presAssocID="{B3CF483D-FD23-4BB7-A692-FD0763130519}" presName="nodeTx" presStyleLbl="node1" presStyleIdx="2" presStyleCnt="4">
        <dgm:presLayoutVars>
          <dgm:bulletEnabled val="1"/>
        </dgm:presLayoutVars>
      </dgm:prSet>
      <dgm:spPr/>
      <dgm:t>
        <a:bodyPr/>
        <a:lstStyle/>
        <a:p>
          <a:endParaRPr lang="es-AR"/>
        </a:p>
      </dgm:t>
    </dgm:pt>
    <dgm:pt modelId="{505F2269-4130-425E-A4E9-9E13D1B67112}" type="pres">
      <dgm:prSet presAssocID="{B3CF483D-FD23-4BB7-A692-FD0763130519}" presName="invisiNode" presStyleLbl="node1" presStyleIdx="2" presStyleCnt="4"/>
      <dgm:spPr/>
    </dgm:pt>
    <dgm:pt modelId="{6DF08A3F-C222-464D-9E01-C4FF3AA76E85}" type="pres">
      <dgm:prSet presAssocID="{B3CF483D-FD23-4BB7-A692-FD0763130519}" presName="imagNode" presStyleLbl="fgImgPlace1" presStyleIdx="2" presStyleCnt="4" custLinFactNeighborX="-4390"/>
      <dgm:spPr>
        <a:solidFill>
          <a:schemeClr val="accent1">
            <a:lumMod val="40000"/>
            <a:lumOff val="60000"/>
          </a:schemeClr>
        </a:solidFill>
      </dgm:spPr>
    </dgm:pt>
    <dgm:pt modelId="{1FC0FD2D-7B86-485E-8F41-30C10F0BEA40}" type="pres">
      <dgm:prSet presAssocID="{DA5CCFF1-0938-451F-8C0D-8B5A056C4B54}" presName="sibTrans" presStyleLbl="sibTrans2D1" presStyleIdx="0" presStyleCnt="0"/>
      <dgm:spPr/>
      <dgm:t>
        <a:bodyPr/>
        <a:lstStyle/>
        <a:p>
          <a:endParaRPr lang="es-AR"/>
        </a:p>
      </dgm:t>
    </dgm:pt>
    <dgm:pt modelId="{326E8B63-4128-4FE9-9A8C-904313D22A03}" type="pres">
      <dgm:prSet presAssocID="{C656F767-C00D-4668-BE53-052F08CC14EC}" presName="compNode" presStyleCnt="0"/>
      <dgm:spPr/>
    </dgm:pt>
    <dgm:pt modelId="{7090CC83-58DD-4271-B8E8-89DE157438FC}" type="pres">
      <dgm:prSet presAssocID="{C656F767-C00D-4668-BE53-052F08CC14EC}" presName="bkgdShape" presStyleLbl="node1" presStyleIdx="3" presStyleCnt="4" custLinFactNeighborX="-5962" custLinFactNeighborY="-953"/>
      <dgm:spPr/>
      <dgm:t>
        <a:bodyPr/>
        <a:lstStyle/>
        <a:p>
          <a:endParaRPr lang="es-AR"/>
        </a:p>
      </dgm:t>
    </dgm:pt>
    <dgm:pt modelId="{25218940-E542-4242-82B4-818C2D49DADB}" type="pres">
      <dgm:prSet presAssocID="{C656F767-C00D-4668-BE53-052F08CC14EC}" presName="nodeTx" presStyleLbl="node1" presStyleIdx="3" presStyleCnt="4">
        <dgm:presLayoutVars>
          <dgm:bulletEnabled val="1"/>
        </dgm:presLayoutVars>
      </dgm:prSet>
      <dgm:spPr/>
      <dgm:t>
        <a:bodyPr/>
        <a:lstStyle/>
        <a:p>
          <a:endParaRPr lang="es-AR"/>
        </a:p>
      </dgm:t>
    </dgm:pt>
    <dgm:pt modelId="{51EAC268-CB36-47B4-8F64-68D28F882412}" type="pres">
      <dgm:prSet presAssocID="{C656F767-C00D-4668-BE53-052F08CC14EC}" presName="invisiNode" presStyleLbl="node1" presStyleIdx="3" presStyleCnt="4"/>
      <dgm:spPr/>
    </dgm:pt>
    <dgm:pt modelId="{11155674-F00B-465F-91E7-B225F342A223}" type="pres">
      <dgm:prSet presAssocID="{C656F767-C00D-4668-BE53-052F08CC14EC}" presName="imagNode" presStyleLbl="fgImgPlace1" presStyleIdx="3" presStyleCnt="4"/>
      <dgm:spPr>
        <a:solidFill>
          <a:schemeClr val="accent1">
            <a:lumMod val="40000"/>
            <a:lumOff val="60000"/>
          </a:schemeClr>
        </a:solidFill>
      </dgm:spPr>
      <dgm:t>
        <a:bodyPr/>
        <a:lstStyle/>
        <a:p>
          <a:endParaRPr lang="es-AR"/>
        </a:p>
      </dgm:t>
    </dgm:pt>
  </dgm:ptLst>
  <dgm:cxnLst>
    <dgm:cxn modelId="{10AD0FF0-0D24-45ED-A6A9-508C36F831AA}" type="presOf" srcId="{C656F767-C00D-4668-BE53-052F08CC14EC}" destId="{7090CC83-58DD-4271-B8E8-89DE157438FC}" srcOrd="0" destOrd="0" presId="urn:microsoft.com/office/officeart/2005/8/layout/hList7"/>
    <dgm:cxn modelId="{2A05D439-B164-4F69-B286-DC5D2105F78E}" type="presOf" srcId="{C656F767-C00D-4668-BE53-052F08CC14EC}" destId="{25218940-E542-4242-82B4-818C2D49DADB}" srcOrd="1" destOrd="0" presId="urn:microsoft.com/office/officeart/2005/8/layout/hList7"/>
    <dgm:cxn modelId="{C3F0629E-8F96-4F88-92C6-9832BE9218C8}" type="presOf" srcId="{F0E6E144-1239-46AE-9B78-F50786A64F6A}" destId="{98BA1BAE-CEA1-4A90-B3B6-8616E09F0D17}" srcOrd="0" destOrd="0" presId="urn:microsoft.com/office/officeart/2005/8/layout/hList7"/>
    <dgm:cxn modelId="{26D0DB85-F37A-457F-A4C4-31F371C958B5}" type="presOf" srcId="{91799AE8-9B39-4613-A838-A3F7574363E5}" destId="{39160B78-B502-419B-9499-630919332988}" srcOrd="0" destOrd="0" presId="urn:microsoft.com/office/officeart/2005/8/layout/hList7"/>
    <dgm:cxn modelId="{53F99A74-7050-4B27-A5A9-D114FEEDDCA7}" type="presOf" srcId="{60D1A35D-FB10-4469-AFF0-9095BBEF8B4F}" destId="{9514309D-B721-40C3-B953-C23A8C65FC8D}" srcOrd="1" destOrd="0" presId="urn:microsoft.com/office/officeart/2005/8/layout/hList7"/>
    <dgm:cxn modelId="{A2A7A543-D0F9-411B-95BF-3FEAEE691ED6}" type="presOf" srcId="{B3CF483D-FD23-4BB7-A692-FD0763130519}" destId="{167148AB-4246-46F6-8462-3EA58C3F2742}" srcOrd="0" destOrd="0" presId="urn:microsoft.com/office/officeart/2005/8/layout/hList7"/>
    <dgm:cxn modelId="{1E364D97-1920-4D1A-A0FA-F8F0C69E69D6}" type="presOf" srcId="{DA5CCFF1-0938-451F-8C0D-8B5A056C4B54}" destId="{1FC0FD2D-7B86-485E-8F41-30C10F0BEA40}" srcOrd="0" destOrd="0" presId="urn:microsoft.com/office/officeart/2005/8/layout/hList7"/>
    <dgm:cxn modelId="{A1A87660-E5D8-46FB-B215-94CD56DC9D68}" srcId="{E4FE3D1A-645C-48B4-85DF-5A4CDB0FB5A3}" destId="{B3CF483D-FD23-4BB7-A692-FD0763130519}" srcOrd="2" destOrd="0" parTransId="{220919B0-8314-40BF-B084-B4D2E5F41DCE}" sibTransId="{DA5CCFF1-0938-451F-8C0D-8B5A056C4B54}"/>
    <dgm:cxn modelId="{ECBB0E70-37E9-4BD4-9D29-2971CD33C141}" type="presOf" srcId="{E4FE3D1A-645C-48B4-85DF-5A4CDB0FB5A3}" destId="{B75A635F-A956-4485-9B36-54811B338ECD}" srcOrd="0" destOrd="0" presId="urn:microsoft.com/office/officeart/2005/8/layout/hList7"/>
    <dgm:cxn modelId="{6DE3F6AE-CBE0-4876-AD3F-D546CF3D99E8}" type="presOf" srcId="{60D1A35D-FB10-4469-AFF0-9095BBEF8B4F}" destId="{E3CA89C8-B281-4168-8A0E-75D379DB6827}" srcOrd="0" destOrd="0" presId="urn:microsoft.com/office/officeart/2005/8/layout/hList7"/>
    <dgm:cxn modelId="{ABBBE3C6-F2A5-40C7-941E-5F1B82A7B088}" type="presOf" srcId="{B3CF483D-FD23-4BB7-A692-FD0763130519}" destId="{A298D66B-49F0-460F-9DE2-AB302DB45491}" srcOrd="1" destOrd="0" presId="urn:microsoft.com/office/officeart/2005/8/layout/hList7"/>
    <dgm:cxn modelId="{E8BE05C0-ADDD-4420-BAAE-2F3370C1DAE9}" srcId="{E4FE3D1A-645C-48B4-85DF-5A4CDB0FB5A3}" destId="{C656F767-C00D-4668-BE53-052F08CC14EC}" srcOrd="3" destOrd="0" parTransId="{B8EE5E22-735B-4B38-B04A-E52E18587AC6}" sibTransId="{04AB5CC9-6370-44B9-B19F-CAD064955C09}"/>
    <dgm:cxn modelId="{32D4F39C-B727-4947-8951-64BF34EE8257}" srcId="{E4FE3D1A-645C-48B4-85DF-5A4CDB0FB5A3}" destId="{60D1A35D-FB10-4469-AFF0-9095BBEF8B4F}" srcOrd="1" destOrd="0" parTransId="{322C9A74-2742-4706-A5E3-3E226560C72B}" sibTransId="{F0E6E144-1239-46AE-9B78-F50786A64F6A}"/>
    <dgm:cxn modelId="{A34DC488-D73D-4B9D-B651-31E8D89C03E8}" type="presOf" srcId="{91799AE8-9B39-4613-A838-A3F7574363E5}" destId="{A2C20DBD-9E3C-4075-8EE6-458601022A3E}" srcOrd="1" destOrd="0" presId="urn:microsoft.com/office/officeart/2005/8/layout/hList7"/>
    <dgm:cxn modelId="{149408B8-A410-46AC-91D5-F2FDBC823C02}" srcId="{E4FE3D1A-645C-48B4-85DF-5A4CDB0FB5A3}" destId="{91799AE8-9B39-4613-A838-A3F7574363E5}" srcOrd="0" destOrd="0" parTransId="{0AC69980-A864-4012-B97E-D7E8505D6334}" sibTransId="{C5A2A5EF-1E0A-44EB-8359-87ED503E1CA9}"/>
    <dgm:cxn modelId="{77A0C5E8-5084-4A3D-80C5-5A0C11607CB6}" type="presOf" srcId="{C5A2A5EF-1E0A-44EB-8359-87ED503E1CA9}" destId="{6D19892A-6C32-446D-AB9C-F97CB587E51C}" srcOrd="0" destOrd="0" presId="urn:microsoft.com/office/officeart/2005/8/layout/hList7"/>
    <dgm:cxn modelId="{E44F160F-2ED2-4C5D-BC86-97B1E3B85CFE}" type="presParOf" srcId="{B75A635F-A956-4485-9B36-54811B338ECD}" destId="{5144D5F9-C5D2-4C12-95E6-C3615F8F7419}" srcOrd="0" destOrd="0" presId="urn:microsoft.com/office/officeart/2005/8/layout/hList7"/>
    <dgm:cxn modelId="{59EC25DB-32B6-4205-A1AC-8B7C834ABD04}" type="presParOf" srcId="{B75A635F-A956-4485-9B36-54811B338ECD}" destId="{CDA1C4A7-5E50-4DDE-8D3D-BAB07C1A7479}" srcOrd="1" destOrd="0" presId="urn:microsoft.com/office/officeart/2005/8/layout/hList7"/>
    <dgm:cxn modelId="{0F1FD64E-FCC7-4A46-9C13-4ABA8FFF9227}" type="presParOf" srcId="{CDA1C4A7-5E50-4DDE-8D3D-BAB07C1A7479}" destId="{B526C076-6B8D-4D76-B1B3-4BEAD1A35303}" srcOrd="0" destOrd="0" presId="urn:microsoft.com/office/officeart/2005/8/layout/hList7"/>
    <dgm:cxn modelId="{08D9EEE5-AC02-4E2C-842E-86BC6454A284}" type="presParOf" srcId="{B526C076-6B8D-4D76-B1B3-4BEAD1A35303}" destId="{39160B78-B502-419B-9499-630919332988}" srcOrd="0" destOrd="0" presId="urn:microsoft.com/office/officeart/2005/8/layout/hList7"/>
    <dgm:cxn modelId="{D30706AC-A2DD-4846-912E-ED380AE773D9}" type="presParOf" srcId="{B526C076-6B8D-4D76-B1B3-4BEAD1A35303}" destId="{A2C20DBD-9E3C-4075-8EE6-458601022A3E}" srcOrd="1" destOrd="0" presId="urn:microsoft.com/office/officeart/2005/8/layout/hList7"/>
    <dgm:cxn modelId="{C3C2B35C-619F-4F7B-8934-22988AC7C127}" type="presParOf" srcId="{B526C076-6B8D-4D76-B1B3-4BEAD1A35303}" destId="{5B12006E-609F-4D74-BEFD-F45D91DC43F5}" srcOrd="2" destOrd="0" presId="urn:microsoft.com/office/officeart/2005/8/layout/hList7"/>
    <dgm:cxn modelId="{99477DD2-5265-499D-B6E8-564EC55AF897}" type="presParOf" srcId="{B526C076-6B8D-4D76-B1B3-4BEAD1A35303}" destId="{0A4BE30F-51C8-4CA3-8415-A5121054DADE}" srcOrd="3" destOrd="0" presId="urn:microsoft.com/office/officeart/2005/8/layout/hList7"/>
    <dgm:cxn modelId="{27EF9D36-B74E-4FEA-9149-920DE5A8ED84}" type="presParOf" srcId="{CDA1C4A7-5E50-4DDE-8D3D-BAB07C1A7479}" destId="{6D19892A-6C32-446D-AB9C-F97CB587E51C}" srcOrd="1" destOrd="0" presId="urn:microsoft.com/office/officeart/2005/8/layout/hList7"/>
    <dgm:cxn modelId="{D829F080-8726-4662-9A27-4FDE109974A8}" type="presParOf" srcId="{CDA1C4A7-5E50-4DDE-8D3D-BAB07C1A7479}" destId="{4F51E290-BEEF-4D0B-AF16-124B2F3E54F2}" srcOrd="2" destOrd="0" presId="urn:microsoft.com/office/officeart/2005/8/layout/hList7"/>
    <dgm:cxn modelId="{91579CEB-F4DB-49D2-BFF6-A1B544C6533B}" type="presParOf" srcId="{4F51E290-BEEF-4D0B-AF16-124B2F3E54F2}" destId="{E3CA89C8-B281-4168-8A0E-75D379DB6827}" srcOrd="0" destOrd="0" presId="urn:microsoft.com/office/officeart/2005/8/layout/hList7"/>
    <dgm:cxn modelId="{7EE6C91D-4A23-43D4-AB3E-ADF8C6C85C84}" type="presParOf" srcId="{4F51E290-BEEF-4D0B-AF16-124B2F3E54F2}" destId="{9514309D-B721-40C3-B953-C23A8C65FC8D}" srcOrd="1" destOrd="0" presId="urn:microsoft.com/office/officeart/2005/8/layout/hList7"/>
    <dgm:cxn modelId="{9EF86CF1-EBC1-47D1-AB6A-E6FB1EA962B9}" type="presParOf" srcId="{4F51E290-BEEF-4D0B-AF16-124B2F3E54F2}" destId="{F481AD05-E2AA-45E3-B0CA-9FC539E19DEA}" srcOrd="2" destOrd="0" presId="urn:microsoft.com/office/officeart/2005/8/layout/hList7"/>
    <dgm:cxn modelId="{DAF906D6-ECED-4CBF-97DC-8B445BD079EC}" type="presParOf" srcId="{4F51E290-BEEF-4D0B-AF16-124B2F3E54F2}" destId="{6718AD4C-923E-48C7-99FE-9161A526DD55}" srcOrd="3" destOrd="0" presId="urn:microsoft.com/office/officeart/2005/8/layout/hList7"/>
    <dgm:cxn modelId="{0DBCC67E-162F-4C27-94F2-08F73795DC79}" type="presParOf" srcId="{CDA1C4A7-5E50-4DDE-8D3D-BAB07C1A7479}" destId="{98BA1BAE-CEA1-4A90-B3B6-8616E09F0D17}" srcOrd="3" destOrd="0" presId="urn:microsoft.com/office/officeart/2005/8/layout/hList7"/>
    <dgm:cxn modelId="{07367727-36ED-4CC2-8E8A-6622921AC485}" type="presParOf" srcId="{CDA1C4A7-5E50-4DDE-8D3D-BAB07C1A7479}" destId="{69A3559C-0381-4209-82E4-94668B363360}" srcOrd="4" destOrd="0" presId="urn:microsoft.com/office/officeart/2005/8/layout/hList7"/>
    <dgm:cxn modelId="{0462F512-A807-48D5-8000-A5D08F91AC04}" type="presParOf" srcId="{69A3559C-0381-4209-82E4-94668B363360}" destId="{167148AB-4246-46F6-8462-3EA58C3F2742}" srcOrd="0" destOrd="0" presId="urn:microsoft.com/office/officeart/2005/8/layout/hList7"/>
    <dgm:cxn modelId="{3CDCA1C9-E828-4E9F-807C-2DC3416B69AC}" type="presParOf" srcId="{69A3559C-0381-4209-82E4-94668B363360}" destId="{A298D66B-49F0-460F-9DE2-AB302DB45491}" srcOrd="1" destOrd="0" presId="urn:microsoft.com/office/officeart/2005/8/layout/hList7"/>
    <dgm:cxn modelId="{BD4C52F5-8F09-402D-9DBD-AB653C2247DB}" type="presParOf" srcId="{69A3559C-0381-4209-82E4-94668B363360}" destId="{505F2269-4130-425E-A4E9-9E13D1B67112}" srcOrd="2" destOrd="0" presId="urn:microsoft.com/office/officeart/2005/8/layout/hList7"/>
    <dgm:cxn modelId="{C09C79AB-82BF-4C62-972E-48360547B410}" type="presParOf" srcId="{69A3559C-0381-4209-82E4-94668B363360}" destId="{6DF08A3F-C222-464D-9E01-C4FF3AA76E85}" srcOrd="3" destOrd="0" presId="urn:microsoft.com/office/officeart/2005/8/layout/hList7"/>
    <dgm:cxn modelId="{DB121A7A-425F-4E4F-BA68-CFD483D885DC}" type="presParOf" srcId="{CDA1C4A7-5E50-4DDE-8D3D-BAB07C1A7479}" destId="{1FC0FD2D-7B86-485E-8F41-30C10F0BEA40}" srcOrd="5" destOrd="0" presId="urn:microsoft.com/office/officeart/2005/8/layout/hList7"/>
    <dgm:cxn modelId="{F3441158-7399-43C2-A50B-090B35AD702D}" type="presParOf" srcId="{CDA1C4A7-5E50-4DDE-8D3D-BAB07C1A7479}" destId="{326E8B63-4128-4FE9-9A8C-904313D22A03}" srcOrd="6" destOrd="0" presId="urn:microsoft.com/office/officeart/2005/8/layout/hList7"/>
    <dgm:cxn modelId="{BB96FB69-B306-40CF-AD1A-E195945F62B0}" type="presParOf" srcId="{326E8B63-4128-4FE9-9A8C-904313D22A03}" destId="{7090CC83-58DD-4271-B8E8-89DE157438FC}" srcOrd="0" destOrd="0" presId="urn:microsoft.com/office/officeart/2005/8/layout/hList7"/>
    <dgm:cxn modelId="{F35F71FF-225B-44CF-BDE0-1DA3AF0EB1FB}" type="presParOf" srcId="{326E8B63-4128-4FE9-9A8C-904313D22A03}" destId="{25218940-E542-4242-82B4-818C2D49DADB}" srcOrd="1" destOrd="0" presId="urn:microsoft.com/office/officeart/2005/8/layout/hList7"/>
    <dgm:cxn modelId="{7641BBA8-BA1C-4F50-A026-3A17F7B5E777}" type="presParOf" srcId="{326E8B63-4128-4FE9-9A8C-904313D22A03}" destId="{51EAC268-CB36-47B4-8F64-68D28F882412}" srcOrd="2" destOrd="0" presId="urn:microsoft.com/office/officeart/2005/8/layout/hList7"/>
    <dgm:cxn modelId="{E492C42A-3B07-44BF-8D37-941C9254A769}" type="presParOf" srcId="{326E8B63-4128-4FE9-9A8C-904313D22A03}" destId="{11155674-F00B-465F-91E7-B225F342A22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5" name="Google Shape;5;n"/>
          <p:cNvSpPr txBox="1">
            <a:spLocks noGrp="1"/>
          </p:cNvSpPr>
          <p:nvPr>
            <p:ph type="hdr" idx="3"/>
          </p:nvPr>
        </p:nvSpPr>
        <p:spPr>
          <a:xfrm>
            <a:off x="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427896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10157400"/>
            <a:ext cx="3280680" cy="53424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‹Nº›</a:t>
            </a:fld>
            <a:endParaRPr sz="14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243214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1" name="Google Shape;71;p1: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1491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400" b="0" i="0" u="none" strike="noStrike" cap="none" smtClean="0">
                <a:solidFill>
                  <a:schemeClr val="dk1"/>
                </a:solidFill>
                <a:latin typeface="Times New Roman"/>
                <a:ea typeface="Times New Roman"/>
                <a:cs typeface="Times New Roman"/>
                <a:sym typeface="Times New Roman"/>
              </a:rPr>
              <a:t>18</a:t>
            </a:fld>
            <a:endParaRPr lang="en-US" sz="14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289395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0: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16" name="Google Shape;216;p20: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2408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7: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66" name="Google Shape;266;p27: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062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1: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94" name="Google Shape;294;p31: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9849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2: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01" name="Google Shape;301;p32: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6219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7" name="Google Shape;307;p33: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None/>
            </a:pPr>
            <a:r>
              <a:rPr lang="en-US" sz="2000" b="0" strike="noStrike"/>
              <a:t>Nigeria: sin casos </a:t>
            </a:r>
            <a:endParaRPr/>
          </a:p>
        </p:txBody>
      </p:sp>
      <p:sp>
        <p:nvSpPr>
          <p:cNvPr id="308" name="Google Shape;308;p33: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strike="noStrike">
                <a:solidFill>
                  <a:srgbClr val="000000"/>
                </a:solidFill>
                <a:latin typeface="Calibri"/>
                <a:ea typeface="Calibri"/>
                <a:cs typeface="Calibri"/>
                <a:sym typeface="Calibri"/>
              </a:rPr>
              <a:t>32</a:t>
            </a:fld>
            <a:endParaRPr sz="1200" b="0" strike="noStrik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0260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7" name="Google Shape;77;p2: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7016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400" b="0" i="0" u="none" strike="noStrike" cap="none" smtClean="0">
                <a:solidFill>
                  <a:schemeClr val="dk1"/>
                </a:solidFill>
                <a:latin typeface="Times New Roman"/>
                <a:ea typeface="Times New Roman"/>
                <a:cs typeface="Times New Roman"/>
                <a:sym typeface="Times New Roman"/>
              </a:rPr>
              <a:t>4</a:t>
            </a:fld>
            <a:endParaRPr lang="en-US" sz="14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964208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4" name="Google Shape;114;p7: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623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1" name="Google Shape;121;p8: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0147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7" name="Google Shape;127;p9: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223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48" name="Google Shape;148;p12: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5961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4: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60" name="Google Shape;160;p14: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8318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5: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67" name="Google Shape;167;p15: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5523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5"/>
        <p:cNvGrpSpPr/>
        <p:nvPr/>
      </p:nvGrpSpPr>
      <p:grpSpPr>
        <a:xfrm>
          <a:off x="0" y="0"/>
          <a:ext cx="0" cy="0"/>
          <a:chOff x="0" y="0"/>
          <a:chExt cx="0" cy="0"/>
        </a:xfrm>
      </p:grpSpPr>
      <p:sp>
        <p:nvSpPr>
          <p:cNvPr id="16" name="Google Shape;16;p35"/>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5"/>
          <p:cNvSpPr txBox="1">
            <a:spLocks noGrp="1"/>
          </p:cNvSpPr>
          <p:nvPr>
            <p:ph type="subTitle" idx="1"/>
          </p:nvPr>
        </p:nvSpPr>
        <p:spPr>
          <a:xfrm>
            <a:off x="457200" y="1203390"/>
            <a:ext cx="8229240" cy="298296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6"/>
        <p:cNvGrpSpPr/>
        <p:nvPr/>
      </p:nvGrpSpPr>
      <p:grpSpPr>
        <a:xfrm>
          <a:off x="0" y="0"/>
          <a:ext cx="0" cy="0"/>
          <a:chOff x="0" y="0"/>
          <a:chExt cx="0" cy="0"/>
        </a:xfrm>
      </p:grpSpPr>
      <p:sp>
        <p:nvSpPr>
          <p:cNvPr id="47" name="Google Shape;47;p44"/>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4"/>
          <p:cNvSpPr txBox="1">
            <a:spLocks noGrp="1"/>
          </p:cNvSpPr>
          <p:nvPr>
            <p:ph type="body" idx="1"/>
          </p:nvPr>
        </p:nvSpPr>
        <p:spPr>
          <a:xfrm>
            <a:off x="457200" y="1203390"/>
            <a:ext cx="4015800" cy="142263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9" name="Google Shape;49;p44"/>
          <p:cNvSpPr txBox="1">
            <a:spLocks noGrp="1"/>
          </p:cNvSpPr>
          <p:nvPr>
            <p:ph type="body" idx="2"/>
          </p:nvPr>
        </p:nvSpPr>
        <p:spPr>
          <a:xfrm>
            <a:off x="4674240" y="1203390"/>
            <a:ext cx="4015800" cy="142263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0" name="Google Shape;50;p44"/>
          <p:cNvSpPr txBox="1">
            <a:spLocks noGrp="1"/>
          </p:cNvSpPr>
          <p:nvPr>
            <p:ph type="body" idx="3"/>
          </p:nvPr>
        </p:nvSpPr>
        <p:spPr>
          <a:xfrm>
            <a:off x="457200" y="2761560"/>
            <a:ext cx="8229240" cy="142263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51"/>
        <p:cNvGrpSpPr/>
        <p:nvPr/>
      </p:nvGrpSpPr>
      <p:grpSpPr>
        <a:xfrm>
          <a:off x="0" y="0"/>
          <a:ext cx="0" cy="0"/>
          <a:chOff x="0" y="0"/>
          <a:chExt cx="0" cy="0"/>
        </a:xfrm>
      </p:grpSpPr>
      <p:sp>
        <p:nvSpPr>
          <p:cNvPr id="52" name="Google Shape;52;p45"/>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45"/>
          <p:cNvSpPr txBox="1">
            <a:spLocks noGrp="1"/>
          </p:cNvSpPr>
          <p:nvPr>
            <p:ph type="body" idx="1"/>
          </p:nvPr>
        </p:nvSpPr>
        <p:spPr>
          <a:xfrm>
            <a:off x="457200" y="1203390"/>
            <a:ext cx="8229240" cy="142263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4" name="Google Shape;54;p45"/>
          <p:cNvSpPr txBox="1">
            <a:spLocks noGrp="1"/>
          </p:cNvSpPr>
          <p:nvPr>
            <p:ph type="body" idx="2"/>
          </p:nvPr>
        </p:nvSpPr>
        <p:spPr>
          <a:xfrm>
            <a:off x="457200" y="2761560"/>
            <a:ext cx="8229240" cy="142263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5"/>
        <p:cNvGrpSpPr/>
        <p:nvPr/>
      </p:nvGrpSpPr>
      <p:grpSpPr>
        <a:xfrm>
          <a:off x="0" y="0"/>
          <a:ext cx="0" cy="0"/>
          <a:chOff x="0" y="0"/>
          <a:chExt cx="0" cy="0"/>
        </a:xfrm>
      </p:grpSpPr>
      <p:sp>
        <p:nvSpPr>
          <p:cNvPr id="56" name="Google Shape;56;p46"/>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6"/>
          <p:cNvSpPr txBox="1">
            <a:spLocks noGrp="1"/>
          </p:cNvSpPr>
          <p:nvPr>
            <p:ph type="body" idx="1"/>
          </p:nvPr>
        </p:nvSpPr>
        <p:spPr>
          <a:xfrm>
            <a:off x="457200" y="1203390"/>
            <a:ext cx="4015800" cy="142263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8" name="Google Shape;58;p46"/>
          <p:cNvSpPr txBox="1">
            <a:spLocks noGrp="1"/>
          </p:cNvSpPr>
          <p:nvPr>
            <p:ph type="body" idx="2"/>
          </p:nvPr>
        </p:nvSpPr>
        <p:spPr>
          <a:xfrm>
            <a:off x="4674240" y="1203390"/>
            <a:ext cx="4015800" cy="142263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9" name="Google Shape;59;p46"/>
          <p:cNvSpPr txBox="1">
            <a:spLocks noGrp="1"/>
          </p:cNvSpPr>
          <p:nvPr>
            <p:ph type="body" idx="3"/>
          </p:nvPr>
        </p:nvSpPr>
        <p:spPr>
          <a:xfrm>
            <a:off x="457200" y="2761560"/>
            <a:ext cx="4015800" cy="142263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60" name="Google Shape;60;p46"/>
          <p:cNvSpPr txBox="1">
            <a:spLocks noGrp="1"/>
          </p:cNvSpPr>
          <p:nvPr>
            <p:ph type="body" idx="4"/>
          </p:nvPr>
        </p:nvSpPr>
        <p:spPr>
          <a:xfrm>
            <a:off x="4674240" y="2761560"/>
            <a:ext cx="4015800" cy="142263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61"/>
        <p:cNvGrpSpPr/>
        <p:nvPr/>
      </p:nvGrpSpPr>
      <p:grpSpPr>
        <a:xfrm>
          <a:off x="0" y="0"/>
          <a:ext cx="0" cy="0"/>
          <a:chOff x="0" y="0"/>
          <a:chExt cx="0" cy="0"/>
        </a:xfrm>
      </p:grpSpPr>
      <p:sp>
        <p:nvSpPr>
          <p:cNvPr id="62" name="Google Shape;62;p47"/>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7"/>
          <p:cNvSpPr txBox="1">
            <a:spLocks noGrp="1"/>
          </p:cNvSpPr>
          <p:nvPr>
            <p:ph type="body" idx="1"/>
          </p:nvPr>
        </p:nvSpPr>
        <p:spPr>
          <a:xfrm>
            <a:off x="457200" y="1203390"/>
            <a:ext cx="2649600" cy="142263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64" name="Google Shape;64;p47"/>
          <p:cNvSpPr txBox="1">
            <a:spLocks noGrp="1"/>
          </p:cNvSpPr>
          <p:nvPr>
            <p:ph type="body" idx="2"/>
          </p:nvPr>
        </p:nvSpPr>
        <p:spPr>
          <a:xfrm>
            <a:off x="3239640" y="1203390"/>
            <a:ext cx="2649600" cy="142263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65" name="Google Shape;65;p47"/>
          <p:cNvSpPr txBox="1">
            <a:spLocks noGrp="1"/>
          </p:cNvSpPr>
          <p:nvPr>
            <p:ph type="body" idx="3"/>
          </p:nvPr>
        </p:nvSpPr>
        <p:spPr>
          <a:xfrm>
            <a:off x="6022080" y="1203390"/>
            <a:ext cx="2649600" cy="142263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66" name="Google Shape;66;p47"/>
          <p:cNvSpPr txBox="1">
            <a:spLocks noGrp="1"/>
          </p:cNvSpPr>
          <p:nvPr>
            <p:ph type="body" idx="4"/>
          </p:nvPr>
        </p:nvSpPr>
        <p:spPr>
          <a:xfrm>
            <a:off x="457200" y="2761560"/>
            <a:ext cx="2649600" cy="142263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67" name="Google Shape;67;p47"/>
          <p:cNvSpPr txBox="1">
            <a:spLocks noGrp="1"/>
          </p:cNvSpPr>
          <p:nvPr>
            <p:ph type="body" idx="5"/>
          </p:nvPr>
        </p:nvSpPr>
        <p:spPr>
          <a:xfrm>
            <a:off x="3239640" y="2761560"/>
            <a:ext cx="2649600" cy="142263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68" name="Google Shape;68;p47"/>
          <p:cNvSpPr txBox="1">
            <a:spLocks noGrp="1"/>
          </p:cNvSpPr>
          <p:nvPr>
            <p:ph type="body" idx="6"/>
          </p:nvPr>
        </p:nvSpPr>
        <p:spPr>
          <a:xfrm>
            <a:off x="6022080" y="2761560"/>
            <a:ext cx="2649600" cy="142263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8"/>
        <p:cNvGrpSpPr/>
        <p:nvPr/>
      </p:nvGrpSpPr>
      <p:grpSpPr>
        <a:xfrm>
          <a:off x="0" y="0"/>
          <a:ext cx="0" cy="0"/>
          <a:chOff x="0" y="0"/>
          <a:chExt cx="0" cy="0"/>
        </a:xfrm>
      </p:grpSpPr>
      <p:sp>
        <p:nvSpPr>
          <p:cNvPr id="19" name="Google Shape;19;p36"/>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6"/>
          <p:cNvSpPr txBox="1">
            <a:spLocks noGrp="1"/>
          </p:cNvSpPr>
          <p:nvPr>
            <p:ph type="body" idx="1"/>
          </p:nvPr>
        </p:nvSpPr>
        <p:spPr>
          <a:xfrm>
            <a:off x="457200" y="1203390"/>
            <a:ext cx="8229240" cy="298296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38"/>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685800" y="1597860"/>
            <a:ext cx="7772040" cy="1102140"/>
          </a:xfrm>
          <a:prstGeom prst="rect">
            <a:avLst/>
          </a:prstGeom>
          <a:noFill/>
          <a:ln>
            <a:noFill/>
          </a:ln>
        </p:spPr>
        <p:txBody>
          <a:bodyPr spcFirstLastPara="1" wrap="square" lIns="91425" tIns="45700" rIns="91425" bIns="4570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457200" y="1203390"/>
            <a:ext cx="8229240" cy="298296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27" name="Google Shape;27;p39"/>
          <p:cNvSpPr txBox="1">
            <a:spLocks noGrp="1"/>
          </p:cNvSpPr>
          <p:nvPr>
            <p:ph type="dt" idx="10"/>
          </p:nvPr>
        </p:nvSpPr>
        <p:spPr>
          <a:xfrm>
            <a:off x="457200" y="4767390"/>
            <a:ext cx="2133360" cy="2735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9"/>
          <p:cNvSpPr txBox="1">
            <a:spLocks noGrp="1"/>
          </p:cNvSpPr>
          <p:nvPr>
            <p:ph type="ftr" idx="11"/>
          </p:nvPr>
        </p:nvSpPr>
        <p:spPr>
          <a:xfrm>
            <a:off x="3124080" y="4767390"/>
            <a:ext cx="2895120" cy="2735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9"/>
          <p:cNvSpPr txBox="1">
            <a:spLocks noGrp="1"/>
          </p:cNvSpPr>
          <p:nvPr>
            <p:ph type="sldNum" idx="12"/>
          </p:nvPr>
        </p:nvSpPr>
        <p:spPr>
          <a:xfrm>
            <a:off x="6553080" y="4767390"/>
            <a:ext cx="2133360" cy="27351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0"/>
        <p:cNvGrpSpPr/>
        <p:nvPr/>
      </p:nvGrpSpPr>
      <p:grpSpPr>
        <a:xfrm>
          <a:off x="0" y="0"/>
          <a:ext cx="0" cy="0"/>
          <a:chOff x="0" y="0"/>
          <a:chExt cx="0" cy="0"/>
        </a:xfrm>
      </p:grpSpPr>
      <p:sp>
        <p:nvSpPr>
          <p:cNvPr id="31" name="Google Shape;31;p40"/>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0"/>
          <p:cNvSpPr txBox="1">
            <a:spLocks noGrp="1"/>
          </p:cNvSpPr>
          <p:nvPr>
            <p:ph type="body" idx="1"/>
          </p:nvPr>
        </p:nvSpPr>
        <p:spPr>
          <a:xfrm>
            <a:off x="457200" y="1203390"/>
            <a:ext cx="4015800" cy="298296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3" name="Google Shape;33;p40"/>
          <p:cNvSpPr txBox="1">
            <a:spLocks noGrp="1"/>
          </p:cNvSpPr>
          <p:nvPr>
            <p:ph type="body" idx="2"/>
          </p:nvPr>
        </p:nvSpPr>
        <p:spPr>
          <a:xfrm>
            <a:off x="4674240" y="1203390"/>
            <a:ext cx="4015800" cy="298296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4"/>
        <p:cNvGrpSpPr/>
        <p:nvPr/>
      </p:nvGrpSpPr>
      <p:grpSpPr>
        <a:xfrm>
          <a:off x="0" y="0"/>
          <a:ext cx="0" cy="0"/>
          <a:chOff x="0" y="0"/>
          <a:chExt cx="0" cy="0"/>
        </a:xfrm>
      </p:grpSpPr>
      <p:sp>
        <p:nvSpPr>
          <p:cNvPr id="35" name="Google Shape;35;p41"/>
          <p:cNvSpPr txBox="1">
            <a:spLocks noGrp="1"/>
          </p:cNvSpPr>
          <p:nvPr>
            <p:ph type="subTitle" idx="1"/>
          </p:nvPr>
        </p:nvSpPr>
        <p:spPr>
          <a:xfrm>
            <a:off x="457200" y="205200"/>
            <a:ext cx="8229240" cy="398088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6"/>
        <p:cNvGrpSpPr/>
        <p:nvPr/>
      </p:nvGrpSpPr>
      <p:grpSpPr>
        <a:xfrm>
          <a:off x="0" y="0"/>
          <a:ext cx="0" cy="0"/>
          <a:chOff x="0" y="0"/>
          <a:chExt cx="0" cy="0"/>
        </a:xfrm>
      </p:grpSpPr>
      <p:sp>
        <p:nvSpPr>
          <p:cNvPr id="37" name="Google Shape;37;p42"/>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2"/>
          <p:cNvSpPr txBox="1">
            <a:spLocks noGrp="1"/>
          </p:cNvSpPr>
          <p:nvPr>
            <p:ph type="body" idx="1"/>
          </p:nvPr>
        </p:nvSpPr>
        <p:spPr>
          <a:xfrm>
            <a:off x="457200" y="1203390"/>
            <a:ext cx="4015800" cy="142263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9" name="Google Shape;39;p42"/>
          <p:cNvSpPr txBox="1">
            <a:spLocks noGrp="1"/>
          </p:cNvSpPr>
          <p:nvPr>
            <p:ph type="body" idx="2"/>
          </p:nvPr>
        </p:nvSpPr>
        <p:spPr>
          <a:xfrm>
            <a:off x="4674240" y="1203390"/>
            <a:ext cx="4015800" cy="298296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0" name="Google Shape;40;p42"/>
          <p:cNvSpPr txBox="1">
            <a:spLocks noGrp="1"/>
          </p:cNvSpPr>
          <p:nvPr>
            <p:ph type="body" idx="3"/>
          </p:nvPr>
        </p:nvSpPr>
        <p:spPr>
          <a:xfrm>
            <a:off x="457200" y="2761560"/>
            <a:ext cx="4015800" cy="142263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41"/>
        <p:cNvGrpSpPr/>
        <p:nvPr/>
      </p:nvGrpSpPr>
      <p:grpSpPr>
        <a:xfrm>
          <a:off x="0" y="0"/>
          <a:ext cx="0" cy="0"/>
          <a:chOff x="0" y="0"/>
          <a:chExt cx="0" cy="0"/>
        </a:xfrm>
      </p:grpSpPr>
      <p:sp>
        <p:nvSpPr>
          <p:cNvPr id="42" name="Google Shape;42;p43"/>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3"/>
          <p:cNvSpPr txBox="1">
            <a:spLocks noGrp="1"/>
          </p:cNvSpPr>
          <p:nvPr>
            <p:ph type="body" idx="1"/>
          </p:nvPr>
        </p:nvSpPr>
        <p:spPr>
          <a:xfrm>
            <a:off x="457200" y="1203390"/>
            <a:ext cx="4015800" cy="298296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4" name="Google Shape;44;p43"/>
          <p:cNvSpPr txBox="1">
            <a:spLocks noGrp="1"/>
          </p:cNvSpPr>
          <p:nvPr>
            <p:ph type="body" idx="2"/>
          </p:nvPr>
        </p:nvSpPr>
        <p:spPr>
          <a:xfrm>
            <a:off x="4674240" y="1203390"/>
            <a:ext cx="4015800" cy="142263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5" name="Google Shape;45;p43"/>
          <p:cNvSpPr txBox="1">
            <a:spLocks noGrp="1"/>
          </p:cNvSpPr>
          <p:nvPr>
            <p:ph type="body" idx="3"/>
          </p:nvPr>
        </p:nvSpPr>
        <p:spPr>
          <a:xfrm>
            <a:off x="4674240" y="2761560"/>
            <a:ext cx="4015800" cy="142263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685800" y="1597860"/>
            <a:ext cx="7772040" cy="1102140"/>
          </a:xfrm>
          <a:prstGeom prst="rect">
            <a:avLst/>
          </a:prstGeom>
          <a:noFill/>
          <a:ln>
            <a:noFill/>
          </a:ln>
        </p:spPr>
        <p:txBody>
          <a:bodyPr spcFirstLastPara="1" wrap="square" lIns="91425" tIns="45700" rIns="91425" bIns="4570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dt" idx="10"/>
          </p:nvPr>
        </p:nvSpPr>
        <p:spPr>
          <a:xfrm>
            <a:off x="457200" y="4767390"/>
            <a:ext cx="2133360" cy="27351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34"/>
          <p:cNvSpPr txBox="1">
            <a:spLocks noGrp="1"/>
          </p:cNvSpPr>
          <p:nvPr>
            <p:ph type="ftr" idx="11"/>
          </p:nvPr>
        </p:nvSpPr>
        <p:spPr>
          <a:xfrm>
            <a:off x="3124080" y="4767390"/>
            <a:ext cx="2895120" cy="27351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4"/>
          <p:cNvSpPr txBox="1">
            <a:spLocks noGrp="1"/>
          </p:cNvSpPr>
          <p:nvPr>
            <p:ph type="sldNum" idx="12"/>
          </p:nvPr>
        </p:nvSpPr>
        <p:spPr>
          <a:xfrm>
            <a:off x="6553080" y="4767390"/>
            <a:ext cx="2133360" cy="27351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None/>
              <a:defRPr sz="1200" b="0" i="0" u="none" strike="noStrike" cap="none">
                <a:solidFill>
                  <a:srgbClr val="8B8B8B"/>
                </a:solidFill>
                <a:latin typeface="Calibri"/>
                <a:ea typeface="Calibri"/>
                <a:cs typeface="Calibri"/>
                <a:sym typeface="Calibri"/>
              </a:defRPr>
            </a:lvl1pPr>
            <a:lvl2pPr marL="0" marR="0" lvl="1" indent="0" algn="r" rtl="0">
              <a:lnSpc>
                <a:spcPct val="100000"/>
              </a:lnSpc>
              <a:spcBef>
                <a:spcPts val="0"/>
              </a:spcBef>
              <a:buNone/>
              <a:defRPr sz="1200" b="0" i="0" u="none" strike="noStrike" cap="none">
                <a:solidFill>
                  <a:srgbClr val="8B8B8B"/>
                </a:solidFill>
                <a:latin typeface="Calibri"/>
                <a:ea typeface="Calibri"/>
                <a:cs typeface="Calibri"/>
                <a:sym typeface="Calibri"/>
              </a:defRPr>
            </a:lvl2pPr>
            <a:lvl3pPr marL="0" marR="0" lvl="2" indent="0" algn="r" rtl="0">
              <a:lnSpc>
                <a:spcPct val="100000"/>
              </a:lnSpc>
              <a:spcBef>
                <a:spcPts val="0"/>
              </a:spcBef>
              <a:buNone/>
              <a:defRPr sz="1200" b="0" i="0" u="none" strike="noStrike" cap="none">
                <a:solidFill>
                  <a:srgbClr val="8B8B8B"/>
                </a:solidFill>
                <a:latin typeface="Calibri"/>
                <a:ea typeface="Calibri"/>
                <a:cs typeface="Calibri"/>
                <a:sym typeface="Calibri"/>
              </a:defRPr>
            </a:lvl3pPr>
            <a:lvl4pPr marL="0" marR="0" lvl="3" indent="0" algn="r" rtl="0">
              <a:lnSpc>
                <a:spcPct val="100000"/>
              </a:lnSpc>
              <a:spcBef>
                <a:spcPts val="0"/>
              </a:spcBef>
              <a:buNone/>
              <a:defRPr sz="1200" b="0" i="0" u="none" strike="noStrike" cap="none">
                <a:solidFill>
                  <a:srgbClr val="8B8B8B"/>
                </a:solidFill>
                <a:latin typeface="Calibri"/>
                <a:ea typeface="Calibri"/>
                <a:cs typeface="Calibri"/>
                <a:sym typeface="Calibri"/>
              </a:defRPr>
            </a:lvl4pPr>
            <a:lvl5pPr marL="0" marR="0" lvl="4" indent="0" algn="r" rtl="0">
              <a:lnSpc>
                <a:spcPct val="100000"/>
              </a:lnSpc>
              <a:spcBef>
                <a:spcPts val="0"/>
              </a:spcBef>
              <a:buNone/>
              <a:defRPr sz="1200" b="0" i="0" u="none" strike="noStrike" cap="none">
                <a:solidFill>
                  <a:srgbClr val="8B8B8B"/>
                </a:solidFill>
                <a:latin typeface="Calibri"/>
                <a:ea typeface="Calibri"/>
                <a:cs typeface="Calibri"/>
                <a:sym typeface="Calibri"/>
              </a:defRPr>
            </a:lvl5pPr>
            <a:lvl6pPr marL="0" marR="0" lvl="5" indent="0" algn="r" rtl="0">
              <a:lnSpc>
                <a:spcPct val="100000"/>
              </a:lnSpc>
              <a:spcBef>
                <a:spcPts val="0"/>
              </a:spcBef>
              <a:buNone/>
              <a:defRPr sz="1200" b="0" i="0" u="none" strike="noStrike" cap="none">
                <a:solidFill>
                  <a:srgbClr val="8B8B8B"/>
                </a:solidFill>
                <a:latin typeface="Calibri"/>
                <a:ea typeface="Calibri"/>
                <a:cs typeface="Calibri"/>
                <a:sym typeface="Calibri"/>
              </a:defRPr>
            </a:lvl6pPr>
            <a:lvl7pPr marL="0" marR="0" lvl="6" indent="0" algn="r" rtl="0">
              <a:lnSpc>
                <a:spcPct val="100000"/>
              </a:lnSpc>
              <a:spcBef>
                <a:spcPts val="0"/>
              </a:spcBef>
              <a:buNone/>
              <a:defRPr sz="1200" b="0" i="0" u="none" strike="noStrike" cap="none">
                <a:solidFill>
                  <a:srgbClr val="8B8B8B"/>
                </a:solidFill>
                <a:latin typeface="Calibri"/>
                <a:ea typeface="Calibri"/>
                <a:cs typeface="Calibri"/>
                <a:sym typeface="Calibri"/>
              </a:defRPr>
            </a:lvl7pPr>
            <a:lvl8pPr marL="0" marR="0" lvl="7" indent="0" algn="r" rtl="0">
              <a:lnSpc>
                <a:spcPct val="100000"/>
              </a:lnSpc>
              <a:spcBef>
                <a:spcPts val="0"/>
              </a:spcBef>
              <a:buNone/>
              <a:defRPr sz="1200" b="0" i="0" u="none" strike="noStrike" cap="none">
                <a:solidFill>
                  <a:srgbClr val="8B8B8B"/>
                </a:solidFill>
                <a:latin typeface="Calibri"/>
                <a:ea typeface="Calibri"/>
                <a:cs typeface="Calibri"/>
                <a:sym typeface="Calibri"/>
              </a:defRPr>
            </a:lvl8pPr>
            <a:lvl9pPr marL="0" marR="0" lvl="8" indent="0" algn="r" rtl="0">
              <a:lnSpc>
                <a:spcPct val="100000"/>
              </a:lnSpc>
              <a:spcBef>
                <a:spcPts val="0"/>
              </a:spcBef>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solidFill>
                <a:schemeClr val="dk1"/>
              </a:solidFill>
              <a:latin typeface="Times New Roman"/>
              <a:ea typeface="Times New Roman"/>
              <a:cs typeface="Times New Roman"/>
              <a:sym typeface="Times New Roman"/>
            </a:endParaRPr>
          </a:p>
        </p:txBody>
      </p:sp>
      <p:sp>
        <p:nvSpPr>
          <p:cNvPr id="14" name="Google Shape;14;p34"/>
          <p:cNvSpPr txBox="1">
            <a:spLocks noGrp="1"/>
          </p:cNvSpPr>
          <p:nvPr>
            <p:ph type="body" idx="1"/>
          </p:nvPr>
        </p:nvSpPr>
        <p:spPr>
          <a:xfrm>
            <a:off x="457200" y="1203390"/>
            <a:ext cx="8229240" cy="298296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Google Shape;73;p1"/>
          <p:cNvSpPr txBox="1"/>
          <p:nvPr/>
        </p:nvSpPr>
        <p:spPr>
          <a:xfrm>
            <a:off x="528145" y="1684360"/>
            <a:ext cx="7772040" cy="110214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dirty="0">
                <a:solidFill>
                  <a:schemeClr val="dk1"/>
                </a:solidFill>
                <a:latin typeface="Calibri"/>
                <a:ea typeface="Calibri"/>
                <a:cs typeface="Calibri"/>
                <a:sym typeface="Calibri"/>
              </a:rPr>
              <a:t/>
            </a:r>
            <a:br>
              <a:rPr lang="en-US" sz="2800" b="1" i="0" u="none" strike="noStrike" cap="none" dirty="0">
                <a:solidFill>
                  <a:schemeClr val="dk1"/>
                </a:solidFill>
                <a:latin typeface="Calibri"/>
                <a:ea typeface="Calibri"/>
                <a:cs typeface="Calibri"/>
                <a:sym typeface="Calibri"/>
              </a:rPr>
            </a:br>
            <a:r>
              <a:rPr lang="en-US" sz="2800" b="1" i="0" u="none" strike="noStrike" cap="none" dirty="0">
                <a:solidFill>
                  <a:srgbClr val="000000"/>
                </a:solidFill>
                <a:latin typeface="Calibri"/>
                <a:ea typeface="Calibri"/>
                <a:cs typeface="Calibri"/>
                <a:sym typeface="Calibri"/>
              </a:rPr>
              <a:t> </a:t>
            </a:r>
            <a:r>
              <a:rPr lang="en-US" sz="2800" b="1" i="0" u="none" strike="noStrike" cap="none" dirty="0">
                <a:solidFill>
                  <a:schemeClr val="dk1"/>
                </a:solidFill>
                <a:latin typeface="Calibri"/>
                <a:ea typeface="Calibri"/>
                <a:cs typeface="Calibri"/>
                <a:sym typeface="Calibri"/>
              </a:rPr>
              <a:t/>
            </a:r>
            <a:br>
              <a:rPr lang="en-US" sz="2800" b="1" i="0" u="none" strike="noStrike" cap="none" dirty="0">
                <a:solidFill>
                  <a:schemeClr val="dk1"/>
                </a:solidFill>
                <a:latin typeface="Calibri"/>
                <a:ea typeface="Calibri"/>
                <a:cs typeface="Calibri"/>
                <a:sym typeface="Calibri"/>
              </a:rPr>
            </a:br>
            <a:r>
              <a:rPr lang="en-US" sz="2800" b="1" i="0" u="none" strike="noStrike" cap="none" dirty="0">
                <a:solidFill>
                  <a:srgbClr val="0070C0"/>
                </a:solidFill>
                <a:latin typeface="Calibri"/>
                <a:ea typeface="Calibri"/>
                <a:cs typeface="Calibri"/>
                <a:sym typeface="Calibri"/>
              </a:rPr>
              <a:t>Poliomielitis</a:t>
            </a:r>
            <a:br>
              <a:rPr lang="en-US" sz="2800" b="1" i="0" u="none" strike="noStrike" cap="none" dirty="0">
                <a:solidFill>
                  <a:srgbClr val="0070C0"/>
                </a:solidFill>
                <a:latin typeface="Calibri"/>
                <a:ea typeface="Calibri"/>
                <a:cs typeface="Calibri"/>
                <a:sym typeface="Calibri"/>
              </a:rPr>
            </a:br>
            <a:endParaRPr sz="2800" b="1" i="0" u="none" strike="noStrike" cap="none" dirty="0">
              <a:solidFill>
                <a:srgbClr val="000000"/>
              </a:solidFill>
              <a:latin typeface="Calibri"/>
              <a:ea typeface="Calibri"/>
              <a:cs typeface="Calibri"/>
              <a:sym typeface="Calibri"/>
            </a:endParaRPr>
          </a:p>
        </p:txBody>
      </p:sp>
      <p:sp>
        <p:nvSpPr>
          <p:cNvPr id="74" name="Google Shape;74;p1"/>
          <p:cNvSpPr txBox="1"/>
          <p:nvPr/>
        </p:nvSpPr>
        <p:spPr>
          <a:xfrm>
            <a:off x="3394840" y="2360836"/>
            <a:ext cx="1991710" cy="55704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strike="noStrike" cap="none" dirty="0">
              <a:solidFill>
                <a:srgbClr val="7F7F7F"/>
              </a:solidFill>
              <a:latin typeface="Calibri"/>
              <a:ea typeface="Calibri"/>
              <a:cs typeface="Calibri"/>
              <a:sym typeface="Calibri"/>
            </a:endParaRPr>
          </a:p>
          <a:p>
            <a:pPr marL="0" marR="0" lvl="0" indent="0" algn="ctr" rtl="0">
              <a:lnSpc>
                <a:spcPct val="100000"/>
              </a:lnSpc>
              <a:spcBef>
                <a:spcPts val="479"/>
              </a:spcBef>
              <a:spcAft>
                <a:spcPts val="0"/>
              </a:spcAft>
              <a:buNone/>
            </a:pPr>
            <a:r>
              <a:rPr lang="en-US" sz="1800" b="0" i="0" u="none" strike="noStrike" cap="none" dirty="0" err="1">
                <a:solidFill>
                  <a:srgbClr val="7F7F7F"/>
                </a:solidFill>
                <a:latin typeface="Calibri"/>
                <a:ea typeface="Calibri"/>
                <a:cs typeface="Calibri"/>
                <a:sym typeface="Calibri"/>
              </a:rPr>
              <a:t>Florencia</a:t>
            </a:r>
            <a:r>
              <a:rPr lang="en-US" sz="1800" b="0" i="0" u="none" strike="noStrike" cap="none" dirty="0">
                <a:solidFill>
                  <a:srgbClr val="7F7F7F"/>
                </a:solidFill>
                <a:latin typeface="Calibri"/>
                <a:ea typeface="Calibri"/>
                <a:cs typeface="Calibri"/>
                <a:sym typeface="Calibri"/>
              </a:rPr>
              <a:t> Nolte</a:t>
            </a:r>
            <a:endParaRPr sz="1800" b="0" i="0" u="none" strike="noStrike" cap="none" dirty="0">
              <a:solidFill>
                <a:srgbClr val="7F7F7F"/>
              </a:solidFill>
              <a:latin typeface="Calibri"/>
              <a:ea typeface="Calibri"/>
              <a:cs typeface="Calibri"/>
              <a:sym typeface="Calibri"/>
            </a:endParaRPr>
          </a:p>
          <a:p>
            <a:pPr marL="0" marR="0" lvl="0" indent="0" algn="ctr" rtl="0">
              <a:lnSpc>
                <a:spcPct val="100000"/>
              </a:lnSpc>
              <a:spcBef>
                <a:spcPts val="479"/>
              </a:spcBef>
              <a:spcAft>
                <a:spcPts val="0"/>
              </a:spcAft>
              <a:buNone/>
            </a:pPr>
            <a:r>
              <a:rPr lang="en-US" sz="1800" b="0" i="0" u="none" strike="noStrike" cap="none" dirty="0" smtClean="0">
                <a:solidFill>
                  <a:srgbClr val="7F7F7F"/>
                </a:solidFill>
                <a:latin typeface="Calibri"/>
                <a:ea typeface="Calibri"/>
                <a:cs typeface="Calibri"/>
                <a:sym typeface="Calibri"/>
              </a:rPr>
              <a:t>2024</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9"/>
          <p:cNvSpPr txBox="1"/>
          <p:nvPr/>
        </p:nvSpPr>
        <p:spPr>
          <a:xfrm>
            <a:off x="685800" y="1597860"/>
            <a:ext cx="7772040" cy="110214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9"/>
          <p:cNvSpPr txBox="1"/>
          <p:nvPr/>
        </p:nvSpPr>
        <p:spPr>
          <a:xfrm>
            <a:off x="1371600" y="2914650"/>
            <a:ext cx="6400440" cy="131409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200">
              <a:solidFill>
                <a:srgbClr val="000000"/>
              </a:solidFill>
              <a:latin typeface="Calibri"/>
              <a:ea typeface="Calibri"/>
              <a:cs typeface="Calibri"/>
              <a:sym typeface="Calibri"/>
            </a:endParaRPr>
          </a:p>
        </p:txBody>
      </p:sp>
      <p:pic>
        <p:nvPicPr>
          <p:cNvPr id="131" name="Google Shape;131;p9"/>
          <p:cNvPicPr preferRelativeResize="0"/>
          <p:nvPr/>
        </p:nvPicPr>
        <p:blipFill rotWithShape="1">
          <a:blip r:embed="rId3">
            <a:alphaModFix/>
          </a:blip>
          <a:srcRect/>
          <a:stretch/>
        </p:blipFill>
        <p:spPr>
          <a:xfrm>
            <a:off x="685800" y="259915"/>
            <a:ext cx="7457004" cy="419456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p:cNvSpPr>
            <a:spLocks noGrp="1"/>
          </p:cNvSpPr>
          <p:nvPr>
            <p:ph type="title"/>
          </p:nvPr>
        </p:nvSpPr>
        <p:spPr/>
        <p:txBody>
          <a:bodyPr/>
          <a:lstStyle/>
          <a:p>
            <a:pPr algn="ctr"/>
            <a:r>
              <a:rPr lang="es-AR" b="1" dirty="0" smtClean="0">
                <a:solidFill>
                  <a:srgbClr val="002060"/>
                </a:solidFill>
              </a:rPr>
              <a:t>IPV</a:t>
            </a:r>
          </a:p>
        </p:txBody>
      </p:sp>
      <p:sp>
        <p:nvSpPr>
          <p:cNvPr id="3" name="Marcador de contenido 2"/>
          <p:cNvSpPr>
            <a:spLocks noGrp="1"/>
          </p:cNvSpPr>
          <p:nvPr>
            <p:ph idx="1"/>
          </p:nvPr>
        </p:nvSpPr>
        <p:spPr>
          <a:xfrm>
            <a:off x="1594247" y="1491853"/>
            <a:ext cx="6172200" cy="3394472"/>
          </a:xfrm>
        </p:spPr>
        <p:txBody>
          <a:bodyPr/>
          <a:lstStyle/>
          <a:p>
            <a:pPr marL="0" indent="0">
              <a:defRPr/>
            </a:pPr>
            <a:r>
              <a:rPr lang="es-AR" dirty="0" smtClean="0">
                <a:solidFill>
                  <a:srgbClr val="002060"/>
                </a:solidFill>
              </a:rPr>
              <a:t>Se </a:t>
            </a:r>
            <a:r>
              <a:rPr lang="es-AR" dirty="0">
                <a:solidFill>
                  <a:srgbClr val="002060"/>
                </a:solidFill>
              </a:rPr>
              <a:t>elabora con </a:t>
            </a:r>
            <a:endParaRPr lang="es-AR" dirty="0" smtClean="0">
              <a:solidFill>
                <a:srgbClr val="002060"/>
              </a:solidFill>
            </a:endParaRPr>
          </a:p>
          <a:p>
            <a:pPr marL="514350" indent="-285750">
              <a:buFont typeface="Arial" panose="020B0604020202020204" pitchFamily="34" charset="0"/>
              <a:buChar char="•"/>
              <a:defRPr/>
            </a:pPr>
            <a:r>
              <a:rPr lang="es-AR" dirty="0" smtClean="0">
                <a:solidFill>
                  <a:srgbClr val="002060"/>
                </a:solidFill>
              </a:rPr>
              <a:t>Cepas </a:t>
            </a:r>
            <a:r>
              <a:rPr lang="es-AR" dirty="0">
                <a:solidFill>
                  <a:srgbClr val="002060"/>
                </a:solidFill>
              </a:rPr>
              <a:t>seleccionadas de </a:t>
            </a:r>
            <a:r>
              <a:rPr lang="es-AR" dirty="0" err="1">
                <a:solidFill>
                  <a:srgbClr val="002060"/>
                </a:solidFill>
              </a:rPr>
              <a:t>poliovirus</a:t>
            </a:r>
            <a:r>
              <a:rPr lang="es-AR" dirty="0">
                <a:solidFill>
                  <a:srgbClr val="002060"/>
                </a:solidFill>
              </a:rPr>
              <a:t> salvaje </a:t>
            </a:r>
            <a:r>
              <a:rPr lang="es-AR" dirty="0" err="1">
                <a:solidFill>
                  <a:srgbClr val="0070C0"/>
                </a:solidFill>
              </a:rPr>
              <a:t>Mahoney</a:t>
            </a:r>
            <a:r>
              <a:rPr lang="es-AR" dirty="0">
                <a:solidFill>
                  <a:srgbClr val="0070C0"/>
                </a:solidFill>
              </a:rPr>
              <a:t> </a:t>
            </a:r>
            <a:r>
              <a:rPr lang="es-AR" dirty="0" err="1">
                <a:solidFill>
                  <a:srgbClr val="0070C0"/>
                </a:solidFill>
              </a:rPr>
              <a:t>or</a:t>
            </a:r>
            <a:r>
              <a:rPr lang="es-AR" dirty="0">
                <a:solidFill>
                  <a:srgbClr val="0070C0"/>
                </a:solidFill>
              </a:rPr>
              <a:t> </a:t>
            </a:r>
            <a:r>
              <a:rPr lang="es-AR" dirty="0" err="1">
                <a:solidFill>
                  <a:srgbClr val="0070C0"/>
                </a:solidFill>
              </a:rPr>
              <a:t>Brunhilde</a:t>
            </a:r>
            <a:r>
              <a:rPr lang="es-AR" dirty="0">
                <a:solidFill>
                  <a:srgbClr val="0070C0"/>
                </a:solidFill>
              </a:rPr>
              <a:t> (tipo 1), MEF-1 (tipo2), and </a:t>
            </a:r>
            <a:r>
              <a:rPr lang="es-AR" dirty="0" err="1">
                <a:solidFill>
                  <a:srgbClr val="0070C0"/>
                </a:solidFill>
              </a:rPr>
              <a:t>Saukett</a:t>
            </a:r>
            <a:r>
              <a:rPr lang="es-AR" dirty="0">
                <a:solidFill>
                  <a:srgbClr val="0070C0"/>
                </a:solidFill>
              </a:rPr>
              <a:t> (tipo 3), </a:t>
            </a:r>
            <a:endParaRPr lang="es-AR" dirty="0" smtClean="0">
              <a:solidFill>
                <a:srgbClr val="0070C0"/>
              </a:solidFill>
            </a:endParaRPr>
          </a:p>
          <a:p>
            <a:pPr marL="514350" indent="-285750">
              <a:buFont typeface="Arial" panose="020B0604020202020204" pitchFamily="34" charset="0"/>
              <a:buChar char="•"/>
              <a:defRPr/>
            </a:pPr>
            <a:r>
              <a:rPr lang="es-AR" dirty="0">
                <a:solidFill>
                  <a:srgbClr val="002060"/>
                </a:solidFill>
              </a:rPr>
              <a:t>O</a:t>
            </a:r>
            <a:r>
              <a:rPr lang="es-AR" dirty="0" smtClean="0">
                <a:solidFill>
                  <a:srgbClr val="002060"/>
                </a:solidFill>
              </a:rPr>
              <a:t> </a:t>
            </a:r>
            <a:r>
              <a:rPr lang="es-AR" dirty="0">
                <a:solidFill>
                  <a:srgbClr val="002060"/>
                </a:solidFill>
              </a:rPr>
              <a:t>con cepas de </a:t>
            </a:r>
            <a:r>
              <a:rPr lang="es-AR" dirty="0">
                <a:solidFill>
                  <a:srgbClr val="0070C0"/>
                </a:solidFill>
              </a:rPr>
              <a:t>virus Sabin </a:t>
            </a:r>
            <a:r>
              <a:rPr lang="es-AR" dirty="0">
                <a:solidFill>
                  <a:srgbClr val="002060"/>
                </a:solidFill>
              </a:rPr>
              <a:t>(</a:t>
            </a:r>
            <a:r>
              <a:rPr lang="es-AR" dirty="0" err="1">
                <a:solidFill>
                  <a:srgbClr val="002060"/>
                </a:solidFill>
              </a:rPr>
              <a:t>sIPV</a:t>
            </a:r>
            <a:r>
              <a:rPr lang="es-AR" dirty="0" smtClean="0">
                <a:solidFill>
                  <a:srgbClr val="002060"/>
                </a:solidFill>
              </a:rPr>
              <a:t>).</a:t>
            </a:r>
          </a:p>
          <a:p>
            <a:pPr>
              <a:defRPr/>
            </a:pPr>
            <a:endParaRPr lang="es-AR" dirty="0" smtClean="0">
              <a:solidFill>
                <a:schemeClr val="tx2"/>
              </a:solidFill>
            </a:endParaRPr>
          </a:p>
          <a:p>
            <a:pPr marL="514350" indent="-285750">
              <a:buFont typeface="Arial" panose="020B0604020202020204" pitchFamily="34" charset="0"/>
              <a:buChar char="•"/>
              <a:defRPr/>
            </a:pPr>
            <a:r>
              <a:rPr lang="es-AR" dirty="0" smtClean="0">
                <a:solidFill>
                  <a:srgbClr val="002060"/>
                </a:solidFill>
              </a:rPr>
              <a:t>Puede contener </a:t>
            </a:r>
            <a:r>
              <a:rPr lang="es-AR" dirty="0" err="1" smtClean="0">
                <a:solidFill>
                  <a:srgbClr val="002060"/>
                </a:solidFill>
              </a:rPr>
              <a:t>neomicina</a:t>
            </a:r>
            <a:r>
              <a:rPr lang="es-AR" dirty="0">
                <a:solidFill>
                  <a:srgbClr val="002060"/>
                </a:solidFill>
              </a:rPr>
              <a:t>, estreptomicina o </a:t>
            </a:r>
            <a:r>
              <a:rPr lang="es-AR" dirty="0" err="1">
                <a:solidFill>
                  <a:srgbClr val="002060"/>
                </a:solidFill>
              </a:rPr>
              <a:t>polimixina</a:t>
            </a:r>
            <a:r>
              <a:rPr lang="es-AR" dirty="0">
                <a:solidFill>
                  <a:srgbClr val="002060"/>
                </a:solidFill>
              </a:rPr>
              <a:t> </a:t>
            </a:r>
            <a:r>
              <a:rPr lang="es-AR" dirty="0" smtClean="0">
                <a:solidFill>
                  <a:srgbClr val="002060"/>
                </a:solidFill>
              </a:rPr>
              <a:t>B. </a:t>
            </a:r>
          </a:p>
          <a:p>
            <a:pPr marL="514350" indent="-285750">
              <a:buFont typeface="Arial" panose="020B0604020202020204" pitchFamily="34" charset="0"/>
              <a:buChar char="•"/>
              <a:defRPr/>
            </a:pPr>
            <a:r>
              <a:rPr lang="es-AR" i="1" dirty="0" smtClean="0">
                <a:solidFill>
                  <a:srgbClr val="002060"/>
                </a:solidFill>
              </a:rPr>
              <a:t>No </a:t>
            </a:r>
            <a:r>
              <a:rPr lang="es-AR" i="1" dirty="0">
                <a:solidFill>
                  <a:srgbClr val="002060"/>
                </a:solidFill>
              </a:rPr>
              <a:t>contienen </a:t>
            </a:r>
            <a:r>
              <a:rPr lang="es-AR" i="1" dirty="0" err="1">
                <a:solidFill>
                  <a:srgbClr val="002060"/>
                </a:solidFill>
              </a:rPr>
              <a:t>timerosal</a:t>
            </a:r>
            <a:r>
              <a:rPr lang="es-AR" i="1" dirty="0">
                <a:solidFill>
                  <a:srgbClr val="002060"/>
                </a:solidFill>
              </a:rPr>
              <a:t> </a:t>
            </a:r>
            <a:r>
              <a:rPr lang="es-AR" dirty="0">
                <a:solidFill>
                  <a:srgbClr val="002060"/>
                </a:solidFill>
              </a:rPr>
              <a:t>porque es incompatible </a:t>
            </a:r>
            <a:r>
              <a:rPr lang="es-AR" dirty="0" smtClean="0">
                <a:solidFill>
                  <a:srgbClr val="002060"/>
                </a:solidFill>
              </a:rPr>
              <a:t>su </a:t>
            </a:r>
            <a:r>
              <a:rPr lang="es-AR" dirty="0" err="1" smtClean="0">
                <a:solidFill>
                  <a:srgbClr val="002060"/>
                </a:solidFill>
              </a:rPr>
              <a:t>antingenicidad</a:t>
            </a:r>
            <a:endParaRPr lang="es-AR" dirty="0" smtClean="0">
              <a:solidFill>
                <a:srgbClr val="002060"/>
              </a:solidFill>
            </a:endParaRPr>
          </a:p>
          <a:p>
            <a:pPr marL="0" indent="0">
              <a:defRPr/>
            </a:pPr>
            <a:r>
              <a:rPr lang="es-AR" dirty="0" smtClean="0">
                <a:solidFill>
                  <a:srgbClr val="002060"/>
                </a:solidFill>
              </a:rPr>
              <a:t>Vía:</a:t>
            </a:r>
            <a:r>
              <a:rPr lang="es-AR" dirty="0" smtClean="0">
                <a:solidFill>
                  <a:schemeClr val="tx2"/>
                </a:solidFill>
              </a:rPr>
              <a:t> </a:t>
            </a:r>
            <a:r>
              <a:rPr lang="es-AR" dirty="0" smtClean="0">
                <a:solidFill>
                  <a:srgbClr val="0070C0"/>
                </a:solidFill>
              </a:rPr>
              <a:t>IM</a:t>
            </a:r>
          </a:p>
          <a:p>
            <a:pPr marL="0" indent="0">
              <a:defRPr/>
            </a:pPr>
            <a:r>
              <a:rPr lang="es-AR" dirty="0" smtClean="0">
                <a:solidFill>
                  <a:srgbClr val="002060"/>
                </a:solidFill>
              </a:rPr>
              <a:t>Dosis:</a:t>
            </a:r>
            <a:r>
              <a:rPr lang="es-AR" dirty="0" smtClean="0">
                <a:solidFill>
                  <a:schemeClr val="tx2"/>
                </a:solidFill>
              </a:rPr>
              <a:t> </a:t>
            </a:r>
            <a:r>
              <a:rPr lang="es-AR" dirty="0" smtClean="0">
                <a:solidFill>
                  <a:srgbClr val="0070C0"/>
                </a:solidFill>
              </a:rPr>
              <a:t>0.5 ml</a:t>
            </a:r>
            <a:endParaRPr lang="es-AR" dirty="0">
              <a:solidFill>
                <a:srgbClr val="0070C0"/>
              </a:solidFill>
            </a:endParaRPr>
          </a:p>
        </p:txBody>
      </p:sp>
      <p:sp>
        <p:nvSpPr>
          <p:cNvPr id="25604" name="CuadroTexto 3"/>
          <p:cNvSpPr txBox="1">
            <a:spLocks noChangeArrowheads="1"/>
          </p:cNvSpPr>
          <p:nvPr/>
        </p:nvSpPr>
        <p:spPr bwMode="auto">
          <a:xfrm>
            <a:off x="1601391" y="897731"/>
            <a:ext cx="5617369" cy="369332"/>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s-AR" sz="1800" dirty="0">
                <a:solidFill>
                  <a:srgbClr val="002060"/>
                </a:solidFill>
              </a:rPr>
              <a:t>Es la única disponible en nuestro país</a:t>
            </a:r>
          </a:p>
        </p:txBody>
      </p:sp>
    </p:spTree>
    <p:extLst>
      <p:ext uri="{BB962C8B-B14F-4D97-AF65-F5344CB8AC3E}">
        <p14:creationId xmlns:p14="http://schemas.microsoft.com/office/powerpoint/2010/main" val="92120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p:cNvSpPr>
            <a:spLocks noGrp="1"/>
          </p:cNvSpPr>
          <p:nvPr>
            <p:ph type="title"/>
          </p:nvPr>
        </p:nvSpPr>
        <p:spPr>
          <a:xfrm>
            <a:off x="1485900" y="291704"/>
            <a:ext cx="6172200" cy="857250"/>
          </a:xfrm>
        </p:spPr>
        <p:txBody>
          <a:bodyPr/>
          <a:lstStyle/>
          <a:p>
            <a:pPr algn="ctr"/>
            <a:r>
              <a:rPr lang="es-AR" b="1" dirty="0" smtClean="0">
                <a:solidFill>
                  <a:srgbClr val="002060"/>
                </a:solidFill>
              </a:rPr>
              <a:t>OPV</a:t>
            </a:r>
          </a:p>
        </p:txBody>
      </p:sp>
      <p:sp>
        <p:nvSpPr>
          <p:cNvPr id="26627" name="Marcador de contenido 2"/>
          <p:cNvSpPr>
            <a:spLocks noGrp="1"/>
          </p:cNvSpPr>
          <p:nvPr>
            <p:ph idx="1"/>
          </p:nvPr>
        </p:nvSpPr>
        <p:spPr/>
        <p:txBody>
          <a:bodyPr/>
          <a:lstStyle/>
          <a:p>
            <a:r>
              <a:rPr lang="es-AR" dirty="0" smtClean="0">
                <a:solidFill>
                  <a:srgbClr val="002060"/>
                </a:solidFill>
              </a:rPr>
              <a:t>virus polio salvaje  cuya neurovirulencia fue atenuada mediante pases sucesivos en cultivos de células diploides (WI-38), células Vero o células de riñón de mono</a:t>
            </a:r>
            <a:r>
              <a:rPr lang="es-AR" dirty="0" smtClean="0">
                <a:solidFill>
                  <a:schemeClr val="tx2"/>
                </a:solidFill>
              </a:rPr>
              <a:t>.</a:t>
            </a:r>
          </a:p>
          <a:p>
            <a:r>
              <a:rPr lang="es-AR" i="1" dirty="0" smtClean="0">
                <a:solidFill>
                  <a:srgbClr val="0070C0"/>
                </a:solidFill>
              </a:rPr>
              <a:t>Monovalentes (</a:t>
            </a:r>
            <a:r>
              <a:rPr lang="es-AR" i="1" dirty="0" err="1" smtClean="0">
                <a:solidFill>
                  <a:srgbClr val="0070C0"/>
                </a:solidFill>
              </a:rPr>
              <a:t>mOPV</a:t>
            </a:r>
            <a:r>
              <a:rPr lang="es-AR" i="1" dirty="0" smtClean="0">
                <a:solidFill>
                  <a:srgbClr val="0070C0"/>
                </a:solidFill>
              </a:rPr>
              <a:t>): </a:t>
            </a:r>
            <a:r>
              <a:rPr lang="es-AR" dirty="0" smtClean="0">
                <a:solidFill>
                  <a:srgbClr val="002060"/>
                </a:solidFill>
              </a:rPr>
              <a:t>cepa del virus tipo 2</a:t>
            </a:r>
          </a:p>
          <a:p>
            <a:r>
              <a:rPr lang="es-AR" i="1" dirty="0" smtClean="0">
                <a:solidFill>
                  <a:srgbClr val="0070C0"/>
                </a:solidFill>
              </a:rPr>
              <a:t>Bivalente (bOPV),</a:t>
            </a:r>
            <a:r>
              <a:rPr lang="es-AR" dirty="0" smtClean="0">
                <a:solidFill>
                  <a:srgbClr val="0070C0"/>
                </a:solidFill>
              </a:rPr>
              <a:t> </a:t>
            </a:r>
            <a:r>
              <a:rPr lang="es-AR" dirty="0" smtClean="0">
                <a:solidFill>
                  <a:srgbClr val="002060"/>
                </a:solidFill>
              </a:rPr>
              <a:t>contiene las cepas 1 y 3. </a:t>
            </a:r>
          </a:p>
          <a:p>
            <a:endParaRPr lang="es-AR" dirty="0" smtClean="0">
              <a:solidFill>
                <a:srgbClr val="002060"/>
              </a:solidFill>
            </a:endParaRPr>
          </a:p>
          <a:p>
            <a:r>
              <a:rPr lang="es-AR" dirty="0" smtClean="0">
                <a:solidFill>
                  <a:srgbClr val="002060"/>
                </a:solidFill>
              </a:rPr>
              <a:t>Vía:</a:t>
            </a:r>
            <a:r>
              <a:rPr lang="es-AR" dirty="0" smtClean="0">
                <a:solidFill>
                  <a:schemeClr val="tx2"/>
                </a:solidFill>
              </a:rPr>
              <a:t> </a:t>
            </a:r>
            <a:r>
              <a:rPr lang="es-AR" dirty="0" smtClean="0">
                <a:solidFill>
                  <a:srgbClr val="0070C0"/>
                </a:solidFill>
              </a:rPr>
              <a:t>oral</a:t>
            </a:r>
          </a:p>
          <a:p>
            <a:r>
              <a:rPr lang="es-AR" dirty="0" smtClean="0">
                <a:solidFill>
                  <a:srgbClr val="002060"/>
                </a:solidFill>
              </a:rPr>
              <a:t>Dosis: </a:t>
            </a:r>
            <a:r>
              <a:rPr lang="es-AR" dirty="0" smtClean="0">
                <a:solidFill>
                  <a:srgbClr val="0070C0"/>
                </a:solidFill>
              </a:rPr>
              <a:t>2 gotas</a:t>
            </a:r>
          </a:p>
        </p:txBody>
      </p:sp>
    </p:spTree>
    <p:extLst>
      <p:ext uri="{BB962C8B-B14F-4D97-AF65-F5344CB8AC3E}">
        <p14:creationId xmlns:p14="http://schemas.microsoft.com/office/powerpoint/2010/main" val="281977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2"/>
          <p:cNvPicPr preferRelativeResize="0"/>
          <p:nvPr/>
        </p:nvPicPr>
        <p:blipFill rotWithShape="1">
          <a:blip r:embed="rId3">
            <a:alphaModFix/>
          </a:blip>
          <a:srcRect/>
          <a:stretch/>
        </p:blipFill>
        <p:spPr>
          <a:xfrm>
            <a:off x="727640" y="576303"/>
            <a:ext cx="6987130" cy="3626728"/>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601391" y="1168003"/>
            <a:ext cx="599479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257175" indent="-257175">
              <a:spcBef>
                <a:spcPct val="0"/>
              </a:spcBef>
              <a:buFont typeface="Wingdings" panose="05000000000000000000" pitchFamily="2" charset="2"/>
              <a:buChar char="§"/>
            </a:pPr>
            <a:r>
              <a:rPr lang="es-ES" altLang="es-AR" sz="1800" dirty="0">
                <a:solidFill>
                  <a:srgbClr val="002060"/>
                </a:solidFill>
              </a:rPr>
              <a:t>Esquema </a:t>
            </a:r>
            <a:r>
              <a:rPr lang="es-ES" altLang="es-AR" sz="1800" b="1" dirty="0">
                <a:solidFill>
                  <a:srgbClr val="002060"/>
                </a:solidFill>
              </a:rPr>
              <a:t>completo</a:t>
            </a:r>
            <a:r>
              <a:rPr lang="es-ES" altLang="es-AR" sz="1800" dirty="0">
                <a:solidFill>
                  <a:srgbClr val="002060"/>
                </a:solidFill>
              </a:rPr>
              <a:t> de  VPI o VPO</a:t>
            </a:r>
          </a:p>
          <a:p>
            <a:pPr marL="257175" indent="-257175">
              <a:spcBef>
                <a:spcPct val="0"/>
              </a:spcBef>
              <a:buFont typeface="Wingdings" panose="05000000000000000000" pitchFamily="2" charset="2"/>
              <a:buChar char="§"/>
            </a:pPr>
            <a:endParaRPr lang="es-ES" altLang="es-AR" sz="1800" dirty="0">
              <a:solidFill>
                <a:srgbClr val="002060"/>
              </a:solidFill>
            </a:endParaRPr>
          </a:p>
          <a:p>
            <a:pPr marL="257175" indent="-257175">
              <a:spcBef>
                <a:spcPct val="0"/>
              </a:spcBef>
              <a:buFont typeface="Wingdings" panose="05000000000000000000" pitchFamily="2" charset="2"/>
              <a:buChar char="§"/>
            </a:pPr>
            <a:r>
              <a:rPr lang="es-ES" altLang="es-AR" sz="1800" dirty="0">
                <a:solidFill>
                  <a:srgbClr val="002060"/>
                </a:solidFill>
              </a:rPr>
              <a:t>*VPI+VPI+VPI</a:t>
            </a:r>
          </a:p>
          <a:p>
            <a:pPr eaLnBrk="1" hangingPunct="1">
              <a:spcBef>
                <a:spcPct val="0"/>
              </a:spcBef>
              <a:buNone/>
            </a:pPr>
            <a:r>
              <a:rPr lang="es-ES" altLang="es-AR" sz="1800" dirty="0">
                <a:solidFill>
                  <a:srgbClr val="002060"/>
                </a:solidFill>
              </a:rPr>
              <a:t>                                    cercana al 100%</a:t>
            </a:r>
          </a:p>
          <a:p>
            <a:pPr marL="257175" indent="-257175">
              <a:spcBef>
                <a:spcPct val="0"/>
              </a:spcBef>
              <a:buFont typeface="Wingdings" panose="05000000000000000000" pitchFamily="2" charset="2"/>
              <a:buChar char="§"/>
            </a:pPr>
            <a:r>
              <a:rPr lang="es-ES" altLang="es-AR" sz="1800" dirty="0">
                <a:solidFill>
                  <a:srgbClr val="002060"/>
                </a:solidFill>
              </a:rPr>
              <a:t>*VPO+VPO+VPO</a:t>
            </a:r>
          </a:p>
          <a:p>
            <a:pPr marL="257175" indent="-257175">
              <a:spcBef>
                <a:spcPct val="0"/>
              </a:spcBef>
              <a:buFont typeface="Wingdings" panose="05000000000000000000" pitchFamily="2" charset="2"/>
              <a:buChar char="§"/>
            </a:pPr>
            <a:endParaRPr lang="es-ES" altLang="es-AR" sz="1800" dirty="0">
              <a:solidFill>
                <a:srgbClr val="002060"/>
              </a:solidFill>
            </a:endParaRPr>
          </a:p>
          <a:p>
            <a:pPr marL="257175" indent="-257175">
              <a:spcBef>
                <a:spcPct val="0"/>
              </a:spcBef>
              <a:buFont typeface="Wingdings" panose="05000000000000000000" pitchFamily="2" charset="2"/>
              <a:buChar char="§"/>
            </a:pPr>
            <a:r>
              <a:rPr lang="es-ES" altLang="es-AR" sz="1800" dirty="0">
                <a:solidFill>
                  <a:srgbClr val="002060"/>
                </a:solidFill>
              </a:rPr>
              <a:t>Esquemas </a:t>
            </a:r>
            <a:r>
              <a:rPr lang="es-ES" altLang="es-AR" sz="1800" b="1" dirty="0">
                <a:solidFill>
                  <a:srgbClr val="002060"/>
                </a:solidFill>
              </a:rPr>
              <a:t>combinados</a:t>
            </a:r>
          </a:p>
          <a:p>
            <a:pPr marL="257175" indent="-257175">
              <a:spcBef>
                <a:spcPct val="0"/>
              </a:spcBef>
              <a:buFont typeface="Wingdings" panose="05000000000000000000" pitchFamily="2" charset="2"/>
              <a:buChar char="§"/>
            </a:pPr>
            <a:endParaRPr lang="es-ES" altLang="es-AR" sz="1800" dirty="0">
              <a:solidFill>
                <a:srgbClr val="002060"/>
              </a:solidFill>
            </a:endParaRPr>
          </a:p>
          <a:p>
            <a:pPr marL="257175" indent="-257175">
              <a:spcBef>
                <a:spcPct val="0"/>
              </a:spcBef>
              <a:buFont typeface="Wingdings" panose="05000000000000000000" pitchFamily="2" charset="2"/>
              <a:buChar char="§"/>
            </a:pPr>
            <a:r>
              <a:rPr lang="es-ES" altLang="es-AR" sz="1800" dirty="0">
                <a:solidFill>
                  <a:srgbClr val="002060"/>
                </a:solidFill>
              </a:rPr>
              <a:t>*1 VPI + 2 VPO =  Varía en diferentes estudios.</a:t>
            </a:r>
          </a:p>
          <a:p>
            <a:pPr eaLnBrk="1" hangingPunct="1">
              <a:spcBef>
                <a:spcPct val="0"/>
              </a:spcBef>
              <a:buNone/>
            </a:pPr>
            <a:r>
              <a:rPr lang="es-ES" altLang="es-AR" sz="1800" dirty="0">
                <a:solidFill>
                  <a:srgbClr val="002060"/>
                </a:solidFill>
              </a:rPr>
              <a:t>  Cercana a 80% en Latinoamérica</a:t>
            </a:r>
          </a:p>
          <a:p>
            <a:pPr marL="257175" indent="-257175">
              <a:spcBef>
                <a:spcPct val="0"/>
              </a:spcBef>
              <a:buFont typeface="Wingdings" panose="05000000000000000000" pitchFamily="2" charset="2"/>
              <a:buChar char="§"/>
            </a:pPr>
            <a:endParaRPr lang="es-ES" altLang="es-AR" sz="1800" dirty="0">
              <a:solidFill>
                <a:srgbClr val="002060"/>
              </a:solidFill>
            </a:endParaRPr>
          </a:p>
          <a:p>
            <a:pPr marL="257175" indent="-257175">
              <a:spcBef>
                <a:spcPct val="0"/>
              </a:spcBef>
              <a:buFont typeface="Wingdings" panose="05000000000000000000" pitchFamily="2" charset="2"/>
              <a:buChar char="§"/>
            </a:pPr>
            <a:r>
              <a:rPr lang="es-ES" altLang="es-AR" sz="1800" dirty="0">
                <a:solidFill>
                  <a:srgbClr val="002060"/>
                </a:solidFill>
              </a:rPr>
              <a:t>*2 VPI + 1 VPO =  &gt;90%</a:t>
            </a:r>
          </a:p>
          <a:p>
            <a:pPr marL="257175" indent="-257175">
              <a:spcBef>
                <a:spcPct val="0"/>
              </a:spcBef>
              <a:buFont typeface="Wingdings" panose="05000000000000000000" pitchFamily="2" charset="2"/>
              <a:buChar char="§"/>
            </a:pPr>
            <a:endParaRPr lang="es-ES" altLang="es-AR" sz="1800" dirty="0">
              <a:solidFill>
                <a:srgbClr val="002060"/>
              </a:solidFill>
            </a:endParaRPr>
          </a:p>
          <a:p>
            <a:pPr marL="257175" indent="-257175">
              <a:spcBef>
                <a:spcPct val="0"/>
              </a:spcBef>
              <a:buFont typeface="Wingdings" panose="05000000000000000000" pitchFamily="2" charset="2"/>
              <a:buChar char="§"/>
            </a:pPr>
            <a:endParaRPr lang="es-ES" altLang="es-AR" sz="1800" dirty="0">
              <a:solidFill>
                <a:srgbClr val="002060"/>
              </a:solidFill>
            </a:endParaRPr>
          </a:p>
        </p:txBody>
      </p:sp>
      <p:sp>
        <p:nvSpPr>
          <p:cNvPr id="21507" name="Rectangle 3"/>
          <p:cNvSpPr>
            <a:spLocks noGrp="1" noChangeArrowheads="1"/>
          </p:cNvSpPr>
          <p:nvPr>
            <p:ph type="title" idx="4294967295"/>
          </p:nvPr>
        </p:nvSpPr>
        <p:spPr>
          <a:xfrm>
            <a:off x="1331119" y="195263"/>
            <a:ext cx="6280547" cy="975122"/>
          </a:xfrm>
        </p:spPr>
        <p:txBody>
          <a:bodyPr/>
          <a:lstStyle/>
          <a:p>
            <a:pPr eaLnBrk="1" hangingPunct="1">
              <a:defRPr/>
            </a:pPr>
            <a:r>
              <a:rPr lang="es-ES" altLang="es-AR" sz="2400" b="1" dirty="0" err="1">
                <a:solidFill>
                  <a:srgbClr val="002060"/>
                </a:solidFill>
              </a:rPr>
              <a:t>Inmunogenicidad</a:t>
            </a:r>
            <a:r>
              <a:rPr lang="es-ES" altLang="es-AR" sz="2400" b="1" dirty="0">
                <a:solidFill>
                  <a:srgbClr val="002060"/>
                </a:solidFill>
              </a:rPr>
              <a:t> de VPO y VPI</a:t>
            </a:r>
          </a:p>
        </p:txBody>
      </p:sp>
      <p:sp>
        <p:nvSpPr>
          <p:cNvPr id="2" name="1 Cerrar llave"/>
          <p:cNvSpPr/>
          <p:nvPr/>
        </p:nvSpPr>
        <p:spPr>
          <a:xfrm>
            <a:off x="3780267" y="1710928"/>
            <a:ext cx="116681" cy="864394"/>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s-AR" sz="1050"/>
          </a:p>
        </p:txBody>
      </p:sp>
    </p:spTree>
    <p:extLst>
      <p:ext uri="{BB962C8B-B14F-4D97-AF65-F5344CB8AC3E}">
        <p14:creationId xmlns:p14="http://schemas.microsoft.com/office/powerpoint/2010/main" val="179935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4">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67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4"/>
          <p:cNvSpPr txBox="1"/>
          <p:nvPr/>
        </p:nvSpPr>
        <p:spPr>
          <a:xfrm>
            <a:off x="685800" y="1597860"/>
            <a:ext cx="7772040" cy="110214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3" name="Google Shape;163;p14"/>
          <p:cNvPicPr preferRelativeResize="0"/>
          <p:nvPr/>
        </p:nvPicPr>
        <p:blipFill rotWithShape="1">
          <a:blip r:embed="rId3">
            <a:alphaModFix/>
          </a:blip>
          <a:srcRect b="8875"/>
          <a:stretch/>
        </p:blipFill>
        <p:spPr>
          <a:xfrm>
            <a:off x="685800" y="-16073"/>
            <a:ext cx="8062415" cy="4132600"/>
          </a:xfrm>
          <a:prstGeom prst="rect">
            <a:avLst/>
          </a:prstGeom>
          <a:noFill/>
          <a:ln>
            <a:noFill/>
          </a:ln>
        </p:spPr>
      </p:pic>
      <p:sp>
        <p:nvSpPr>
          <p:cNvPr id="164" name="Google Shape;164;p14"/>
          <p:cNvSpPr txBox="1"/>
          <p:nvPr/>
        </p:nvSpPr>
        <p:spPr>
          <a:xfrm>
            <a:off x="635254" y="4137786"/>
            <a:ext cx="8163506" cy="461665"/>
          </a:xfrm>
          <a:prstGeom prst="rect">
            <a:avLst/>
          </a:prstGeom>
          <a:noFill/>
          <a:ln w="952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dk2"/>
                </a:solidFill>
                <a:latin typeface="Arial"/>
                <a:ea typeface="Arial"/>
                <a:cs typeface="Arial"/>
                <a:sym typeface="Arial"/>
              </a:rPr>
              <a:t>La </a:t>
            </a:r>
            <a:r>
              <a:rPr lang="en-US" sz="1200" i="1" dirty="0" err="1">
                <a:solidFill>
                  <a:srgbClr val="0070C0"/>
                </a:solidFill>
                <a:latin typeface="Arial"/>
                <a:ea typeface="Arial"/>
                <a:cs typeface="Arial"/>
                <a:sym typeface="Arial"/>
              </a:rPr>
              <a:t>mayoría</a:t>
            </a:r>
            <a:r>
              <a:rPr lang="en-US" sz="1200" i="1" dirty="0">
                <a:solidFill>
                  <a:srgbClr val="0070C0"/>
                </a:solidFill>
                <a:latin typeface="Arial"/>
                <a:ea typeface="Arial"/>
                <a:cs typeface="Arial"/>
                <a:sym typeface="Arial"/>
              </a:rPr>
              <a:t> de los </a:t>
            </a:r>
            <a:r>
              <a:rPr lang="en-US" sz="1200" i="1" dirty="0" err="1">
                <a:solidFill>
                  <a:srgbClr val="0070C0"/>
                </a:solidFill>
                <a:latin typeface="Arial"/>
                <a:ea typeface="Arial"/>
                <a:cs typeface="Arial"/>
                <a:sym typeface="Arial"/>
              </a:rPr>
              <a:t>países</a:t>
            </a:r>
            <a:r>
              <a:rPr lang="en-US" sz="1200" i="1" dirty="0">
                <a:solidFill>
                  <a:srgbClr val="0070C0"/>
                </a:solidFill>
                <a:latin typeface="Arial"/>
                <a:ea typeface="Arial"/>
                <a:cs typeface="Arial"/>
                <a:sym typeface="Arial"/>
              </a:rPr>
              <a:t>  de </a:t>
            </a:r>
            <a:r>
              <a:rPr lang="en-US" sz="1200" i="1" dirty="0" err="1">
                <a:solidFill>
                  <a:srgbClr val="0070C0"/>
                </a:solidFill>
                <a:latin typeface="Arial"/>
                <a:ea typeface="Arial"/>
                <a:cs typeface="Arial"/>
                <a:sym typeface="Arial"/>
              </a:rPr>
              <a:t>América</a:t>
            </a:r>
            <a:r>
              <a:rPr lang="en-US" sz="1200" i="1" dirty="0">
                <a:solidFill>
                  <a:srgbClr val="0070C0"/>
                </a:solidFill>
                <a:latin typeface="Arial"/>
                <a:ea typeface="Arial"/>
                <a:cs typeface="Arial"/>
                <a:sym typeface="Arial"/>
              </a:rPr>
              <a:t> del Sur</a:t>
            </a:r>
            <a:r>
              <a:rPr lang="en-US" sz="1200" dirty="0">
                <a:solidFill>
                  <a:schemeClr val="dk2"/>
                </a:solidFill>
                <a:latin typeface="Arial"/>
                <a:ea typeface="Arial"/>
                <a:cs typeface="Arial"/>
                <a:sym typeface="Arial"/>
              </a:rPr>
              <a:t>, </a:t>
            </a:r>
            <a:r>
              <a:rPr lang="en-US" sz="1200" dirty="0" err="1">
                <a:solidFill>
                  <a:schemeClr val="dk2"/>
                </a:solidFill>
                <a:latin typeface="Arial"/>
                <a:ea typeface="Arial"/>
                <a:cs typeface="Arial"/>
                <a:sym typeface="Arial"/>
              </a:rPr>
              <a:t>aún</a:t>
            </a:r>
            <a:r>
              <a:rPr lang="en-US" sz="1200" dirty="0">
                <a:solidFill>
                  <a:schemeClr val="dk2"/>
                </a:solidFill>
                <a:latin typeface="Arial"/>
                <a:ea typeface="Arial"/>
                <a:cs typeface="Arial"/>
                <a:sym typeface="Arial"/>
              </a:rPr>
              <a:t> </a:t>
            </a:r>
            <a:r>
              <a:rPr lang="en-US" sz="1200" dirty="0" err="1">
                <a:solidFill>
                  <a:schemeClr val="dk2"/>
                </a:solidFill>
                <a:latin typeface="Arial"/>
                <a:ea typeface="Arial"/>
                <a:cs typeface="Arial"/>
                <a:sym typeface="Arial"/>
              </a:rPr>
              <a:t>emplean</a:t>
            </a:r>
            <a:r>
              <a:rPr lang="en-US" sz="1200" dirty="0">
                <a:solidFill>
                  <a:schemeClr val="dk2"/>
                </a:solidFill>
                <a:latin typeface="Arial"/>
                <a:ea typeface="Arial"/>
                <a:cs typeface="Arial"/>
                <a:sym typeface="Arial"/>
              </a:rPr>
              <a:t> </a:t>
            </a:r>
            <a:r>
              <a:rPr lang="en-US" sz="1200" dirty="0" err="1">
                <a:solidFill>
                  <a:schemeClr val="dk2"/>
                </a:solidFill>
                <a:latin typeface="Arial"/>
                <a:ea typeface="Arial"/>
                <a:cs typeface="Arial"/>
                <a:sym typeface="Arial"/>
              </a:rPr>
              <a:t>alguna</a:t>
            </a:r>
            <a:r>
              <a:rPr lang="en-US" sz="1200" dirty="0">
                <a:solidFill>
                  <a:schemeClr val="dk2"/>
                </a:solidFill>
                <a:latin typeface="Arial"/>
                <a:ea typeface="Arial"/>
                <a:cs typeface="Arial"/>
                <a:sym typeface="Arial"/>
              </a:rPr>
              <a:t> </a:t>
            </a:r>
            <a:r>
              <a:rPr lang="en-US" sz="1200" dirty="0" err="1">
                <a:solidFill>
                  <a:schemeClr val="dk2"/>
                </a:solidFill>
                <a:latin typeface="Arial"/>
                <a:ea typeface="Arial"/>
                <a:cs typeface="Arial"/>
                <a:sym typeface="Arial"/>
              </a:rPr>
              <a:t>dosis</a:t>
            </a:r>
            <a:r>
              <a:rPr lang="en-US" sz="1200" dirty="0">
                <a:solidFill>
                  <a:schemeClr val="dk2"/>
                </a:solidFill>
                <a:latin typeface="Arial"/>
                <a:ea typeface="Arial"/>
                <a:cs typeface="Arial"/>
                <a:sym typeface="Arial"/>
              </a:rPr>
              <a:t> de </a:t>
            </a:r>
            <a:r>
              <a:rPr lang="en-US" sz="1200" dirty="0" err="1">
                <a:solidFill>
                  <a:schemeClr val="dk2"/>
                </a:solidFill>
                <a:latin typeface="Arial"/>
                <a:ea typeface="Arial"/>
                <a:cs typeface="Arial"/>
                <a:sym typeface="Arial"/>
              </a:rPr>
              <a:t>vacuna</a:t>
            </a:r>
            <a:r>
              <a:rPr lang="en-US" sz="1200" dirty="0">
                <a:solidFill>
                  <a:schemeClr val="dk2"/>
                </a:solidFill>
                <a:latin typeface="Arial"/>
                <a:ea typeface="Arial"/>
                <a:cs typeface="Arial"/>
                <a:sym typeface="Arial"/>
              </a:rPr>
              <a:t> </a:t>
            </a:r>
            <a:r>
              <a:rPr lang="en-US" sz="1200" b="1" dirty="0">
                <a:solidFill>
                  <a:srgbClr val="0070C0"/>
                </a:solidFill>
                <a:latin typeface="Arial"/>
                <a:ea typeface="Arial"/>
                <a:cs typeface="Arial"/>
                <a:sym typeface="Arial"/>
              </a:rPr>
              <a:t>OPV</a:t>
            </a:r>
            <a:r>
              <a:rPr lang="en-US" sz="1200" dirty="0">
                <a:solidFill>
                  <a:schemeClr val="dk2"/>
                </a:solidFill>
                <a:latin typeface="Arial"/>
                <a:ea typeface="Arial"/>
                <a:cs typeface="Arial"/>
                <a:sym typeface="Arial"/>
              </a:rPr>
              <a:t> como parte de </a:t>
            </a:r>
            <a:r>
              <a:rPr lang="en-US" sz="1200" dirty="0" err="1">
                <a:solidFill>
                  <a:schemeClr val="dk2"/>
                </a:solidFill>
                <a:latin typeface="Arial"/>
                <a:ea typeface="Arial"/>
                <a:cs typeface="Arial"/>
                <a:sym typeface="Arial"/>
              </a:rPr>
              <a:t>su</a:t>
            </a:r>
            <a:r>
              <a:rPr lang="en-US" sz="1200" dirty="0">
                <a:solidFill>
                  <a:schemeClr val="dk2"/>
                </a:solidFill>
                <a:latin typeface="Arial"/>
                <a:ea typeface="Arial"/>
                <a:cs typeface="Arial"/>
                <a:sym typeface="Arial"/>
              </a:rPr>
              <a:t> </a:t>
            </a:r>
            <a:r>
              <a:rPr lang="en-US" sz="1200" dirty="0" err="1">
                <a:solidFill>
                  <a:schemeClr val="dk2"/>
                </a:solidFill>
                <a:latin typeface="Arial"/>
                <a:ea typeface="Arial"/>
                <a:cs typeface="Arial"/>
                <a:sym typeface="Arial"/>
              </a:rPr>
              <a:t>esquema</a:t>
            </a:r>
            <a:r>
              <a:rPr lang="en-US" sz="1200" dirty="0">
                <a:solidFill>
                  <a:schemeClr val="dk2"/>
                </a:solidFill>
                <a:latin typeface="Arial"/>
                <a:ea typeface="Arial"/>
                <a:cs typeface="Arial"/>
                <a:sym typeface="Arial"/>
              </a:rPr>
              <a:t> de vacunación. </a:t>
            </a:r>
            <a:endParaRPr sz="1200" dirty="0">
              <a:solidFill>
                <a:schemeClr val="dk2"/>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5"/>
          <p:cNvSpPr txBox="1">
            <a:spLocks noGrp="1"/>
          </p:cNvSpPr>
          <p:nvPr>
            <p:ph type="title"/>
          </p:nvPr>
        </p:nvSpPr>
        <p:spPr>
          <a:xfrm>
            <a:off x="1338983" y="-20718"/>
            <a:ext cx="7886700" cy="555641"/>
          </a:xfrm>
          <a:prstGeom prst="rect">
            <a:avLst/>
          </a:prstGeom>
          <a:noFill/>
          <a:ln>
            <a:noFill/>
          </a:ln>
        </p:spPr>
        <p:txBody>
          <a:bodyPr spcFirstLastPara="1" wrap="square" lIns="0" tIns="0" rIns="0" bIns="0" anchor="ctr" anchorCtr="0">
            <a:normAutofit/>
          </a:bodyPr>
          <a:lstStyle/>
          <a:p>
            <a:pPr marL="0" lvl="0" indent="0" algn="l" rtl="0">
              <a:spcBef>
                <a:spcPts val="0"/>
              </a:spcBef>
              <a:spcAft>
                <a:spcPts val="0"/>
              </a:spcAft>
              <a:buNone/>
            </a:pPr>
            <a:r>
              <a:rPr lang="en-US" sz="2000" b="1" dirty="0" err="1">
                <a:solidFill>
                  <a:schemeClr val="dk2"/>
                </a:solidFill>
              </a:rPr>
              <a:t>Seguridad</a:t>
            </a:r>
            <a:r>
              <a:rPr lang="en-US" sz="2000" b="1" dirty="0">
                <a:solidFill>
                  <a:schemeClr val="dk2"/>
                </a:solidFill>
              </a:rPr>
              <a:t>: </a:t>
            </a:r>
            <a:r>
              <a:rPr lang="en-US" sz="2000" b="1" dirty="0" err="1">
                <a:solidFill>
                  <a:srgbClr val="0070C0"/>
                </a:solidFill>
              </a:rPr>
              <a:t>Parálisis</a:t>
            </a:r>
            <a:r>
              <a:rPr lang="en-US" sz="2000" b="1" dirty="0">
                <a:solidFill>
                  <a:srgbClr val="0070C0"/>
                </a:solidFill>
              </a:rPr>
              <a:t> por virus de la </a:t>
            </a:r>
            <a:r>
              <a:rPr lang="en-US" sz="2000" b="1" dirty="0" err="1">
                <a:solidFill>
                  <a:srgbClr val="0070C0"/>
                </a:solidFill>
              </a:rPr>
              <a:t>vacuna</a:t>
            </a:r>
            <a:r>
              <a:rPr lang="en-US" sz="2000" b="1" dirty="0">
                <a:solidFill>
                  <a:srgbClr val="0070C0"/>
                </a:solidFill>
              </a:rPr>
              <a:t> OPV</a:t>
            </a:r>
            <a:endParaRPr sz="2000" b="1" dirty="0">
              <a:solidFill>
                <a:srgbClr val="0070C0"/>
              </a:solidFill>
            </a:endParaRPr>
          </a:p>
        </p:txBody>
      </p:sp>
      <p:pic>
        <p:nvPicPr>
          <p:cNvPr id="170" name="Google Shape;170;p15"/>
          <p:cNvPicPr preferRelativeResize="0"/>
          <p:nvPr/>
        </p:nvPicPr>
        <p:blipFill rotWithShape="1">
          <a:blip r:embed="rId3">
            <a:alphaModFix/>
          </a:blip>
          <a:srcRect/>
          <a:stretch/>
        </p:blipFill>
        <p:spPr>
          <a:xfrm>
            <a:off x="874757" y="675812"/>
            <a:ext cx="501099" cy="807003"/>
          </a:xfrm>
          <a:prstGeom prst="rect">
            <a:avLst/>
          </a:prstGeom>
          <a:noFill/>
          <a:ln>
            <a:noFill/>
          </a:ln>
        </p:spPr>
      </p:pic>
      <p:pic>
        <p:nvPicPr>
          <p:cNvPr id="171" name="Google Shape;171;p15"/>
          <p:cNvPicPr preferRelativeResize="0"/>
          <p:nvPr/>
        </p:nvPicPr>
        <p:blipFill rotWithShape="1">
          <a:blip r:embed="rId3">
            <a:alphaModFix/>
          </a:blip>
          <a:srcRect/>
          <a:stretch/>
        </p:blipFill>
        <p:spPr>
          <a:xfrm>
            <a:off x="339818" y="3051229"/>
            <a:ext cx="473155" cy="762000"/>
          </a:xfrm>
          <a:prstGeom prst="rect">
            <a:avLst/>
          </a:prstGeom>
          <a:noFill/>
          <a:ln>
            <a:noFill/>
          </a:ln>
        </p:spPr>
      </p:pic>
      <p:pic>
        <p:nvPicPr>
          <p:cNvPr id="172" name="Google Shape;172;p15"/>
          <p:cNvPicPr preferRelativeResize="0"/>
          <p:nvPr/>
        </p:nvPicPr>
        <p:blipFill rotWithShape="1">
          <a:blip r:embed="rId3">
            <a:alphaModFix/>
          </a:blip>
          <a:srcRect/>
          <a:stretch/>
        </p:blipFill>
        <p:spPr>
          <a:xfrm>
            <a:off x="995127" y="2988450"/>
            <a:ext cx="453338" cy="730086"/>
          </a:xfrm>
          <a:prstGeom prst="rect">
            <a:avLst/>
          </a:prstGeom>
          <a:noFill/>
          <a:ln>
            <a:noFill/>
          </a:ln>
        </p:spPr>
      </p:pic>
      <p:pic>
        <p:nvPicPr>
          <p:cNvPr id="173" name="Google Shape;173;p15"/>
          <p:cNvPicPr preferRelativeResize="0"/>
          <p:nvPr/>
        </p:nvPicPr>
        <p:blipFill rotWithShape="1">
          <a:blip r:embed="rId3">
            <a:alphaModFix/>
          </a:blip>
          <a:srcRect/>
          <a:stretch/>
        </p:blipFill>
        <p:spPr>
          <a:xfrm>
            <a:off x="1572051" y="3051229"/>
            <a:ext cx="473155" cy="762000"/>
          </a:xfrm>
          <a:prstGeom prst="rect">
            <a:avLst/>
          </a:prstGeom>
          <a:noFill/>
          <a:ln>
            <a:noFill/>
          </a:ln>
        </p:spPr>
      </p:pic>
      <p:pic>
        <p:nvPicPr>
          <p:cNvPr id="174" name="Google Shape;174;p15"/>
          <p:cNvPicPr preferRelativeResize="0"/>
          <p:nvPr/>
        </p:nvPicPr>
        <p:blipFill rotWithShape="1">
          <a:blip r:embed="rId3">
            <a:alphaModFix/>
          </a:blip>
          <a:srcRect/>
          <a:stretch/>
        </p:blipFill>
        <p:spPr>
          <a:xfrm>
            <a:off x="2083957" y="3021281"/>
            <a:ext cx="473155" cy="762000"/>
          </a:xfrm>
          <a:prstGeom prst="rect">
            <a:avLst/>
          </a:prstGeom>
          <a:noFill/>
          <a:ln>
            <a:noFill/>
          </a:ln>
        </p:spPr>
      </p:pic>
      <p:pic>
        <p:nvPicPr>
          <p:cNvPr id="175" name="Google Shape;175;p15"/>
          <p:cNvPicPr preferRelativeResize="0"/>
          <p:nvPr/>
        </p:nvPicPr>
        <p:blipFill rotWithShape="1">
          <a:blip r:embed="rId3">
            <a:alphaModFix/>
          </a:blip>
          <a:srcRect/>
          <a:stretch/>
        </p:blipFill>
        <p:spPr>
          <a:xfrm>
            <a:off x="3954168" y="3003882"/>
            <a:ext cx="473155" cy="762000"/>
          </a:xfrm>
          <a:prstGeom prst="rect">
            <a:avLst/>
          </a:prstGeom>
          <a:noFill/>
          <a:ln>
            <a:noFill/>
          </a:ln>
        </p:spPr>
      </p:pic>
      <p:sp>
        <p:nvSpPr>
          <p:cNvPr id="176" name="Google Shape;176;p15"/>
          <p:cNvSpPr txBox="1"/>
          <p:nvPr/>
        </p:nvSpPr>
        <p:spPr>
          <a:xfrm>
            <a:off x="1541275" y="519566"/>
            <a:ext cx="6894660" cy="1262653"/>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s-AR" sz="1500" b="1" i="1" dirty="0" smtClean="0">
                <a:solidFill>
                  <a:srgbClr val="00B0F0"/>
                </a:solidFill>
                <a:latin typeface="Calibri"/>
                <a:ea typeface="Calibri"/>
                <a:cs typeface="Calibri"/>
                <a:sym typeface="Calibri"/>
              </a:rPr>
              <a:t>Parálisis asociada a la vacuna poliomielítica (PAVP)</a:t>
            </a:r>
            <a:endParaRPr lang="es-AR" sz="1500" dirty="0" smtClean="0">
              <a:solidFill>
                <a:srgbClr val="00B0F0"/>
              </a:solidFill>
              <a:latin typeface="Calibri"/>
              <a:ea typeface="Calibri"/>
              <a:cs typeface="Calibri"/>
              <a:sym typeface="Calibri"/>
            </a:endParaRPr>
          </a:p>
          <a:p>
            <a:pPr marL="0" marR="0" lvl="0" indent="0" algn="l" rtl="0">
              <a:spcBef>
                <a:spcPts val="0"/>
              </a:spcBef>
              <a:spcAft>
                <a:spcPts val="0"/>
              </a:spcAft>
              <a:buNone/>
            </a:pPr>
            <a:r>
              <a:rPr lang="es-AR" sz="1500" dirty="0" smtClean="0">
                <a:solidFill>
                  <a:schemeClr val="dk2"/>
                </a:solidFill>
                <a:latin typeface="Calibri"/>
                <a:ea typeface="Calibri"/>
                <a:cs typeface="Calibri"/>
                <a:sym typeface="Calibri"/>
              </a:rPr>
              <a:t>- Semejanza genética </a:t>
            </a:r>
            <a:r>
              <a:rPr lang="es-AR" sz="1500" dirty="0" smtClean="0">
                <a:solidFill>
                  <a:srgbClr val="0070C0"/>
                </a:solidFill>
                <a:latin typeface="Calibri"/>
                <a:ea typeface="Calibri"/>
                <a:cs typeface="Calibri"/>
                <a:sym typeface="Calibri"/>
              </a:rPr>
              <a:t>superior al 99% </a:t>
            </a:r>
            <a:r>
              <a:rPr lang="es-AR" sz="1500" dirty="0" smtClean="0">
                <a:solidFill>
                  <a:schemeClr val="dk2"/>
                </a:solidFill>
                <a:latin typeface="Calibri"/>
                <a:ea typeface="Calibri"/>
                <a:cs typeface="Calibri"/>
                <a:sym typeface="Calibri"/>
              </a:rPr>
              <a:t>con el virus de la vacuna. </a:t>
            </a:r>
            <a:endParaRPr lang="es-AR" dirty="0" smtClean="0"/>
          </a:p>
          <a:p>
            <a:pPr marL="0" marR="0" lvl="0" indent="0" algn="l" rtl="0">
              <a:spcBef>
                <a:spcPts val="0"/>
              </a:spcBef>
              <a:spcAft>
                <a:spcPts val="0"/>
              </a:spcAft>
              <a:buNone/>
            </a:pPr>
            <a:r>
              <a:rPr lang="es-AR" sz="1500" dirty="0" smtClean="0">
                <a:solidFill>
                  <a:schemeClr val="dk2"/>
                </a:solidFill>
                <a:latin typeface="Calibri"/>
                <a:ea typeface="Calibri"/>
                <a:cs typeface="Calibri"/>
                <a:sym typeface="Calibri"/>
              </a:rPr>
              <a:t>- Incidencia es aproximadamente </a:t>
            </a:r>
            <a:r>
              <a:rPr lang="es-AR" sz="1500" dirty="0" smtClean="0">
                <a:solidFill>
                  <a:srgbClr val="0070C0"/>
                </a:solidFill>
                <a:latin typeface="Calibri"/>
                <a:ea typeface="Calibri"/>
                <a:cs typeface="Calibri"/>
                <a:sym typeface="Calibri"/>
              </a:rPr>
              <a:t>1 a 2 casos por millón de dosis </a:t>
            </a:r>
            <a:r>
              <a:rPr lang="es-AR" sz="1500" dirty="0" smtClean="0">
                <a:solidFill>
                  <a:schemeClr val="dk2"/>
                </a:solidFill>
                <a:latin typeface="Calibri"/>
                <a:ea typeface="Calibri"/>
                <a:cs typeface="Calibri"/>
                <a:sym typeface="Calibri"/>
              </a:rPr>
              <a:t>a</a:t>
            </a:r>
            <a:endParaRPr lang="es-AR" dirty="0" smtClean="0"/>
          </a:p>
          <a:p>
            <a:pPr marL="0" marR="0" lvl="0" indent="0" algn="l" rtl="0">
              <a:spcBef>
                <a:spcPts val="0"/>
              </a:spcBef>
              <a:spcAft>
                <a:spcPts val="0"/>
              </a:spcAft>
              <a:buNone/>
            </a:pPr>
            <a:r>
              <a:rPr lang="es-AR" sz="1500" dirty="0" smtClean="0">
                <a:solidFill>
                  <a:schemeClr val="dk2"/>
                </a:solidFill>
                <a:latin typeface="Calibri"/>
                <a:ea typeface="Calibri"/>
                <a:cs typeface="Calibri"/>
                <a:sym typeface="Calibri"/>
              </a:rPr>
              <a:t>- </a:t>
            </a:r>
            <a:r>
              <a:rPr lang="es-AR" sz="1500" dirty="0" smtClean="0">
                <a:solidFill>
                  <a:srgbClr val="0070C0"/>
                </a:solidFill>
                <a:latin typeface="Calibri"/>
                <a:ea typeface="Calibri"/>
                <a:cs typeface="Calibri"/>
                <a:sym typeface="Calibri"/>
              </a:rPr>
              <a:t>Clínicamente indistinguible </a:t>
            </a:r>
            <a:r>
              <a:rPr lang="es-AR" sz="1500" dirty="0" smtClean="0">
                <a:solidFill>
                  <a:schemeClr val="dk2"/>
                </a:solidFill>
                <a:latin typeface="Calibri"/>
                <a:ea typeface="Calibri"/>
                <a:cs typeface="Calibri"/>
                <a:sym typeface="Calibri"/>
              </a:rPr>
              <a:t>de la parálisis por virus salvaje. </a:t>
            </a:r>
            <a:endParaRPr lang="es-AR" dirty="0" smtClean="0"/>
          </a:p>
          <a:p>
            <a:pPr marL="0" marR="0" lvl="0" indent="0" algn="l" rtl="0">
              <a:spcBef>
                <a:spcPts val="0"/>
              </a:spcBef>
              <a:spcAft>
                <a:spcPts val="0"/>
              </a:spcAft>
              <a:buNone/>
            </a:pPr>
            <a:r>
              <a:rPr lang="es-AR" sz="1500" dirty="0" smtClean="0">
                <a:solidFill>
                  <a:schemeClr val="dk2"/>
                </a:solidFill>
                <a:latin typeface="Calibri"/>
                <a:ea typeface="Calibri"/>
                <a:cs typeface="Calibri"/>
                <a:sym typeface="Calibri"/>
              </a:rPr>
              <a:t>- La mayoría de los casos ocurren </a:t>
            </a:r>
            <a:r>
              <a:rPr lang="es-AR" sz="1500" dirty="0" smtClean="0">
                <a:solidFill>
                  <a:srgbClr val="0070C0"/>
                </a:solidFill>
                <a:latin typeface="Calibri"/>
                <a:ea typeface="Calibri"/>
                <a:cs typeface="Calibri"/>
                <a:sym typeface="Calibri"/>
              </a:rPr>
              <a:t>luego de la primera dosis</a:t>
            </a:r>
            <a:endParaRPr lang="es-AR" sz="1500" dirty="0">
              <a:solidFill>
                <a:srgbClr val="0070C0"/>
              </a:solidFill>
              <a:sym typeface="Arial"/>
            </a:endParaRPr>
          </a:p>
        </p:txBody>
      </p:sp>
      <p:sp>
        <p:nvSpPr>
          <p:cNvPr id="177" name="Google Shape;177;p15"/>
          <p:cNvSpPr txBox="1"/>
          <p:nvPr/>
        </p:nvSpPr>
        <p:spPr>
          <a:xfrm>
            <a:off x="207469" y="1892072"/>
            <a:ext cx="8761659" cy="1031821"/>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s-AR" sz="1500" b="1" i="1" dirty="0" smtClean="0">
                <a:solidFill>
                  <a:srgbClr val="00B0F0"/>
                </a:solidFill>
                <a:latin typeface="Calibri"/>
                <a:ea typeface="Calibri"/>
                <a:cs typeface="Calibri"/>
                <a:sym typeface="Calibri"/>
              </a:rPr>
              <a:t>Virus derivados de la vacuna poliomielítica VDVPs</a:t>
            </a:r>
            <a:endParaRPr lang="es-AR" sz="1500" dirty="0" smtClean="0">
              <a:solidFill>
                <a:srgbClr val="00B0F0"/>
              </a:solidFill>
              <a:latin typeface="Calibri"/>
              <a:ea typeface="Calibri"/>
              <a:cs typeface="Calibri"/>
              <a:sym typeface="Calibri"/>
            </a:endParaRPr>
          </a:p>
          <a:p>
            <a:pPr marL="0" marR="0" lvl="0" indent="0" algn="l" rtl="0">
              <a:spcBef>
                <a:spcPts val="0"/>
              </a:spcBef>
              <a:spcAft>
                <a:spcPts val="0"/>
              </a:spcAft>
              <a:buNone/>
            </a:pPr>
            <a:r>
              <a:rPr lang="es-AR" sz="1500" dirty="0" smtClean="0">
                <a:solidFill>
                  <a:schemeClr val="dk2"/>
                </a:solidFill>
                <a:latin typeface="Calibri"/>
                <a:ea typeface="Calibri"/>
                <a:cs typeface="Calibri"/>
                <a:sym typeface="Calibri"/>
              </a:rPr>
              <a:t>Los virus de la vacuna OPV (virus Sabin) </a:t>
            </a:r>
            <a:r>
              <a:rPr lang="es-AR" sz="1500" dirty="0" smtClean="0">
                <a:solidFill>
                  <a:srgbClr val="0070C0"/>
                </a:solidFill>
                <a:latin typeface="Calibri"/>
                <a:ea typeface="Calibri"/>
                <a:cs typeface="Calibri"/>
                <a:sym typeface="Calibri"/>
              </a:rPr>
              <a:t>se reproducen de manera prolongada en el intestino de un individuo o en la comunidad,</a:t>
            </a:r>
            <a:r>
              <a:rPr lang="es-AR" sz="1500" dirty="0" smtClean="0">
                <a:solidFill>
                  <a:schemeClr val="dk2"/>
                </a:solidFill>
                <a:latin typeface="Calibri"/>
                <a:ea typeface="Calibri"/>
                <a:cs typeface="Calibri"/>
                <a:sym typeface="Calibri"/>
              </a:rPr>
              <a:t>  sufren modificaciones genéticas y adquieren nuevamente la neurovirulencia y la capacidad de transmisión propias del virus salvaje. Su divergencia genética es </a:t>
            </a:r>
            <a:r>
              <a:rPr lang="es-AR" sz="1500" dirty="0" smtClean="0">
                <a:solidFill>
                  <a:srgbClr val="0070C0"/>
                </a:solidFill>
                <a:latin typeface="Calibri"/>
                <a:ea typeface="Calibri"/>
                <a:cs typeface="Calibri"/>
                <a:sym typeface="Calibri"/>
              </a:rPr>
              <a:t>mayor al 1% </a:t>
            </a:r>
            <a:r>
              <a:rPr lang="es-AR" sz="1500" dirty="0" smtClean="0">
                <a:solidFill>
                  <a:schemeClr val="dk2"/>
                </a:solidFill>
                <a:latin typeface="Calibri"/>
                <a:ea typeface="Calibri"/>
                <a:cs typeface="Calibri"/>
                <a:sym typeface="Calibri"/>
              </a:rPr>
              <a:t>(0,6 % para el tipo 2)</a:t>
            </a:r>
            <a:endParaRPr lang="es-AR" sz="1500" dirty="0">
              <a:solidFill>
                <a:schemeClr val="dk2"/>
              </a:solidFill>
              <a:sym typeface="Arial"/>
            </a:endParaRPr>
          </a:p>
        </p:txBody>
      </p:sp>
      <p:sp>
        <p:nvSpPr>
          <p:cNvPr id="178" name="Google Shape;178;p15"/>
          <p:cNvSpPr txBox="1"/>
          <p:nvPr/>
        </p:nvSpPr>
        <p:spPr>
          <a:xfrm>
            <a:off x="6428489" y="3845872"/>
            <a:ext cx="2540700" cy="715800"/>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AR" sz="1350" b="1" dirty="0" smtClean="0">
                <a:solidFill>
                  <a:srgbClr val="0070C0"/>
                </a:solidFill>
                <a:latin typeface="Calibri"/>
                <a:ea typeface="Calibri"/>
                <a:cs typeface="Calibri"/>
                <a:sym typeface="Calibri"/>
              </a:rPr>
              <a:t>aVDVP: </a:t>
            </a:r>
            <a:r>
              <a:rPr lang="es-AR" sz="1350" dirty="0" smtClean="0">
                <a:solidFill>
                  <a:schemeClr val="dk2"/>
                </a:solidFill>
                <a:latin typeface="Calibri"/>
                <a:ea typeface="Calibri"/>
                <a:cs typeface="Calibri"/>
                <a:sym typeface="Calibri"/>
              </a:rPr>
              <a:t>se aísla en una </a:t>
            </a:r>
            <a:r>
              <a:rPr lang="es-AR" sz="1350" dirty="0" smtClean="0">
                <a:solidFill>
                  <a:srgbClr val="0070C0"/>
                </a:solidFill>
                <a:latin typeface="Calibri"/>
                <a:ea typeface="Calibri"/>
                <a:cs typeface="Calibri"/>
                <a:sym typeface="Calibri"/>
              </a:rPr>
              <a:t>persona que no es inmunodeficiente</a:t>
            </a:r>
            <a:r>
              <a:rPr lang="es-AR" sz="1350" dirty="0" smtClean="0">
                <a:solidFill>
                  <a:schemeClr val="dk2"/>
                </a:solidFill>
                <a:latin typeface="Calibri"/>
                <a:ea typeface="Calibri"/>
                <a:cs typeface="Calibri"/>
                <a:sym typeface="Calibri"/>
              </a:rPr>
              <a:t> o en </a:t>
            </a:r>
            <a:r>
              <a:rPr lang="es-AR" sz="1350" dirty="0" smtClean="0">
                <a:solidFill>
                  <a:srgbClr val="0070C0"/>
                </a:solidFill>
                <a:latin typeface="Calibri"/>
                <a:ea typeface="Calibri"/>
                <a:cs typeface="Calibri"/>
                <a:sym typeface="Calibri"/>
              </a:rPr>
              <a:t>aguas residuales</a:t>
            </a:r>
            <a:endParaRPr lang="es-AR" sz="1350" dirty="0">
              <a:solidFill>
                <a:srgbClr val="0070C0"/>
              </a:solidFill>
              <a:sym typeface="Arial"/>
            </a:endParaRPr>
          </a:p>
        </p:txBody>
      </p:sp>
      <p:sp>
        <p:nvSpPr>
          <p:cNvPr id="179" name="Google Shape;179;p15"/>
          <p:cNvSpPr txBox="1"/>
          <p:nvPr/>
        </p:nvSpPr>
        <p:spPr>
          <a:xfrm>
            <a:off x="3344151" y="3845872"/>
            <a:ext cx="2911924" cy="759206"/>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AR" sz="1350" b="1" i="1" dirty="0" smtClean="0">
                <a:solidFill>
                  <a:srgbClr val="0070C0"/>
                </a:solidFill>
                <a:latin typeface="Calibri"/>
                <a:ea typeface="Calibri"/>
                <a:cs typeface="Calibri"/>
                <a:sym typeface="Calibri"/>
              </a:rPr>
              <a:t>iVDVP:</a:t>
            </a:r>
            <a:r>
              <a:rPr lang="es-AR" sz="1350" b="1" dirty="0" smtClean="0">
                <a:solidFill>
                  <a:srgbClr val="0070C0"/>
                </a:solidFill>
                <a:latin typeface="Calibri"/>
                <a:ea typeface="Calibri"/>
                <a:cs typeface="Calibri"/>
                <a:sym typeface="Calibri"/>
              </a:rPr>
              <a:t> </a:t>
            </a:r>
            <a:r>
              <a:rPr lang="es-AR" sz="1350" dirty="0" smtClean="0">
                <a:solidFill>
                  <a:schemeClr val="dk2"/>
                </a:solidFill>
                <a:latin typeface="Calibri"/>
                <a:ea typeface="Calibri"/>
                <a:cs typeface="Calibri"/>
                <a:sym typeface="Calibri"/>
              </a:rPr>
              <a:t>se aísla en individuos inmunodeficientes, que </a:t>
            </a:r>
            <a:r>
              <a:rPr lang="es-AR" sz="1350" dirty="0" smtClean="0">
                <a:solidFill>
                  <a:srgbClr val="0070C0"/>
                </a:solidFill>
                <a:latin typeface="Calibri"/>
                <a:ea typeface="Calibri"/>
                <a:cs typeface="Calibri"/>
                <a:sym typeface="Calibri"/>
              </a:rPr>
              <a:t>pueden eliminar el virus en forma prolongada</a:t>
            </a:r>
            <a:r>
              <a:rPr lang="es-AR" sz="1350" dirty="0" smtClean="0">
                <a:solidFill>
                  <a:schemeClr val="dk2"/>
                </a:solidFill>
                <a:latin typeface="Calibri"/>
                <a:ea typeface="Calibri"/>
                <a:cs typeface="Calibri"/>
                <a:sym typeface="Calibri"/>
              </a:rPr>
              <a:t>.</a:t>
            </a:r>
            <a:endParaRPr lang="es-AR" sz="1350" dirty="0">
              <a:solidFill>
                <a:schemeClr val="dk2"/>
              </a:solidFill>
              <a:sym typeface="Arial"/>
            </a:endParaRPr>
          </a:p>
        </p:txBody>
      </p:sp>
      <p:sp>
        <p:nvSpPr>
          <p:cNvPr id="180" name="Google Shape;180;p15"/>
          <p:cNvSpPr txBox="1"/>
          <p:nvPr/>
        </p:nvSpPr>
        <p:spPr>
          <a:xfrm>
            <a:off x="290538" y="3845872"/>
            <a:ext cx="2665780" cy="759206"/>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350" b="1" dirty="0" err="1">
                <a:solidFill>
                  <a:srgbClr val="0070C0"/>
                </a:solidFill>
                <a:latin typeface="Calibri"/>
                <a:ea typeface="Calibri"/>
                <a:cs typeface="Calibri"/>
                <a:sym typeface="Calibri"/>
              </a:rPr>
              <a:t>cVDVP</a:t>
            </a:r>
            <a:r>
              <a:rPr lang="en-US" sz="1350" b="1" dirty="0">
                <a:solidFill>
                  <a:srgbClr val="0070C0"/>
                </a:solidFill>
                <a:latin typeface="Calibri"/>
                <a:ea typeface="Calibri"/>
                <a:cs typeface="Calibri"/>
                <a:sym typeface="Calibri"/>
              </a:rPr>
              <a:t>: </a:t>
            </a:r>
            <a:r>
              <a:rPr lang="en-US" sz="1350" dirty="0">
                <a:solidFill>
                  <a:schemeClr val="dk2"/>
                </a:solidFill>
                <a:latin typeface="Calibri"/>
                <a:ea typeface="Calibri"/>
                <a:cs typeface="Calibri"/>
                <a:sym typeface="Calibri"/>
              </a:rPr>
              <a:t>hay </a:t>
            </a:r>
            <a:r>
              <a:rPr lang="es-AR" sz="1350" dirty="0" smtClean="0">
                <a:solidFill>
                  <a:schemeClr val="dk2"/>
                </a:solidFill>
                <a:latin typeface="Calibri"/>
                <a:ea typeface="Calibri"/>
                <a:cs typeface="Calibri"/>
                <a:sym typeface="Calibri"/>
              </a:rPr>
              <a:t>transmisión</a:t>
            </a:r>
            <a:r>
              <a:rPr lang="en-US" sz="1350" dirty="0" smtClean="0">
                <a:solidFill>
                  <a:schemeClr val="dk2"/>
                </a:solidFill>
                <a:latin typeface="Calibri"/>
                <a:ea typeface="Calibri"/>
                <a:cs typeface="Calibri"/>
                <a:sym typeface="Calibri"/>
              </a:rPr>
              <a:t> </a:t>
            </a:r>
            <a:r>
              <a:rPr lang="en-US" sz="1350" dirty="0">
                <a:solidFill>
                  <a:srgbClr val="0070C0"/>
                </a:solidFill>
                <a:latin typeface="Calibri"/>
                <a:ea typeface="Calibri"/>
                <a:cs typeface="Calibri"/>
                <a:sym typeface="Calibri"/>
              </a:rPr>
              <a:t>entre personas en la comunidad</a:t>
            </a:r>
            <a:r>
              <a:rPr lang="en-US" sz="1350" dirty="0">
                <a:solidFill>
                  <a:schemeClr val="dk2"/>
                </a:solidFill>
                <a:latin typeface="Calibri"/>
                <a:ea typeface="Calibri"/>
                <a:cs typeface="Calibri"/>
                <a:sym typeface="Calibri"/>
              </a:rPr>
              <a:t> por más de 6 meses.</a:t>
            </a:r>
            <a:endParaRPr sz="1350" dirty="0">
              <a:solidFill>
                <a:schemeClr val="dk2"/>
              </a:solidFill>
              <a:latin typeface="Calibri"/>
              <a:ea typeface="Calibri"/>
              <a:cs typeface="Calibri"/>
              <a:sym typeface="Calibri"/>
            </a:endParaRPr>
          </a:p>
        </p:txBody>
      </p:sp>
      <p:pic>
        <p:nvPicPr>
          <p:cNvPr id="181" name="Google Shape;181;p15"/>
          <p:cNvPicPr preferRelativeResize="0"/>
          <p:nvPr/>
        </p:nvPicPr>
        <p:blipFill rotWithShape="1">
          <a:blip r:embed="rId3">
            <a:alphaModFix/>
          </a:blip>
          <a:srcRect/>
          <a:stretch/>
        </p:blipFill>
        <p:spPr>
          <a:xfrm>
            <a:off x="6933027" y="3005377"/>
            <a:ext cx="473155" cy="762000"/>
          </a:xfrm>
          <a:prstGeom prst="rect">
            <a:avLst/>
          </a:prstGeom>
          <a:noFill/>
          <a:ln>
            <a:noFill/>
          </a:ln>
        </p:spPr>
      </p:pic>
      <p:sp>
        <p:nvSpPr>
          <p:cNvPr id="182" name="Google Shape;182;p15"/>
          <p:cNvSpPr txBox="1"/>
          <p:nvPr/>
        </p:nvSpPr>
        <p:spPr>
          <a:xfrm>
            <a:off x="4716680" y="3196558"/>
            <a:ext cx="565654"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300">
                <a:solidFill>
                  <a:srgbClr val="0070C0"/>
                </a:solidFill>
                <a:latin typeface="Arial"/>
                <a:ea typeface="Arial"/>
                <a:cs typeface="Arial"/>
                <a:sym typeface="Arial"/>
              </a:rPr>
              <a:t>I</a:t>
            </a:r>
            <a:endParaRPr sz="3300">
              <a:solidFill>
                <a:srgbClr val="0070C0"/>
              </a:solidFill>
              <a:latin typeface="Arial"/>
              <a:ea typeface="Arial"/>
              <a:cs typeface="Arial"/>
              <a:sym typeface="Arial"/>
            </a:endParaRPr>
          </a:p>
        </p:txBody>
      </p:sp>
      <p:pic>
        <p:nvPicPr>
          <p:cNvPr id="183" name="Google Shape;183;p15"/>
          <p:cNvPicPr preferRelativeResize="0"/>
          <p:nvPr/>
        </p:nvPicPr>
        <p:blipFill rotWithShape="1">
          <a:blip r:embed="rId4">
            <a:alphaModFix/>
          </a:blip>
          <a:srcRect/>
          <a:stretch/>
        </p:blipFill>
        <p:spPr>
          <a:xfrm>
            <a:off x="7777006" y="3263494"/>
            <a:ext cx="226871" cy="3964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8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7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8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7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79">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8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8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7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988981" y="0"/>
            <a:ext cx="7111269" cy="594122"/>
          </a:xfrm>
        </p:spPr>
        <p:txBody>
          <a:bodyPr/>
          <a:lstStyle/>
          <a:p>
            <a:pPr algn="ctr"/>
            <a:r>
              <a:rPr lang="es-AR" sz="1500" b="1" dirty="0">
                <a:solidFill>
                  <a:srgbClr val="002060"/>
                </a:solidFill>
              </a:rPr>
              <a:t>Esquemas de vacunación para poliomielitis en Argentina desde del 01/06/2020.</a:t>
            </a:r>
            <a:endParaRPr lang="es-AR" sz="1500" dirty="0">
              <a:solidFill>
                <a:srgbClr val="00206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15846064"/>
              </p:ext>
            </p:extLst>
          </p:nvPr>
        </p:nvGraphicFramePr>
        <p:xfrm>
          <a:off x="1925241" y="566125"/>
          <a:ext cx="4765008" cy="1664491"/>
        </p:xfrm>
        <a:graphic>
          <a:graphicData uri="http://schemas.openxmlformats.org/drawingml/2006/table">
            <a:tbl>
              <a:tblPr firstRow="1" firstCol="1" bandRow="1">
                <a:tableStyleId>{5C22544A-7EE6-4342-B048-85BDC9FD1C3A}</a:tableStyleId>
              </a:tblPr>
              <a:tblGrid>
                <a:gridCol w="1680151"/>
                <a:gridCol w="2005998"/>
                <a:gridCol w="1078859"/>
              </a:tblGrid>
              <a:tr h="181707">
                <a:tc>
                  <a:txBody>
                    <a:bodyPr/>
                    <a:lstStyle/>
                    <a:p>
                      <a:pPr algn="just">
                        <a:lnSpc>
                          <a:spcPct val="107000"/>
                        </a:lnSpc>
                        <a:spcAft>
                          <a:spcPts val="0"/>
                        </a:spcAft>
                      </a:pPr>
                      <a:r>
                        <a:rPr lang="es-AR" sz="1200" smtClean="0">
                          <a:effectLst/>
                        </a:rPr>
                        <a:t>Dosis</a:t>
                      </a:r>
                      <a:endParaRPr lang="es-A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9" marR="51439" marT="0" marB="0"/>
                </a:tc>
                <a:tc>
                  <a:txBody>
                    <a:bodyPr/>
                    <a:lstStyle/>
                    <a:p>
                      <a:pPr algn="just">
                        <a:lnSpc>
                          <a:spcPct val="107000"/>
                        </a:lnSpc>
                        <a:spcAft>
                          <a:spcPts val="0"/>
                        </a:spcAft>
                      </a:pPr>
                      <a:r>
                        <a:rPr lang="es-AR" sz="1100" smtClean="0">
                          <a:effectLst/>
                        </a:rPr>
                        <a:t>Edad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9" marR="51439" marT="0" marB="0"/>
                </a:tc>
                <a:tc>
                  <a:txBody>
                    <a:bodyPr/>
                    <a:lstStyle/>
                    <a:p>
                      <a:pPr algn="ctr">
                        <a:lnSpc>
                          <a:spcPct val="107000"/>
                        </a:lnSpc>
                        <a:spcAft>
                          <a:spcPts val="0"/>
                        </a:spcAft>
                      </a:pPr>
                      <a:r>
                        <a:rPr lang="es-AR" sz="1200">
                          <a:effectLst/>
                        </a:rPr>
                        <a:t>vacuna</a:t>
                      </a:r>
                      <a:endParaRPr lang="es-AR" sz="1200">
                        <a:effectLst/>
                        <a:latin typeface="Calibri" panose="020F0502020204030204" pitchFamily="34" charset="0"/>
                        <a:ea typeface="Calibri" panose="020F0502020204030204" pitchFamily="34" charset="0"/>
                        <a:cs typeface="Times New Roman" panose="02020603050405020304" pitchFamily="18" charset="0"/>
                      </a:endParaRPr>
                    </a:p>
                  </a:txBody>
                  <a:tcPr marL="51439" marR="51439" marT="0" marB="0"/>
                </a:tc>
              </a:tr>
              <a:tr h="277596">
                <a:tc>
                  <a:txBody>
                    <a:bodyPr/>
                    <a:lstStyle/>
                    <a:p>
                      <a:pPr algn="just">
                        <a:lnSpc>
                          <a:spcPct val="107000"/>
                        </a:lnSpc>
                        <a:spcAft>
                          <a:spcPts val="0"/>
                        </a:spcAft>
                      </a:pPr>
                      <a:r>
                        <a:rPr lang="es-AR" sz="1200" smtClean="0">
                          <a:effectLst/>
                        </a:rPr>
                        <a:t>Dosis 1 </a:t>
                      </a:r>
                    </a:p>
                    <a:p>
                      <a:pPr algn="just">
                        <a:lnSpc>
                          <a:spcPct val="107000"/>
                        </a:lnSpc>
                        <a:spcAft>
                          <a:spcPts val="0"/>
                        </a:spcAft>
                      </a:pPr>
                      <a:r>
                        <a:rPr lang="es-AR" sz="1200" smtClean="0">
                          <a:effectLst/>
                        </a:rPr>
                        <a:t> </a:t>
                      </a:r>
                      <a:endParaRPr lang="es-A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9" marR="51439" marT="0" marB="0"/>
                </a:tc>
                <a:tc>
                  <a:txBody>
                    <a:bodyPr/>
                    <a:lstStyle/>
                    <a:p>
                      <a:pPr algn="just">
                        <a:lnSpc>
                          <a:spcPct val="107000"/>
                        </a:lnSpc>
                        <a:spcAft>
                          <a:spcPts val="0"/>
                        </a:spcAft>
                      </a:pPr>
                      <a:r>
                        <a:rPr lang="es-AR" sz="1100" smtClean="0">
                          <a:effectLst/>
                        </a:rPr>
                        <a:t>2 meses </a:t>
                      </a:r>
                    </a:p>
                    <a:p>
                      <a:pPr algn="just">
                        <a:lnSpc>
                          <a:spcPct val="107000"/>
                        </a:lnSpc>
                        <a:spcAft>
                          <a:spcPts val="0"/>
                        </a:spcAft>
                      </a:pPr>
                      <a:r>
                        <a:rPr lang="es-AR" sz="1100" smtClean="0">
                          <a:effectLst/>
                        </a:rPr>
                        <a:t>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9" marR="51439" marT="0" marB="0"/>
                </a:tc>
                <a:tc>
                  <a:txBody>
                    <a:bodyPr/>
                    <a:lstStyle/>
                    <a:p>
                      <a:pPr algn="ctr">
                        <a:lnSpc>
                          <a:spcPct val="107000"/>
                        </a:lnSpc>
                        <a:spcAft>
                          <a:spcPts val="0"/>
                        </a:spcAft>
                      </a:pPr>
                      <a:r>
                        <a:rPr lang="es-AR" sz="1200">
                          <a:effectLst/>
                        </a:rPr>
                        <a:t>IPV</a:t>
                      </a:r>
                      <a:endParaRPr lang="es-AR" sz="1200">
                        <a:effectLst/>
                        <a:latin typeface="Calibri" panose="020F0502020204030204" pitchFamily="34" charset="0"/>
                        <a:ea typeface="Calibri" panose="020F0502020204030204" pitchFamily="34" charset="0"/>
                        <a:cs typeface="Times New Roman" panose="02020603050405020304" pitchFamily="18" charset="0"/>
                      </a:endParaRPr>
                    </a:p>
                  </a:txBody>
                  <a:tcPr marL="51439" marR="51439" marT="0" marB="0"/>
                </a:tc>
              </a:tr>
              <a:tr h="218366">
                <a:tc>
                  <a:txBody>
                    <a:bodyPr/>
                    <a:lstStyle/>
                    <a:p>
                      <a:pPr algn="just">
                        <a:lnSpc>
                          <a:spcPct val="107000"/>
                        </a:lnSpc>
                        <a:spcAft>
                          <a:spcPts val="0"/>
                        </a:spcAft>
                      </a:pPr>
                      <a:r>
                        <a:rPr lang="es-AR" sz="1200" smtClean="0">
                          <a:effectLst/>
                        </a:rPr>
                        <a:t>Dosis 2 </a:t>
                      </a:r>
                      <a:endParaRPr lang="es-A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9" marR="51439" marT="0" marB="0"/>
                </a:tc>
                <a:tc>
                  <a:txBody>
                    <a:bodyPr/>
                    <a:lstStyle/>
                    <a:p>
                      <a:pPr algn="just">
                        <a:lnSpc>
                          <a:spcPct val="107000"/>
                        </a:lnSpc>
                        <a:spcAft>
                          <a:spcPts val="0"/>
                        </a:spcAft>
                      </a:pPr>
                      <a:r>
                        <a:rPr lang="es-AR" sz="1100" smtClean="0">
                          <a:effectLst/>
                        </a:rPr>
                        <a:t>4 meses</a:t>
                      </a:r>
                    </a:p>
                    <a:p>
                      <a:pPr algn="just">
                        <a:lnSpc>
                          <a:spcPct val="107000"/>
                        </a:lnSpc>
                        <a:spcAft>
                          <a:spcPts val="0"/>
                        </a:spcAft>
                      </a:pPr>
                      <a:r>
                        <a:rPr lang="es-AR" sz="1100" smtClean="0">
                          <a:effectLst/>
                        </a:rPr>
                        <a:t>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9" marR="51439" marT="0" marB="0"/>
                </a:tc>
                <a:tc>
                  <a:txBody>
                    <a:bodyPr/>
                    <a:lstStyle/>
                    <a:p>
                      <a:pPr algn="ctr">
                        <a:lnSpc>
                          <a:spcPct val="107000"/>
                        </a:lnSpc>
                        <a:spcAft>
                          <a:spcPts val="0"/>
                        </a:spcAft>
                      </a:pPr>
                      <a:r>
                        <a:rPr lang="es-AR" sz="1200">
                          <a:effectLst/>
                        </a:rPr>
                        <a:t>IPV</a:t>
                      </a:r>
                      <a:endParaRPr lang="es-AR" sz="1200">
                        <a:effectLst/>
                        <a:latin typeface="Calibri" panose="020F0502020204030204" pitchFamily="34" charset="0"/>
                        <a:ea typeface="Calibri" panose="020F0502020204030204" pitchFamily="34" charset="0"/>
                        <a:cs typeface="Times New Roman" panose="02020603050405020304" pitchFamily="18" charset="0"/>
                      </a:endParaRPr>
                    </a:p>
                  </a:txBody>
                  <a:tcPr marL="51439" marR="51439" marT="0" marB="0"/>
                </a:tc>
              </a:tr>
              <a:tr h="230383">
                <a:tc>
                  <a:txBody>
                    <a:bodyPr/>
                    <a:lstStyle/>
                    <a:p>
                      <a:pPr algn="just">
                        <a:lnSpc>
                          <a:spcPct val="107000"/>
                        </a:lnSpc>
                        <a:spcAft>
                          <a:spcPts val="0"/>
                        </a:spcAft>
                      </a:pPr>
                      <a:r>
                        <a:rPr lang="es-AR" sz="1200" dirty="0">
                          <a:effectLst/>
                        </a:rPr>
                        <a:t>Dosis </a:t>
                      </a:r>
                    </a:p>
                    <a:p>
                      <a:pPr algn="just">
                        <a:lnSpc>
                          <a:spcPct val="107000"/>
                        </a:lnSpc>
                        <a:spcAft>
                          <a:spcPts val="0"/>
                        </a:spcAft>
                      </a:pPr>
                      <a:r>
                        <a:rPr lang="es-AR" sz="1200" dirty="0">
                          <a:effectLst/>
                        </a:rPr>
                        <a:t> </a:t>
                      </a:r>
                      <a:endParaRPr lang="es-A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9" marR="51439" marT="0" marB="0"/>
                </a:tc>
                <a:tc>
                  <a:txBody>
                    <a:bodyPr/>
                    <a:lstStyle/>
                    <a:p>
                      <a:pPr algn="just">
                        <a:lnSpc>
                          <a:spcPct val="107000"/>
                        </a:lnSpc>
                        <a:spcAft>
                          <a:spcPts val="0"/>
                        </a:spcAft>
                      </a:pPr>
                      <a:r>
                        <a:rPr lang="es-AR" sz="1100">
                          <a:effectLst/>
                        </a:rPr>
                        <a:t>6 meses</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51439" marR="51439" marT="0" marB="0"/>
                </a:tc>
                <a:tc>
                  <a:txBody>
                    <a:bodyPr/>
                    <a:lstStyle/>
                    <a:p>
                      <a:pPr algn="ctr">
                        <a:lnSpc>
                          <a:spcPct val="107000"/>
                        </a:lnSpc>
                        <a:spcAft>
                          <a:spcPts val="0"/>
                        </a:spcAft>
                      </a:pPr>
                      <a:r>
                        <a:rPr lang="es-AR" sz="1200">
                          <a:effectLst/>
                        </a:rPr>
                        <a:t>IPV</a:t>
                      </a:r>
                      <a:endParaRPr lang="es-AR" sz="1200">
                        <a:effectLst/>
                        <a:latin typeface="Calibri" panose="020F0502020204030204" pitchFamily="34" charset="0"/>
                        <a:ea typeface="Calibri" panose="020F0502020204030204" pitchFamily="34" charset="0"/>
                        <a:cs typeface="Times New Roman" panose="02020603050405020304" pitchFamily="18" charset="0"/>
                      </a:endParaRPr>
                    </a:p>
                  </a:txBody>
                  <a:tcPr marL="51439" marR="51439" marT="0" marB="0"/>
                </a:tc>
              </a:tr>
              <a:tr h="327181">
                <a:tc>
                  <a:txBody>
                    <a:bodyPr/>
                    <a:lstStyle/>
                    <a:p>
                      <a:pPr algn="just">
                        <a:lnSpc>
                          <a:spcPct val="107000"/>
                        </a:lnSpc>
                        <a:spcAft>
                          <a:spcPts val="0"/>
                        </a:spcAft>
                      </a:pPr>
                      <a:r>
                        <a:rPr lang="es-AR" sz="1200" dirty="0">
                          <a:effectLst/>
                        </a:rPr>
                        <a:t>Único refuerzo  </a:t>
                      </a:r>
                      <a:endParaRPr lang="es-A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9" marR="51439" marT="0" marB="0"/>
                </a:tc>
                <a:tc>
                  <a:txBody>
                    <a:bodyPr/>
                    <a:lstStyle/>
                    <a:p>
                      <a:pPr algn="just">
                        <a:lnSpc>
                          <a:spcPct val="107000"/>
                        </a:lnSpc>
                        <a:spcAft>
                          <a:spcPts val="0"/>
                        </a:spcAft>
                      </a:pPr>
                      <a:r>
                        <a:rPr lang="es-AR" sz="1100" dirty="0">
                          <a:effectLst/>
                        </a:rPr>
                        <a:t>Ingreso escolar: 5 – 6 años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9" marR="51439" marT="0" marB="0"/>
                </a:tc>
                <a:tc>
                  <a:txBody>
                    <a:bodyPr/>
                    <a:lstStyle/>
                    <a:p>
                      <a:pPr algn="ctr">
                        <a:lnSpc>
                          <a:spcPct val="107000"/>
                        </a:lnSpc>
                        <a:spcAft>
                          <a:spcPts val="0"/>
                        </a:spcAft>
                      </a:pPr>
                      <a:r>
                        <a:rPr lang="es-AR" sz="1200" dirty="0">
                          <a:effectLst/>
                        </a:rPr>
                        <a:t>IPV</a:t>
                      </a:r>
                      <a:endParaRPr lang="es-A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9" marR="51439" marT="0" marB="0"/>
                </a:tc>
              </a:tr>
            </a:tbl>
          </a:graphicData>
        </a:graphic>
      </p:graphicFrame>
      <p:sp>
        <p:nvSpPr>
          <p:cNvPr id="33821" name="CuadroTexto 4"/>
          <p:cNvSpPr txBox="1">
            <a:spLocks noChangeArrowheads="1"/>
          </p:cNvSpPr>
          <p:nvPr/>
        </p:nvSpPr>
        <p:spPr bwMode="auto">
          <a:xfrm>
            <a:off x="1818085" y="3977680"/>
            <a:ext cx="503129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s-AR" sz="750" dirty="0"/>
              <a:t>Fuente: Adaptado de DICEI. MSAL. Lineamientos Técnicos Nuevo esquema de Vacunación Antipoliomielítica 2020</a:t>
            </a:r>
          </a:p>
        </p:txBody>
      </p:sp>
      <p:graphicFrame>
        <p:nvGraphicFramePr>
          <p:cNvPr id="6" name="Tabla 5"/>
          <p:cNvGraphicFramePr>
            <a:graphicFrameLocks noGrp="1"/>
          </p:cNvGraphicFramePr>
          <p:nvPr>
            <p:extLst>
              <p:ext uri="{D42A27DB-BD31-4B8C-83A1-F6EECF244321}">
                <p14:modId xmlns:p14="http://schemas.microsoft.com/office/powerpoint/2010/main" val="3881489970"/>
              </p:ext>
            </p:extLst>
          </p:nvPr>
        </p:nvGraphicFramePr>
        <p:xfrm>
          <a:off x="1925240" y="2884474"/>
          <a:ext cx="4867275" cy="1076325"/>
        </p:xfrm>
        <a:graphic>
          <a:graphicData uri="http://schemas.openxmlformats.org/drawingml/2006/table">
            <a:tbl>
              <a:tblPr firstRow="1" firstCol="1" bandRow="1">
                <a:tableStyleId>{5C22544A-7EE6-4342-B048-85BDC9FD1C3A}</a:tableStyleId>
              </a:tblPr>
              <a:tblGrid>
                <a:gridCol w="1925515"/>
                <a:gridCol w="1551110"/>
                <a:gridCol w="1390650"/>
              </a:tblGrid>
              <a:tr h="351367">
                <a:tc>
                  <a:txBody>
                    <a:bodyPr/>
                    <a:lstStyle/>
                    <a:p>
                      <a:pPr algn="just">
                        <a:lnSpc>
                          <a:spcPct val="107000"/>
                        </a:lnSpc>
                        <a:spcAft>
                          <a:spcPts val="0"/>
                        </a:spcAft>
                      </a:pPr>
                      <a:r>
                        <a:rPr lang="es-AR" sz="1100" dirty="0">
                          <a:effectLst/>
                        </a:rPr>
                        <a:t>Edad de la primer dosis</a:t>
                      </a:r>
                    </a:p>
                    <a:p>
                      <a:pPr algn="just">
                        <a:lnSpc>
                          <a:spcPct val="107000"/>
                        </a:lnSpc>
                        <a:spcAft>
                          <a:spcPts val="0"/>
                        </a:spcAft>
                      </a:pPr>
                      <a:r>
                        <a:rPr lang="es-AR" sz="1100" dirty="0">
                          <a:effectLst/>
                        </a:rPr>
                        <a:t>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27" marR="51427" marT="0" marB="0"/>
                </a:tc>
                <a:tc>
                  <a:txBody>
                    <a:bodyPr/>
                    <a:lstStyle/>
                    <a:p>
                      <a:pPr algn="ctr">
                        <a:lnSpc>
                          <a:spcPct val="107000"/>
                        </a:lnSpc>
                        <a:spcAft>
                          <a:spcPts val="0"/>
                        </a:spcAft>
                      </a:pPr>
                      <a:r>
                        <a:rPr lang="es-AR" sz="1100" dirty="0">
                          <a:effectLst/>
                        </a:rPr>
                        <a:t>Serie </a:t>
                      </a:r>
                      <a:r>
                        <a:rPr lang="es-AR" sz="1100" dirty="0" smtClean="0">
                          <a:effectLst/>
                        </a:rPr>
                        <a:t>primaria</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27" marR="51427" marT="0" marB="0"/>
                </a:tc>
                <a:tc>
                  <a:txBody>
                    <a:bodyPr/>
                    <a:lstStyle/>
                    <a:p>
                      <a:pPr algn="ctr">
                        <a:lnSpc>
                          <a:spcPct val="107000"/>
                        </a:lnSpc>
                        <a:spcAft>
                          <a:spcPts val="0"/>
                        </a:spcAft>
                      </a:pPr>
                      <a:r>
                        <a:rPr lang="es-AR" sz="1100" dirty="0">
                          <a:effectLst/>
                        </a:rPr>
                        <a:t>Dosis </a:t>
                      </a:r>
                      <a:r>
                        <a:rPr lang="es-AR" sz="1100" dirty="0" smtClean="0">
                          <a:effectLst/>
                        </a:rPr>
                        <a:t>refuerzo</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27" marR="51427" marT="0" marB="0"/>
                </a:tc>
              </a:tr>
              <a:tr h="247530">
                <a:tc>
                  <a:txBody>
                    <a:bodyPr/>
                    <a:lstStyle/>
                    <a:p>
                      <a:pPr algn="just">
                        <a:lnSpc>
                          <a:spcPct val="107000"/>
                        </a:lnSpc>
                        <a:spcAft>
                          <a:spcPts val="0"/>
                        </a:spcAft>
                      </a:pPr>
                      <a:r>
                        <a:rPr lang="es-AR" sz="1100">
                          <a:effectLst/>
                        </a:rPr>
                        <a:t>2 meses – 6 años</a:t>
                      </a:r>
                    </a:p>
                    <a:p>
                      <a:pPr algn="just">
                        <a:lnSpc>
                          <a:spcPct val="107000"/>
                        </a:lnSpc>
                        <a:spcAft>
                          <a:spcPts val="0"/>
                        </a:spcAft>
                      </a:pPr>
                      <a:r>
                        <a:rPr lang="es-AR" sz="1100">
                          <a:effectLst/>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51427" marR="51427" marT="0" marB="0"/>
                </a:tc>
                <a:tc>
                  <a:txBody>
                    <a:bodyPr/>
                    <a:lstStyle/>
                    <a:p>
                      <a:pPr algn="ctr">
                        <a:lnSpc>
                          <a:spcPct val="107000"/>
                        </a:lnSpc>
                        <a:spcAft>
                          <a:spcPts val="0"/>
                        </a:spcAft>
                      </a:pPr>
                      <a:r>
                        <a:rPr lang="es-AR" sz="1100" dirty="0">
                          <a:effectLst/>
                        </a:rPr>
                        <a:t>3 </a:t>
                      </a:r>
                      <a:r>
                        <a:rPr lang="es-AR" sz="1100" dirty="0" smtClean="0">
                          <a:effectLst/>
                        </a:rPr>
                        <a:t>dosis</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27" marR="51427" marT="0" marB="0"/>
                </a:tc>
                <a:tc>
                  <a:txBody>
                    <a:bodyPr/>
                    <a:lstStyle/>
                    <a:p>
                      <a:pPr algn="ctr">
                        <a:lnSpc>
                          <a:spcPct val="107000"/>
                        </a:lnSpc>
                        <a:spcAft>
                          <a:spcPts val="0"/>
                        </a:spcAft>
                      </a:pPr>
                      <a:r>
                        <a:rPr lang="es-AR" sz="1100">
                          <a:effectLst/>
                        </a:rPr>
                        <a:t>1 dosis</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51427" marR="51427" marT="0" marB="0"/>
                </a:tc>
              </a:tr>
              <a:tr h="187222">
                <a:tc>
                  <a:txBody>
                    <a:bodyPr/>
                    <a:lstStyle/>
                    <a:p>
                      <a:pPr algn="just">
                        <a:lnSpc>
                          <a:spcPct val="107000"/>
                        </a:lnSpc>
                        <a:spcAft>
                          <a:spcPts val="0"/>
                        </a:spcAft>
                      </a:pPr>
                      <a:r>
                        <a:rPr lang="es-AR" sz="1100" dirty="0">
                          <a:effectLst/>
                        </a:rPr>
                        <a:t>≥ 7 </a:t>
                      </a:r>
                      <a:r>
                        <a:rPr lang="es-AR" sz="1100" dirty="0" smtClean="0">
                          <a:effectLst/>
                        </a:rPr>
                        <a:t>años</a:t>
                      </a:r>
                      <a:endParaRPr lang="es-AR" sz="1100" dirty="0">
                        <a:effectLst/>
                      </a:endParaRPr>
                    </a:p>
                    <a:p>
                      <a:pPr algn="just">
                        <a:lnSpc>
                          <a:spcPct val="107000"/>
                        </a:lnSpc>
                        <a:spcAft>
                          <a:spcPts val="0"/>
                        </a:spcAft>
                      </a:pPr>
                      <a:r>
                        <a:rPr lang="es-AR" sz="1100" dirty="0">
                          <a:effectLst/>
                        </a:rPr>
                        <a:t>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27" marR="51427" marT="0" marB="0"/>
                </a:tc>
                <a:tc>
                  <a:txBody>
                    <a:bodyPr/>
                    <a:lstStyle/>
                    <a:p>
                      <a:pPr algn="ctr">
                        <a:lnSpc>
                          <a:spcPct val="107000"/>
                        </a:lnSpc>
                        <a:spcAft>
                          <a:spcPts val="0"/>
                        </a:spcAft>
                      </a:pPr>
                      <a:r>
                        <a:rPr lang="es-AR" sz="1100">
                          <a:effectLst/>
                        </a:rPr>
                        <a:t>2 dosis</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51427" marR="51427" marT="0" marB="0"/>
                </a:tc>
                <a:tc>
                  <a:txBody>
                    <a:bodyPr/>
                    <a:lstStyle/>
                    <a:p>
                      <a:pPr algn="ctr">
                        <a:lnSpc>
                          <a:spcPct val="107000"/>
                        </a:lnSpc>
                        <a:spcAft>
                          <a:spcPts val="0"/>
                        </a:spcAft>
                      </a:pPr>
                      <a:r>
                        <a:rPr lang="es-AR" sz="1100" dirty="0">
                          <a:effectLst/>
                        </a:rPr>
                        <a:t>1 dosis</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27" marR="51427" marT="0" marB="0"/>
                </a:tc>
              </a:tr>
            </a:tbl>
          </a:graphicData>
        </a:graphic>
      </p:graphicFrame>
      <p:sp>
        <p:nvSpPr>
          <p:cNvPr id="7" name="CuadroTexto 6"/>
          <p:cNvSpPr txBox="1"/>
          <p:nvPr/>
        </p:nvSpPr>
        <p:spPr>
          <a:xfrm>
            <a:off x="1818084" y="2272527"/>
            <a:ext cx="5031297" cy="230832"/>
          </a:xfrm>
          <a:prstGeom prst="rect">
            <a:avLst/>
          </a:prstGeom>
          <a:noFill/>
          <a:ln w="28575">
            <a:solidFill>
              <a:srgbClr val="0070C0"/>
            </a:solidFill>
          </a:ln>
        </p:spPr>
        <p:txBody>
          <a:bodyPr wrap="square">
            <a:spAutoFit/>
          </a:bodyPr>
          <a:lstStyle/>
          <a:p>
            <a:pPr eaLnBrk="1" hangingPunct="1">
              <a:defRPr/>
            </a:pPr>
            <a:r>
              <a:rPr lang="es-AR" sz="900" b="1" i="1" dirty="0" smtClean="0"/>
              <a:t>No se administra más la dosis antipoliomielítica correspondiente a los 18 meses.</a:t>
            </a:r>
            <a:endParaRPr lang="es-AR" sz="900" dirty="0"/>
          </a:p>
        </p:txBody>
      </p:sp>
      <p:sp>
        <p:nvSpPr>
          <p:cNvPr id="8" name="CuadroTexto 7"/>
          <p:cNvSpPr txBox="1"/>
          <p:nvPr/>
        </p:nvSpPr>
        <p:spPr>
          <a:xfrm>
            <a:off x="1818085" y="4181765"/>
            <a:ext cx="5031297" cy="415498"/>
          </a:xfrm>
          <a:prstGeom prst="rect">
            <a:avLst/>
          </a:prstGeom>
          <a:noFill/>
          <a:ln w="28575">
            <a:solidFill>
              <a:srgbClr val="0070C0"/>
            </a:solidFill>
          </a:ln>
        </p:spPr>
        <p:txBody>
          <a:bodyPr wrap="square">
            <a:spAutoFit/>
          </a:bodyPr>
          <a:lstStyle/>
          <a:p>
            <a:pPr eaLnBrk="1" hangingPunct="1">
              <a:defRPr/>
            </a:pPr>
            <a:r>
              <a:rPr lang="es-AR" sz="1050" b="1" i="1" dirty="0"/>
              <a:t>Para aquellos pacientes que iniciaron con OPV (bOPV o </a:t>
            </a:r>
            <a:r>
              <a:rPr lang="es-AR" sz="1050" b="1" dirty="0"/>
              <a:t>tOPV),</a:t>
            </a:r>
            <a:r>
              <a:rPr lang="es-AR" sz="1050" b="1" i="1" dirty="0"/>
              <a:t>  son necesarias </a:t>
            </a:r>
            <a:r>
              <a:rPr lang="es-AR" sz="1050" b="1" i="1" dirty="0">
                <a:solidFill>
                  <a:srgbClr val="00B0F0"/>
                </a:solidFill>
              </a:rPr>
              <a:t>4 dosis totales</a:t>
            </a:r>
            <a:r>
              <a:rPr lang="es-AR" sz="1050" b="1" i="1" dirty="0"/>
              <a:t>, independientemente de la edad.</a:t>
            </a:r>
            <a:endParaRPr lang="es-AR" sz="1050" dirty="0"/>
          </a:p>
        </p:txBody>
      </p:sp>
      <p:sp>
        <p:nvSpPr>
          <p:cNvPr id="33842" name="CuadroTexto 9"/>
          <p:cNvSpPr txBox="1">
            <a:spLocks noChangeArrowheads="1"/>
          </p:cNvSpPr>
          <p:nvPr/>
        </p:nvSpPr>
        <p:spPr bwMode="auto">
          <a:xfrm>
            <a:off x="1818085" y="2565002"/>
            <a:ext cx="5395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s-AR" sz="1200" b="1" dirty="0"/>
              <a:t>Esquemas atrasados (se completan hasta 18 años no se reinician)</a:t>
            </a:r>
          </a:p>
        </p:txBody>
      </p:sp>
    </p:spTree>
    <p:extLst>
      <p:ext uri="{BB962C8B-B14F-4D97-AF65-F5344CB8AC3E}">
        <p14:creationId xmlns:p14="http://schemas.microsoft.com/office/powerpoint/2010/main" val="363512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1" grpId="0"/>
      <p:bldP spid="7" grpId="0" animBg="1"/>
      <p:bldP spid="8" grpId="0" animBg="1"/>
      <p:bldP spid="338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1"/>
          <p:cNvSpPr>
            <a:spLocks noGrp="1"/>
          </p:cNvSpPr>
          <p:nvPr>
            <p:ph type="title"/>
          </p:nvPr>
        </p:nvSpPr>
        <p:spPr>
          <a:xfrm>
            <a:off x="457200" y="303877"/>
            <a:ext cx="8229240" cy="858600"/>
          </a:xfrm>
        </p:spPr>
        <p:txBody>
          <a:bodyPr>
            <a:normAutofit fontScale="90000"/>
          </a:bodyPr>
          <a:lstStyle/>
          <a:p>
            <a:pPr marL="257175" indent="-257175" algn="ctr">
              <a:defRPr/>
            </a:pPr>
            <a:r>
              <a:rPr lang="es-AR" sz="2800" b="1" dirty="0" smtClean="0">
                <a:solidFill>
                  <a:srgbClr val="002060"/>
                </a:solidFill>
              </a:rPr>
              <a:t>Vigilancia</a:t>
            </a:r>
            <a:r>
              <a:rPr lang="es-AR" sz="1500" dirty="0">
                <a:solidFill>
                  <a:schemeClr val="tx2"/>
                </a:solidFill>
              </a:rPr>
              <a:t/>
            </a:r>
            <a:br>
              <a:rPr lang="es-AR" sz="1500" dirty="0">
                <a:solidFill>
                  <a:schemeClr val="tx2"/>
                </a:solidFill>
              </a:rPr>
            </a:br>
            <a:r>
              <a:rPr lang="es-AR" sz="1500" dirty="0" smtClean="0">
                <a:solidFill>
                  <a:schemeClr val="tx2"/>
                </a:solidFill>
              </a:rPr>
              <a:t/>
            </a:r>
            <a:br>
              <a:rPr lang="es-AR" sz="1500" dirty="0" smtClean="0">
                <a:solidFill>
                  <a:schemeClr val="tx2"/>
                </a:solidFill>
              </a:rPr>
            </a:br>
            <a:r>
              <a:rPr lang="es-AR" sz="1500" b="1" dirty="0" smtClean="0">
                <a:solidFill>
                  <a:srgbClr val="0070C0"/>
                </a:solidFill>
              </a:rPr>
              <a:t>El </a:t>
            </a:r>
            <a:r>
              <a:rPr lang="es-AR" sz="1500" b="1" dirty="0">
                <a:solidFill>
                  <a:srgbClr val="0070C0"/>
                </a:solidFill>
              </a:rPr>
              <a:t>Programa Nacional para la Erradicación de la Poliomielitis y Contención del Poliovirus Salvaje de Argentina </a:t>
            </a:r>
          </a:p>
        </p:txBody>
      </p:sp>
      <p:sp>
        <p:nvSpPr>
          <p:cNvPr id="35843" name="Marcador de contenido 2"/>
          <p:cNvSpPr>
            <a:spLocks noGrp="1"/>
          </p:cNvSpPr>
          <p:nvPr>
            <p:ph idx="1"/>
          </p:nvPr>
        </p:nvSpPr>
        <p:spPr>
          <a:xfrm>
            <a:off x="1510904" y="1437085"/>
            <a:ext cx="6172200" cy="2074069"/>
          </a:xfrm>
        </p:spPr>
        <p:txBody>
          <a:bodyPr/>
          <a:lstStyle/>
          <a:p>
            <a:r>
              <a:rPr lang="es-AR" dirty="0" smtClean="0">
                <a:solidFill>
                  <a:srgbClr val="002060"/>
                </a:solidFill>
              </a:rPr>
              <a:t>Objetivo: mantener la eliminación de la poliomielitis. </a:t>
            </a:r>
          </a:p>
          <a:p>
            <a:endParaRPr lang="es-AR" dirty="0" smtClean="0">
              <a:solidFill>
                <a:srgbClr val="002060"/>
              </a:solidFill>
            </a:endParaRPr>
          </a:p>
          <a:p>
            <a:r>
              <a:rPr lang="es-AR" dirty="0" smtClean="0">
                <a:solidFill>
                  <a:srgbClr val="002060"/>
                </a:solidFill>
              </a:rPr>
              <a:t>Vigilancia de (PAF)  e investigación de poliomielitis producida por PVS, PPAV, PVDV. </a:t>
            </a:r>
          </a:p>
          <a:p>
            <a:endParaRPr lang="es-AR" sz="1500" dirty="0">
              <a:solidFill>
                <a:srgbClr val="002060"/>
              </a:solidFill>
            </a:endParaRPr>
          </a:p>
          <a:p>
            <a:r>
              <a:rPr lang="es-AR" dirty="0" smtClean="0">
                <a:solidFill>
                  <a:srgbClr val="002060"/>
                </a:solidFill>
              </a:rPr>
              <a:t>Respuesta rápida y eficaz ante un evento de detección de un </a:t>
            </a:r>
            <a:r>
              <a:rPr lang="es-AR" dirty="0" err="1" smtClean="0">
                <a:solidFill>
                  <a:srgbClr val="002060"/>
                </a:solidFill>
              </a:rPr>
              <a:t>poliovirus</a:t>
            </a:r>
            <a:r>
              <a:rPr lang="es-AR" dirty="0" smtClean="0">
                <a:solidFill>
                  <a:srgbClr val="002060"/>
                </a:solidFill>
              </a:rPr>
              <a:t>.</a:t>
            </a:r>
          </a:p>
          <a:p>
            <a:endParaRPr lang="es-AR" dirty="0" smtClean="0">
              <a:solidFill>
                <a:srgbClr val="002060"/>
              </a:solidFill>
            </a:endParaRPr>
          </a:p>
        </p:txBody>
      </p:sp>
      <p:sp>
        <p:nvSpPr>
          <p:cNvPr id="35844" name="CuadroTexto 3"/>
          <p:cNvSpPr txBox="1">
            <a:spLocks noChangeArrowheads="1"/>
          </p:cNvSpPr>
          <p:nvPr/>
        </p:nvSpPr>
        <p:spPr bwMode="auto">
          <a:xfrm>
            <a:off x="1805998" y="3661875"/>
            <a:ext cx="5531644" cy="784830"/>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s-AR" sz="1500" i="1" dirty="0">
                <a:solidFill>
                  <a:srgbClr val="002060"/>
                </a:solidFill>
              </a:rPr>
              <a:t>Todo</a:t>
            </a:r>
            <a:r>
              <a:rPr lang="es-AR" sz="1500" i="1" dirty="0">
                <a:solidFill>
                  <a:schemeClr val="tx2"/>
                </a:solidFill>
              </a:rPr>
              <a:t> </a:t>
            </a:r>
            <a:r>
              <a:rPr lang="es-AR" sz="1500" b="1" i="1" dirty="0">
                <a:solidFill>
                  <a:srgbClr val="0070C0"/>
                </a:solidFill>
              </a:rPr>
              <a:t>menor de 15 años con PAF </a:t>
            </a:r>
            <a:r>
              <a:rPr lang="es-AR" sz="1500" i="1" dirty="0">
                <a:solidFill>
                  <a:srgbClr val="002060"/>
                </a:solidFill>
              </a:rPr>
              <a:t>no traumática, o toda persona mayor de esa edad con sospecha deben ser estudiados, para descartar poliomielitis.</a:t>
            </a:r>
            <a:endParaRPr lang="es-AR" sz="1500" dirty="0">
              <a:solidFill>
                <a:srgbClr val="002060"/>
              </a:solidFill>
            </a:endParaRPr>
          </a:p>
        </p:txBody>
      </p:sp>
    </p:spTree>
    <p:extLst>
      <p:ext uri="{BB962C8B-B14F-4D97-AF65-F5344CB8AC3E}">
        <p14:creationId xmlns:p14="http://schemas.microsoft.com/office/powerpoint/2010/main" val="60929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P spid="358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277541" y="632223"/>
            <a:ext cx="6172200" cy="535781"/>
          </a:xfrm>
        </p:spPr>
        <p:txBody>
          <a:bodyPr/>
          <a:lstStyle/>
          <a:p>
            <a:pPr marL="628650" indent="-628650">
              <a:lnSpc>
                <a:spcPct val="150000"/>
              </a:lnSpc>
              <a:buClr>
                <a:srgbClr val="FF0000"/>
              </a:buClr>
              <a:defRPr/>
            </a:pPr>
            <a:r>
              <a:rPr lang="es-ES" altLang="es-AR" sz="2400" b="1" dirty="0">
                <a:solidFill>
                  <a:srgbClr val="002060"/>
                </a:solidFill>
              </a:rPr>
              <a:t>Parálisis Agudas Flácidas (PFA)</a:t>
            </a:r>
            <a:br>
              <a:rPr lang="es-ES" altLang="es-AR" sz="2400" b="1" dirty="0">
                <a:solidFill>
                  <a:srgbClr val="002060"/>
                </a:solidFill>
              </a:rPr>
            </a:br>
            <a:r>
              <a:rPr lang="es-ES" altLang="es-AR" sz="2100" b="1" dirty="0">
                <a:solidFill>
                  <a:srgbClr val="002060"/>
                </a:solidFill>
              </a:rPr>
              <a:t>Programa de vigilancia</a:t>
            </a:r>
          </a:p>
        </p:txBody>
      </p:sp>
      <p:sp>
        <p:nvSpPr>
          <p:cNvPr id="36867" name="Text Box 3"/>
          <p:cNvSpPr txBox="1">
            <a:spLocks noChangeArrowheads="1"/>
          </p:cNvSpPr>
          <p:nvPr/>
        </p:nvSpPr>
        <p:spPr bwMode="auto">
          <a:xfrm>
            <a:off x="1651397" y="1845469"/>
            <a:ext cx="616148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
                <a:srgbClr val="6699FF"/>
              </a:buClr>
              <a:buFont typeface="Wingdings" panose="05000000000000000000" pitchFamily="2" charset="2"/>
              <a:buChar char="§"/>
            </a:pPr>
            <a:r>
              <a:rPr lang="es-ES_tradnl" altLang="es-AR" sz="1800" dirty="0">
                <a:solidFill>
                  <a:srgbClr val="002060"/>
                </a:solidFill>
              </a:rPr>
              <a:t>Detectar casos de parálisis </a:t>
            </a:r>
            <a:r>
              <a:rPr lang="es-ES_tradnl" altLang="es-AR" sz="1800" b="1" dirty="0">
                <a:solidFill>
                  <a:srgbClr val="002060"/>
                </a:solidFill>
              </a:rPr>
              <a:t>asociadas a la vacuna Sabin</a:t>
            </a:r>
            <a:r>
              <a:rPr lang="es-ES_tradnl" altLang="es-AR" sz="1800" dirty="0">
                <a:solidFill>
                  <a:srgbClr val="002060"/>
                </a:solidFill>
              </a:rPr>
              <a:t> </a:t>
            </a:r>
            <a:r>
              <a:rPr lang="es-ES" altLang="es-AR" sz="1800" b="1" i="1" dirty="0">
                <a:solidFill>
                  <a:srgbClr val="002060"/>
                </a:solidFill>
              </a:rPr>
              <a:t>(PPAV)</a:t>
            </a:r>
          </a:p>
          <a:p>
            <a:pPr eaLnBrk="1" hangingPunct="1">
              <a:spcBef>
                <a:spcPct val="0"/>
              </a:spcBef>
              <a:buClr>
                <a:srgbClr val="6699FF"/>
              </a:buClr>
              <a:buFont typeface="Wingdings" panose="05000000000000000000" pitchFamily="2" charset="2"/>
              <a:buChar char="§"/>
            </a:pPr>
            <a:endParaRPr lang="es-ES" altLang="es-AR" sz="1800" b="1" i="1" dirty="0">
              <a:solidFill>
                <a:srgbClr val="002060"/>
              </a:solidFill>
            </a:endParaRPr>
          </a:p>
          <a:p>
            <a:pPr eaLnBrk="1" hangingPunct="1">
              <a:spcBef>
                <a:spcPct val="0"/>
              </a:spcBef>
              <a:buClr>
                <a:srgbClr val="6699FF"/>
              </a:buClr>
              <a:buFont typeface="Wingdings" panose="05000000000000000000" pitchFamily="2" charset="2"/>
              <a:buChar char="§"/>
            </a:pPr>
            <a:r>
              <a:rPr lang="es-ES_tradnl" altLang="es-AR" sz="1800" dirty="0">
                <a:solidFill>
                  <a:srgbClr val="002060"/>
                </a:solidFill>
              </a:rPr>
              <a:t>Vigilar la aparición de virus </a:t>
            </a:r>
            <a:r>
              <a:rPr lang="es-ES_tradnl" altLang="es-AR" sz="1800" b="1" dirty="0">
                <a:solidFill>
                  <a:srgbClr val="002060"/>
                </a:solidFill>
              </a:rPr>
              <a:t>derivados de la vacuna Sabin</a:t>
            </a:r>
            <a:r>
              <a:rPr lang="es-ES_tradnl" altLang="es-AR" sz="1800" dirty="0">
                <a:solidFill>
                  <a:srgbClr val="002060"/>
                </a:solidFill>
              </a:rPr>
              <a:t> </a:t>
            </a:r>
            <a:r>
              <a:rPr lang="es-AR" altLang="es-AR" sz="1800" b="1" i="1" dirty="0">
                <a:solidFill>
                  <a:srgbClr val="002060"/>
                </a:solidFill>
              </a:rPr>
              <a:t>(PVDV)</a:t>
            </a:r>
          </a:p>
          <a:p>
            <a:pPr eaLnBrk="1" hangingPunct="1">
              <a:spcBef>
                <a:spcPct val="0"/>
              </a:spcBef>
              <a:buClr>
                <a:srgbClr val="6699FF"/>
              </a:buClr>
              <a:buFont typeface="Wingdings" panose="05000000000000000000" pitchFamily="2" charset="2"/>
              <a:buChar char="§"/>
            </a:pPr>
            <a:endParaRPr lang="es-AR" altLang="es-AR" sz="1800" b="1" i="1" dirty="0">
              <a:solidFill>
                <a:srgbClr val="002060"/>
              </a:solidFill>
            </a:endParaRPr>
          </a:p>
          <a:p>
            <a:pPr eaLnBrk="1" hangingPunct="1">
              <a:spcBef>
                <a:spcPct val="0"/>
              </a:spcBef>
              <a:buClr>
                <a:srgbClr val="6699FF"/>
              </a:buClr>
              <a:buFont typeface="Wingdings" panose="05000000000000000000" pitchFamily="2" charset="2"/>
              <a:buChar char="§"/>
            </a:pPr>
            <a:r>
              <a:rPr lang="es-ES_tradnl" altLang="es-AR" sz="1800" dirty="0">
                <a:solidFill>
                  <a:srgbClr val="002060"/>
                </a:solidFill>
              </a:rPr>
              <a:t>Evitar la aparición de casos de polio </a:t>
            </a:r>
            <a:r>
              <a:rPr lang="es-ES_tradnl" altLang="es-AR" sz="1800" b="1" dirty="0">
                <a:solidFill>
                  <a:srgbClr val="002060"/>
                </a:solidFill>
              </a:rPr>
              <a:t>importados</a:t>
            </a:r>
            <a:r>
              <a:rPr lang="es-ES_tradnl" altLang="es-AR" sz="1800" dirty="0">
                <a:solidFill>
                  <a:srgbClr val="002060"/>
                </a:solidFill>
              </a:rPr>
              <a:t> de áreas endémicas </a:t>
            </a:r>
            <a:r>
              <a:rPr lang="es-ES_tradnl" altLang="es-AR" sz="1800" b="1" i="1" dirty="0">
                <a:solidFill>
                  <a:srgbClr val="002060"/>
                </a:solidFill>
              </a:rPr>
              <a:t>(PVS, </a:t>
            </a:r>
            <a:r>
              <a:rPr lang="es-ES" altLang="es-AR" sz="1800" b="1" i="1" dirty="0">
                <a:solidFill>
                  <a:srgbClr val="002060"/>
                </a:solidFill>
              </a:rPr>
              <a:t>PPAV</a:t>
            </a:r>
            <a:r>
              <a:rPr lang="es-AR" altLang="es-AR" sz="1800" b="1" i="1" dirty="0">
                <a:solidFill>
                  <a:srgbClr val="002060"/>
                </a:solidFill>
              </a:rPr>
              <a:t>, PVDV)</a:t>
            </a:r>
            <a:endParaRPr lang="es-ES_tradnl" altLang="es-AR" sz="1800" dirty="0">
              <a:solidFill>
                <a:srgbClr val="002060"/>
              </a:solidFill>
            </a:endParaRPr>
          </a:p>
          <a:p>
            <a:pPr eaLnBrk="1" hangingPunct="1">
              <a:spcBef>
                <a:spcPct val="0"/>
              </a:spcBef>
              <a:buClr>
                <a:srgbClr val="6699FF"/>
              </a:buClr>
              <a:buFont typeface="Wingdings" panose="05000000000000000000" pitchFamily="2" charset="2"/>
              <a:buChar char="§"/>
            </a:pPr>
            <a:endParaRPr lang="es-AR" altLang="es-AR" sz="1800" b="1" i="1" dirty="0">
              <a:solidFill>
                <a:srgbClr val="002060"/>
              </a:solidFill>
            </a:endParaRPr>
          </a:p>
          <a:p>
            <a:pPr eaLnBrk="1" hangingPunct="1">
              <a:spcBef>
                <a:spcPct val="0"/>
              </a:spcBef>
              <a:buClr>
                <a:srgbClr val="6699FF"/>
              </a:buClr>
              <a:buFont typeface="Wingdings" panose="05000000000000000000" pitchFamily="2" charset="2"/>
              <a:buChar char="§"/>
            </a:pPr>
            <a:endParaRPr lang="es-MX" altLang="es-AR" sz="1800" b="1" i="1" dirty="0">
              <a:solidFill>
                <a:srgbClr val="002060"/>
              </a:solidFill>
            </a:endParaRPr>
          </a:p>
        </p:txBody>
      </p:sp>
      <p:sp>
        <p:nvSpPr>
          <p:cNvPr id="36868" name="Text Box 4"/>
          <p:cNvSpPr txBox="1">
            <a:spLocks noChangeArrowheads="1"/>
          </p:cNvSpPr>
          <p:nvPr/>
        </p:nvSpPr>
        <p:spPr bwMode="auto">
          <a:xfrm>
            <a:off x="1910954" y="234910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AR" sz="2400"/>
          </a:p>
        </p:txBody>
      </p:sp>
    </p:spTree>
    <p:extLst>
      <p:ext uri="{BB962C8B-B14F-4D97-AF65-F5344CB8AC3E}">
        <p14:creationId xmlns:p14="http://schemas.microsoft.com/office/powerpoint/2010/main" val="307437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685800" y="1597860"/>
            <a:ext cx="7772040" cy="1102140"/>
          </a:xfrm>
          <a:prstGeom prst="rect">
            <a:avLst/>
          </a:prstGeom>
          <a:noFill/>
          <a:ln w="0">
            <a:noFill/>
          </a:ln>
        </p:spPr>
        <p:txBody>
          <a:bodyPr anchor="ctr">
            <a:noAutofit/>
          </a:bodyPr>
          <a:lstStyle/>
          <a:p>
            <a:endParaRPr lang="es-AR" sz="1800" b="0" strike="noStrike" spc="-1">
              <a:solidFill>
                <a:srgbClr val="000000"/>
              </a:solidFill>
              <a:latin typeface="Calibri"/>
            </a:endParaRPr>
          </a:p>
        </p:txBody>
      </p:sp>
      <p:pic>
        <p:nvPicPr>
          <p:cNvPr id="2" name="Imagen 1"/>
          <p:cNvPicPr>
            <a:picLocks noChangeAspect="1"/>
          </p:cNvPicPr>
          <p:nvPr/>
        </p:nvPicPr>
        <p:blipFill>
          <a:blip r:embed="rId2"/>
          <a:srcRect b="17130"/>
          <a:stretch>
            <a:fillRect/>
          </a:stretch>
        </p:blipFill>
        <p:spPr>
          <a:xfrm>
            <a:off x="859808" y="703713"/>
            <a:ext cx="7847464" cy="3658061"/>
          </a:xfrm>
          <a:prstGeom prst="rect">
            <a:avLst/>
          </a:prstGeom>
        </p:spPr>
      </p:pic>
    </p:spTree>
    <p:extLst>
      <p:ext uri="{BB962C8B-B14F-4D97-AF65-F5344CB8AC3E}">
        <p14:creationId xmlns:p14="http://schemas.microsoft.com/office/powerpoint/2010/main" val="1912102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a:xfrm>
            <a:off x="1394529" y="-54321"/>
            <a:ext cx="6172200" cy="636984"/>
          </a:xfrm>
        </p:spPr>
        <p:txBody>
          <a:bodyPr/>
          <a:lstStyle/>
          <a:p>
            <a:pPr>
              <a:defRPr/>
            </a:pPr>
            <a:r>
              <a:rPr lang="es-MX" altLang="es-AR" b="1" dirty="0" smtClean="0">
                <a:solidFill>
                  <a:srgbClr val="002060"/>
                </a:solidFill>
              </a:rPr>
              <a:t>Conducta ante un caso de PAF</a:t>
            </a:r>
            <a:endParaRPr lang="es-AR" altLang="es-AR" b="1" dirty="0" smtClean="0">
              <a:solidFill>
                <a:srgbClr val="00206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03447468"/>
              </p:ext>
            </p:extLst>
          </p:nvPr>
        </p:nvGraphicFramePr>
        <p:xfrm>
          <a:off x="1394529" y="460423"/>
          <a:ext cx="6172200" cy="3531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892" name="10 CuadroTexto"/>
          <p:cNvSpPr txBox="1">
            <a:spLocks noChangeArrowheads="1"/>
          </p:cNvSpPr>
          <p:nvPr/>
        </p:nvSpPr>
        <p:spPr bwMode="auto">
          <a:xfrm>
            <a:off x="1693252" y="944486"/>
            <a:ext cx="9541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s-AR" altLang="es-AR" sz="1200" b="1" dirty="0">
                <a:solidFill>
                  <a:srgbClr val="0070C0"/>
                </a:solidFill>
              </a:rPr>
              <a:t>Consulta</a:t>
            </a:r>
          </a:p>
          <a:p>
            <a:pPr algn="ctr" eaLnBrk="1" hangingPunct="1">
              <a:spcBef>
                <a:spcPct val="0"/>
              </a:spcBef>
              <a:buFontTx/>
              <a:buNone/>
            </a:pPr>
            <a:r>
              <a:rPr lang="es-AR" altLang="es-AR" sz="1200" b="1" dirty="0">
                <a:solidFill>
                  <a:srgbClr val="0070C0"/>
                </a:solidFill>
              </a:rPr>
              <a:t> al efector </a:t>
            </a:r>
          </a:p>
          <a:p>
            <a:pPr algn="ctr" eaLnBrk="1" hangingPunct="1">
              <a:spcBef>
                <a:spcPct val="0"/>
              </a:spcBef>
              <a:buFontTx/>
              <a:buNone/>
            </a:pPr>
            <a:r>
              <a:rPr lang="es-AR" altLang="es-AR" sz="1200" b="1" dirty="0">
                <a:solidFill>
                  <a:srgbClr val="0070C0"/>
                </a:solidFill>
              </a:rPr>
              <a:t>sanitario</a:t>
            </a:r>
          </a:p>
          <a:p>
            <a:pPr algn="ctr" eaLnBrk="1" hangingPunct="1">
              <a:spcBef>
                <a:spcPct val="0"/>
              </a:spcBef>
              <a:buFontTx/>
              <a:buNone/>
            </a:pPr>
            <a:endParaRPr lang="es-AR" altLang="es-AR" sz="1200" b="1" dirty="0">
              <a:solidFill>
                <a:srgbClr val="0070C0"/>
              </a:solidFill>
            </a:endParaRPr>
          </a:p>
        </p:txBody>
      </p:sp>
      <p:sp>
        <p:nvSpPr>
          <p:cNvPr id="37893" name="12 CuadroTexto"/>
          <p:cNvSpPr txBox="1">
            <a:spLocks noChangeArrowheads="1"/>
          </p:cNvSpPr>
          <p:nvPr/>
        </p:nvSpPr>
        <p:spPr bwMode="auto">
          <a:xfrm>
            <a:off x="3205896" y="963731"/>
            <a:ext cx="11256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s-MX" altLang="es-AR" sz="1200" b="1" dirty="0">
                <a:solidFill>
                  <a:srgbClr val="0070C0"/>
                </a:solidFill>
              </a:rPr>
              <a:t>Notificación</a:t>
            </a:r>
          </a:p>
          <a:p>
            <a:pPr eaLnBrk="1" hangingPunct="1">
              <a:spcBef>
                <a:spcPct val="0"/>
              </a:spcBef>
              <a:buFontTx/>
              <a:buNone/>
            </a:pPr>
            <a:r>
              <a:rPr lang="es-MX" altLang="es-AR" sz="1200" b="1" dirty="0">
                <a:solidFill>
                  <a:srgbClr val="0070C0"/>
                </a:solidFill>
              </a:rPr>
              <a:t>   a través </a:t>
            </a:r>
          </a:p>
          <a:p>
            <a:pPr eaLnBrk="1" hangingPunct="1">
              <a:spcBef>
                <a:spcPct val="0"/>
              </a:spcBef>
              <a:buFontTx/>
              <a:buNone/>
            </a:pPr>
            <a:r>
              <a:rPr lang="es-MX" altLang="es-AR" sz="1200" b="1" dirty="0">
                <a:solidFill>
                  <a:srgbClr val="0070C0"/>
                </a:solidFill>
              </a:rPr>
              <a:t>del SNVS 2.0</a:t>
            </a:r>
          </a:p>
          <a:p>
            <a:pPr eaLnBrk="1" hangingPunct="1">
              <a:spcBef>
                <a:spcPct val="0"/>
              </a:spcBef>
              <a:buFontTx/>
              <a:buNone/>
            </a:pPr>
            <a:endParaRPr lang="es-AR" altLang="es-AR" sz="1200" b="1" dirty="0">
              <a:solidFill>
                <a:srgbClr val="0070C0"/>
              </a:solidFill>
            </a:endParaRPr>
          </a:p>
        </p:txBody>
      </p:sp>
      <p:sp>
        <p:nvSpPr>
          <p:cNvPr id="37894" name="13 CuadroTexto"/>
          <p:cNvSpPr txBox="1">
            <a:spLocks noChangeArrowheads="1"/>
          </p:cNvSpPr>
          <p:nvPr/>
        </p:nvSpPr>
        <p:spPr bwMode="auto">
          <a:xfrm>
            <a:off x="4651049" y="1044327"/>
            <a:ext cx="11689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s-AR" altLang="es-AR" sz="1200" b="1" dirty="0">
                <a:solidFill>
                  <a:srgbClr val="0070C0"/>
                </a:solidFill>
              </a:rPr>
              <a:t>Investigación</a:t>
            </a:r>
          </a:p>
          <a:p>
            <a:pPr algn="ctr" eaLnBrk="1" hangingPunct="1">
              <a:spcBef>
                <a:spcPct val="0"/>
              </a:spcBef>
              <a:buFontTx/>
              <a:buNone/>
            </a:pPr>
            <a:r>
              <a:rPr lang="es-AR" altLang="es-AR" sz="1200" b="1" dirty="0">
                <a:solidFill>
                  <a:srgbClr val="0070C0"/>
                </a:solidFill>
              </a:rPr>
              <a:t> en terreno</a:t>
            </a:r>
          </a:p>
        </p:txBody>
      </p:sp>
      <p:sp>
        <p:nvSpPr>
          <p:cNvPr id="37895" name="14 CuadroTexto"/>
          <p:cNvSpPr txBox="1">
            <a:spLocks noChangeArrowheads="1"/>
          </p:cNvSpPr>
          <p:nvPr/>
        </p:nvSpPr>
        <p:spPr bwMode="auto">
          <a:xfrm>
            <a:off x="6177042" y="1036695"/>
            <a:ext cx="1343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s-AR" altLang="es-AR" sz="1200" b="1" dirty="0">
                <a:solidFill>
                  <a:srgbClr val="0070C0"/>
                </a:solidFill>
              </a:rPr>
              <a:t>Muestra </a:t>
            </a:r>
          </a:p>
          <a:p>
            <a:pPr algn="ctr" eaLnBrk="1" hangingPunct="1">
              <a:spcBef>
                <a:spcPct val="0"/>
              </a:spcBef>
              <a:buFontTx/>
              <a:buNone/>
            </a:pPr>
            <a:r>
              <a:rPr lang="es-AR" altLang="es-AR" sz="1200" b="1" dirty="0">
                <a:solidFill>
                  <a:srgbClr val="0070C0"/>
                </a:solidFill>
              </a:rPr>
              <a:t>materia fecal</a:t>
            </a:r>
            <a:r>
              <a:rPr lang="es-MX" altLang="es-AR" sz="1200" dirty="0">
                <a:solidFill>
                  <a:schemeClr val="bg1"/>
                </a:solidFill>
              </a:rPr>
              <a:t> ***</a:t>
            </a:r>
            <a:endParaRPr lang="es-AR" altLang="es-AR" sz="1200" b="1" dirty="0">
              <a:solidFill>
                <a:srgbClr val="0070C0"/>
              </a:solidFill>
            </a:endParaRPr>
          </a:p>
        </p:txBody>
      </p:sp>
      <p:sp>
        <p:nvSpPr>
          <p:cNvPr id="37896" name="15 CuadroTexto"/>
          <p:cNvSpPr txBox="1">
            <a:spLocks noChangeArrowheads="1"/>
          </p:cNvSpPr>
          <p:nvPr/>
        </p:nvSpPr>
        <p:spPr bwMode="auto">
          <a:xfrm>
            <a:off x="1303011" y="4066282"/>
            <a:ext cx="66960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s-MX" altLang="es-AR" sz="800" dirty="0">
                <a:solidFill>
                  <a:schemeClr val="tx2"/>
                </a:solidFill>
              </a:rPr>
              <a:t> </a:t>
            </a:r>
            <a:r>
              <a:rPr lang="es-MX" altLang="es-AR" sz="800" dirty="0">
                <a:solidFill>
                  <a:srgbClr val="002060"/>
                </a:solidFill>
              </a:rPr>
              <a:t>* Excepcionalmente  la muestra de heces podría tomarse hasta los </a:t>
            </a:r>
            <a:r>
              <a:rPr lang="es-MX" altLang="es-AR" sz="800" dirty="0">
                <a:solidFill>
                  <a:srgbClr val="00B0F0"/>
                </a:solidFill>
              </a:rPr>
              <a:t>60 días</a:t>
            </a:r>
          </a:p>
          <a:p>
            <a:pPr eaLnBrk="1" hangingPunct="1">
              <a:spcBef>
                <a:spcPct val="0"/>
              </a:spcBef>
              <a:buFontTx/>
              <a:buNone/>
            </a:pPr>
            <a:r>
              <a:rPr lang="es-MX" altLang="es-AR" sz="800" dirty="0">
                <a:solidFill>
                  <a:srgbClr val="002060"/>
                </a:solidFill>
              </a:rPr>
              <a:t> **</a:t>
            </a:r>
            <a:r>
              <a:rPr lang="es-AR" altLang="es-AR" sz="800" dirty="0">
                <a:solidFill>
                  <a:srgbClr val="002060"/>
                </a:solidFill>
              </a:rPr>
              <a:t> Si no se obtiene m. fecal, enviar </a:t>
            </a:r>
            <a:r>
              <a:rPr lang="es-MX" altLang="es-AR" sz="800" dirty="0">
                <a:solidFill>
                  <a:srgbClr val="002060"/>
                </a:solidFill>
              </a:rPr>
              <a:t>hisopado rectal. El mismo debe remitirse en un hisopo con medio de Stewart  o embebido</a:t>
            </a:r>
          </a:p>
          <a:p>
            <a:pPr eaLnBrk="1" hangingPunct="1">
              <a:spcBef>
                <a:spcPct val="0"/>
              </a:spcBef>
              <a:buFontTx/>
              <a:buNone/>
            </a:pPr>
            <a:r>
              <a:rPr lang="es-MX" altLang="es-AR" sz="800" dirty="0">
                <a:solidFill>
                  <a:srgbClr val="002060"/>
                </a:solidFill>
              </a:rPr>
              <a:t> en solución fisiológica en frasco seco</a:t>
            </a:r>
            <a:r>
              <a:rPr lang="es-MX" altLang="es-AR" sz="800" dirty="0" smtClean="0">
                <a:solidFill>
                  <a:srgbClr val="002060"/>
                </a:solidFill>
              </a:rPr>
              <a:t>.</a:t>
            </a:r>
          </a:p>
          <a:p>
            <a:pPr eaLnBrk="1" hangingPunct="1">
              <a:spcBef>
                <a:spcPct val="0"/>
              </a:spcBef>
              <a:buFontTx/>
              <a:buNone/>
            </a:pPr>
            <a:endParaRPr lang="es-MX" altLang="es-AR" sz="800" dirty="0">
              <a:solidFill>
                <a:srgbClr val="002060"/>
              </a:solidFill>
            </a:endParaRPr>
          </a:p>
          <a:p>
            <a:pPr eaLnBrk="1" hangingPunct="1">
              <a:spcBef>
                <a:spcPct val="0"/>
              </a:spcBef>
              <a:buFontTx/>
              <a:buNone/>
            </a:pPr>
            <a:endParaRPr lang="es-MX" altLang="es-AR" sz="800" dirty="0">
              <a:solidFill>
                <a:srgbClr val="002060"/>
              </a:solidFill>
            </a:endParaRPr>
          </a:p>
          <a:p>
            <a:pPr eaLnBrk="1" hangingPunct="1">
              <a:spcBef>
                <a:spcPct val="0"/>
              </a:spcBef>
              <a:buFontTx/>
              <a:buNone/>
            </a:pPr>
            <a:r>
              <a:rPr lang="es-MX" altLang="es-AR" sz="800" dirty="0">
                <a:solidFill>
                  <a:srgbClr val="002060"/>
                </a:solidFill>
              </a:rPr>
              <a:t>***SE RECOMIENDA</a:t>
            </a:r>
            <a:r>
              <a:rPr lang="es-MX" altLang="es-AR" sz="800" i="1" dirty="0">
                <a:solidFill>
                  <a:srgbClr val="002060"/>
                </a:solidFill>
              </a:rPr>
              <a:t>  </a:t>
            </a:r>
            <a:r>
              <a:rPr lang="es-MX" altLang="es-AR" sz="800" b="1" i="1" dirty="0">
                <a:solidFill>
                  <a:srgbClr val="00B0F0"/>
                </a:solidFill>
              </a:rPr>
              <a:t>MUESTRA RESPIRATORIA</a:t>
            </a:r>
            <a:r>
              <a:rPr lang="es-MX" altLang="es-AR" sz="800" i="1" dirty="0">
                <a:solidFill>
                  <a:srgbClr val="00B0F0"/>
                </a:solidFill>
              </a:rPr>
              <a:t> </a:t>
            </a:r>
            <a:r>
              <a:rPr lang="es-MX" altLang="es-AR" sz="800" i="1" dirty="0">
                <a:solidFill>
                  <a:srgbClr val="002060"/>
                </a:solidFill>
              </a:rPr>
              <a:t>(Hisopado o aspirado nasofaríngeo ) </a:t>
            </a:r>
            <a:r>
              <a:rPr lang="es-MX" altLang="es-AR" sz="800" dirty="0">
                <a:solidFill>
                  <a:srgbClr val="002060"/>
                </a:solidFill>
              </a:rPr>
              <a:t>ADEMÁS DE LA MUESTRA DE </a:t>
            </a:r>
            <a:r>
              <a:rPr lang="es-MX" altLang="es-AR" sz="800" dirty="0">
                <a:solidFill>
                  <a:srgbClr val="00B0F0"/>
                </a:solidFill>
              </a:rPr>
              <a:t>MATERIA FECAL, EN TODOS LOS CASOS DE PAF</a:t>
            </a:r>
            <a:r>
              <a:rPr lang="es-MX" altLang="es-AR" sz="800" dirty="0">
                <a:solidFill>
                  <a:schemeClr val="tx2"/>
                </a:solidFill>
              </a:rPr>
              <a:t>, </a:t>
            </a:r>
            <a:r>
              <a:rPr lang="es-MX" altLang="es-AR" sz="800" dirty="0">
                <a:solidFill>
                  <a:srgbClr val="002060"/>
                </a:solidFill>
              </a:rPr>
              <a:t>dada la asociación de  MAF (mielitis aguda flácida) con aislamiento de </a:t>
            </a:r>
            <a:r>
              <a:rPr lang="es-MX" altLang="es-AR" sz="800" b="1" dirty="0">
                <a:solidFill>
                  <a:srgbClr val="00B0F0"/>
                </a:solidFill>
              </a:rPr>
              <a:t>EV D68</a:t>
            </a:r>
            <a:r>
              <a:rPr lang="es-MX" altLang="es-AR" sz="800" dirty="0">
                <a:solidFill>
                  <a:srgbClr val="00B0F0"/>
                </a:solidFill>
              </a:rPr>
              <a:t> </a:t>
            </a:r>
            <a:r>
              <a:rPr lang="es-MX" altLang="es-AR" sz="800" dirty="0">
                <a:solidFill>
                  <a:srgbClr val="002060"/>
                </a:solidFill>
              </a:rPr>
              <a:t>y la complejidad </a:t>
            </a:r>
            <a:r>
              <a:rPr lang="es-MX" altLang="es-AR" sz="800" dirty="0" smtClean="0">
                <a:solidFill>
                  <a:srgbClr val="002060"/>
                </a:solidFill>
              </a:rPr>
              <a:t>de</a:t>
            </a:r>
          </a:p>
          <a:p>
            <a:pPr eaLnBrk="1" hangingPunct="1">
              <a:spcBef>
                <a:spcPct val="0"/>
              </a:spcBef>
              <a:buFontTx/>
              <a:buNone/>
            </a:pPr>
            <a:r>
              <a:rPr lang="es-MX" altLang="es-AR" sz="800" dirty="0" smtClean="0">
                <a:solidFill>
                  <a:srgbClr val="002060"/>
                </a:solidFill>
              </a:rPr>
              <a:t>realizar </a:t>
            </a:r>
            <a:r>
              <a:rPr lang="es-MX" altLang="es-AR" sz="800" dirty="0">
                <a:solidFill>
                  <a:srgbClr val="002060"/>
                </a:solidFill>
              </a:rPr>
              <a:t>el diagnóstico de mielitis longitudinal basado en datos clínicos</a:t>
            </a:r>
            <a:r>
              <a:rPr lang="es-MX" altLang="es-AR" sz="800" dirty="0" smtClean="0">
                <a:solidFill>
                  <a:srgbClr val="002060"/>
                </a:solidFill>
              </a:rPr>
              <a:t>.</a:t>
            </a:r>
            <a:endParaRPr lang="es-AR" altLang="es-AR" sz="800" dirty="0">
              <a:solidFill>
                <a:srgbClr val="002060"/>
              </a:solidFill>
            </a:endParaRPr>
          </a:p>
        </p:txBody>
      </p:sp>
      <p:sp>
        <p:nvSpPr>
          <p:cNvPr id="37897" name="16 CuadroTexto"/>
          <p:cNvSpPr txBox="1">
            <a:spLocks noChangeArrowheads="1"/>
          </p:cNvSpPr>
          <p:nvPr/>
        </p:nvSpPr>
        <p:spPr bwMode="auto">
          <a:xfrm>
            <a:off x="3089863" y="3574080"/>
            <a:ext cx="27815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s-AR" altLang="es-AR" sz="1350" b="1" dirty="0">
                <a:solidFill>
                  <a:schemeClr val="tx2"/>
                </a:solidFill>
              </a:rPr>
              <a:t>Seguimiento clínico por 60 días</a:t>
            </a:r>
          </a:p>
        </p:txBody>
      </p:sp>
      <p:sp>
        <p:nvSpPr>
          <p:cNvPr id="10" name="Google Shape;213;p19"/>
          <p:cNvSpPr/>
          <p:nvPr/>
        </p:nvSpPr>
        <p:spPr>
          <a:xfrm>
            <a:off x="2881981" y="582663"/>
            <a:ext cx="1610895" cy="2710705"/>
          </a:xfrm>
          <a:prstGeom prst="ellipse">
            <a:avLst/>
          </a:prstGeom>
          <a:noFill/>
          <a:ln w="25400" cap="flat" cmpd="sng">
            <a:solidFill>
              <a:srgbClr val="FF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58114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4308" y="1487991"/>
            <a:ext cx="8229240" cy="858600"/>
          </a:xfrm>
        </p:spPr>
        <p:txBody>
          <a:bodyPr/>
          <a:lstStyle/>
          <a:p>
            <a:pPr algn="ctr"/>
            <a:r>
              <a:rPr lang="es-AR" sz="4000" dirty="0" smtClean="0">
                <a:solidFill>
                  <a:schemeClr val="bg2">
                    <a:lumMod val="50000"/>
                  </a:schemeClr>
                </a:solidFill>
              </a:rPr>
              <a:t>Riesgo de reintroducción de poliomielitis</a:t>
            </a:r>
            <a:endParaRPr lang="es-AR" sz="4000" dirty="0">
              <a:solidFill>
                <a:schemeClr val="bg2">
                  <a:lumMod val="50000"/>
                </a:schemeClr>
              </a:solidFill>
            </a:endParaRPr>
          </a:p>
        </p:txBody>
      </p:sp>
    </p:spTree>
    <p:extLst>
      <p:ext uri="{BB962C8B-B14F-4D97-AF65-F5344CB8AC3E}">
        <p14:creationId xmlns:p14="http://schemas.microsoft.com/office/powerpoint/2010/main" val="543396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0"/>
          <p:cNvSpPr txBox="1">
            <a:spLocks noGrp="1"/>
          </p:cNvSpPr>
          <p:nvPr>
            <p:ph type="title"/>
          </p:nvPr>
        </p:nvSpPr>
        <p:spPr>
          <a:xfrm>
            <a:off x="569033" y="547278"/>
            <a:ext cx="8229240" cy="8586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800" dirty="0">
                <a:solidFill>
                  <a:schemeClr val="dk2"/>
                </a:solidFill>
              </a:rPr>
              <a:t>  </a:t>
            </a:r>
            <a:r>
              <a:rPr lang="en-US" sz="2800" dirty="0" err="1">
                <a:solidFill>
                  <a:schemeClr val="dk2"/>
                </a:solidFill>
              </a:rPr>
              <a:t>Riesgo</a:t>
            </a:r>
            <a:r>
              <a:rPr lang="en-US" sz="2800" dirty="0">
                <a:solidFill>
                  <a:schemeClr val="dk2"/>
                </a:solidFill>
              </a:rPr>
              <a:t> de poliomielitis </a:t>
            </a:r>
            <a:endParaRPr sz="2800" dirty="0">
              <a:solidFill>
                <a:schemeClr val="dk2"/>
              </a:solidFill>
            </a:endParaRPr>
          </a:p>
        </p:txBody>
      </p:sp>
      <p:sp>
        <p:nvSpPr>
          <p:cNvPr id="219" name="Google Shape;219;p20"/>
          <p:cNvSpPr txBox="1">
            <a:spLocks noGrp="1"/>
          </p:cNvSpPr>
          <p:nvPr>
            <p:ph type="subTitle" idx="1"/>
          </p:nvPr>
        </p:nvSpPr>
        <p:spPr>
          <a:xfrm>
            <a:off x="841401" y="1149602"/>
            <a:ext cx="8229240" cy="2982960"/>
          </a:xfrm>
          <a:prstGeom prst="rect">
            <a:avLst/>
          </a:prstGeom>
          <a:noFill/>
          <a:ln>
            <a:noFill/>
          </a:ln>
        </p:spPr>
        <p:txBody>
          <a:bodyPr spcFirstLastPara="1" wrap="square" lIns="0" tIns="0" rIns="0" bIns="0" anchor="ctr" anchorCtr="0">
            <a:noAutofit/>
          </a:bodyPr>
          <a:lstStyle/>
          <a:p>
            <a:pPr marL="285750" lvl="0" indent="-285750" algn="just" rtl="0">
              <a:spcBef>
                <a:spcPts val="0"/>
              </a:spcBef>
              <a:spcAft>
                <a:spcPts val="0"/>
              </a:spcAft>
              <a:buClr>
                <a:srgbClr val="00B0F0"/>
              </a:buClr>
              <a:buSzPts val="1800"/>
              <a:buFont typeface="Arial"/>
              <a:buChar char="•"/>
            </a:pPr>
            <a:r>
              <a:rPr lang="en-US" sz="1800" b="1" i="1" dirty="0" err="1">
                <a:solidFill>
                  <a:srgbClr val="00B0F0"/>
                </a:solidFill>
                <a:latin typeface="Calibri"/>
                <a:ea typeface="Calibri"/>
                <a:cs typeface="Calibri"/>
                <a:sym typeface="Calibri"/>
              </a:rPr>
              <a:t>Parálisis</a:t>
            </a:r>
            <a:r>
              <a:rPr lang="en-US" sz="1800" b="1" i="1" dirty="0">
                <a:solidFill>
                  <a:srgbClr val="00B0F0"/>
                </a:solidFill>
                <a:latin typeface="Calibri"/>
                <a:ea typeface="Calibri"/>
                <a:cs typeface="Calibri"/>
                <a:sym typeface="Calibri"/>
              </a:rPr>
              <a:t> por virus polio salvaje (PPVS)</a:t>
            </a:r>
            <a:endParaRPr dirty="0"/>
          </a:p>
          <a:p>
            <a:pPr marL="285750" lvl="0" indent="-171450" algn="just" rtl="0">
              <a:spcBef>
                <a:spcPts val="0"/>
              </a:spcBef>
              <a:spcAft>
                <a:spcPts val="0"/>
              </a:spcAft>
              <a:buSzPts val="1800"/>
              <a:buFont typeface="Arial"/>
              <a:buNone/>
            </a:pPr>
            <a:endParaRPr sz="1800" b="1" i="1" dirty="0">
              <a:solidFill>
                <a:srgbClr val="00B0F0"/>
              </a:solidFill>
              <a:latin typeface="Calibri"/>
              <a:ea typeface="Calibri"/>
              <a:cs typeface="Calibri"/>
              <a:sym typeface="Calibri"/>
            </a:endParaRPr>
          </a:p>
          <a:p>
            <a:pPr marL="285750" lvl="0" indent="-285750" algn="just" rtl="0">
              <a:spcBef>
                <a:spcPts val="0"/>
              </a:spcBef>
              <a:spcAft>
                <a:spcPts val="0"/>
              </a:spcAft>
              <a:buClr>
                <a:srgbClr val="00B0F0"/>
              </a:buClr>
              <a:buSzPts val="1800"/>
              <a:buFont typeface="Arial"/>
              <a:buChar char="•"/>
            </a:pPr>
            <a:r>
              <a:rPr lang="en-US" sz="1800" b="1" i="1" dirty="0" err="1">
                <a:solidFill>
                  <a:srgbClr val="00B0F0"/>
                </a:solidFill>
                <a:latin typeface="Calibri"/>
                <a:ea typeface="Calibri"/>
                <a:cs typeface="Calibri"/>
                <a:sym typeface="Calibri"/>
              </a:rPr>
              <a:t>Parálisis</a:t>
            </a:r>
            <a:r>
              <a:rPr lang="en-US" sz="1800" b="1" i="1" dirty="0">
                <a:solidFill>
                  <a:srgbClr val="00B0F0"/>
                </a:solidFill>
                <a:latin typeface="Calibri"/>
                <a:ea typeface="Calibri"/>
                <a:cs typeface="Calibri"/>
                <a:sym typeface="Calibri"/>
              </a:rPr>
              <a:t> </a:t>
            </a:r>
            <a:r>
              <a:rPr lang="en-US" sz="1800" b="1" i="1" dirty="0" err="1">
                <a:solidFill>
                  <a:srgbClr val="00B0F0"/>
                </a:solidFill>
                <a:latin typeface="Calibri"/>
                <a:ea typeface="Calibri"/>
                <a:cs typeface="Calibri"/>
                <a:sym typeface="Calibri"/>
              </a:rPr>
              <a:t>asociada</a:t>
            </a:r>
            <a:r>
              <a:rPr lang="en-US" sz="1800" b="1" i="1" dirty="0">
                <a:solidFill>
                  <a:srgbClr val="00B0F0"/>
                </a:solidFill>
                <a:latin typeface="Calibri"/>
                <a:ea typeface="Calibri"/>
                <a:cs typeface="Calibri"/>
                <a:sym typeface="Calibri"/>
              </a:rPr>
              <a:t> a la </a:t>
            </a:r>
            <a:r>
              <a:rPr lang="en-US" sz="1800" b="1" i="1" dirty="0" err="1">
                <a:solidFill>
                  <a:srgbClr val="00B0F0"/>
                </a:solidFill>
                <a:latin typeface="Calibri"/>
                <a:ea typeface="Calibri"/>
                <a:cs typeface="Calibri"/>
                <a:sym typeface="Calibri"/>
              </a:rPr>
              <a:t>vacuna</a:t>
            </a:r>
            <a:r>
              <a:rPr lang="en-US" sz="1800" b="1" i="1" dirty="0">
                <a:solidFill>
                  <a:srgbClr val="00B0F0"/>
                </a:solidFill>
                <a:latin typeface="Calibri"/>
                <a:ea typeface="Calibri"/>
                <a:cs typeface="Calibri"/>
                <a:sym typeface="Calibri"/>
              </a:rPr>
              <a:t> </a:t>
            </a:r>
            <a:r>
              <a:rPr lang="en-US" sz="1800" b="1" i="1" dirty="0" err="1">
                <a:solidFill>
                  <a:srgbClr val="00B0F0"/>
                </a:solidFill>
                <a:latin typeface="Calibri"/>
                <a:ea typeface="Calibri"/>
                <a:cs typeface="Calibri"/>
                <a:sym typeface="Calibri"/>
              </a:rPr>
              <a:t>poliomielítica</a:t>
            </a:r>
            <a:r>
              <a:rPr lang="en-US" sz="1800" b="1" i="1" dirty="0">
                <a:solidFill>
                  <a:srgbClr val="00B0F0"/>
                </a:solidFill>
                <a:latin typeface="Calibri"/>
                <a:ea typeface="Calibri"/>
                <a:cs typeface="Calibri"/>
                <a:sym typeface="Calibri"/>
              </a:rPr>
              <a:t> (PAVP)</a:t>
            </a:r>
            <a:endParaRPr dirty="0"/>
          </a:p>
          <a:p>
            <a:pPr marL="285750" lvl="0" indent="-171450" algn="just" rtl="0">
              <a:spcBef>
                <a:spcPts val="0"/>
              </a:spcBef>
              <a:spcAft>
                <a:spcPts val="0"/>
              </a:spcAft>
              <a:buSzPts val="1800"/>
              <a:buFont typeface="Arial"/>
              <a:buNone/>
            </a:pPr>
            <a:endParaRPr sz="1800" b="1" i="1" dirty="0">
              <a:solidFill>
                <a:srgbClr val="00B0F0"/>
              </a:solidFill>
              <a:latin typeface="Calibri"/>
              <a:ea typeface="Calibri"/>
              <a:cs typeface="Calibri"/>
              <a:sym typeface="Calibri"/>
            </a:endParaRPr>
          </a:p>
          <a:p>
            <a:pPr marL="285750" lvl="0" indent="-285750" algn="just" rtl="0">
              <a:spcBef>
                <a:spcPts val="0"/>
              </a:spcBef>
              <a:spcAft>
                <a:spcPts val="0"/>
              </a:spcAft>
              <a:buClr>
                <a:srgbClr val="00B0F0"/>
              </a:buClr>
              <a:buSzPts val="1800"/>
              <a:buFont typeface="Arial"/>
              <a:buChar char="•"/>
            </a:pPr>
            <a:r>
              <a:rPr lang="en-US" sz="1800" b="1" i="1" dirty="0" err="1">
                <a:solidFill>
                  <a:srgbClr val="00B0F0"/>
                </a:solidFill>
                <a:latin typeface="Calibri"/>
                <a:ea typeface="Calibri"/>
                <a:cs typeface="Calibri"/>
                <a:sym typeface="Calibri"/>
              </a:rPr>
              <a:t>Parálisis</a:t>
            </a:r>
            <a:r>
              <a:rPr lang="en-US" sz="1800" b="1" i="1" dirty="0">
                <a:solidFill>
                  <a:srgbClr val="00B0F0"/>
                </a:solidFill>
                <a:latin typeface="Calibri"/>
                <a:ea typeface="Calibri"/>
                <a:cs typeface="Calibri"/>
                <a:sym typeface="Calibri"/>
              </a:rPr>
              <a:t> por virus </a:t>
            </a:r>
            <a:r>
              <a:rPr lang="en-US" sz="1800" b="1" i="1" dirty="0" err="1">
                <a:solidFill>
                  <a:srgbClr val="00B0F0"/>
                </a:solidFill>
                <a:latin typeface="Calibri"/>
                <a:ea typeface="Calibri"/>
                <a:cs typeface="Calibri"/>
                <a:sym typeface="Calibri"/>
              </a:rPr>
              <a:t>derivado</a:t>
            </a:r>
            <a:r>
              <a:rPr lang="en-US" sz="1800" b="1" i="1" dirty="0">
                <a:solidFill>
                  <a:srgbClr val="00B0F0"/>
                </a:solidFill>
                <a:latin typeface="Calibri"/>
                <a:ea typeface="Calibri"/>
                <a:cs typeface="Calibri"/>
                <a:sym typeface="Calibri"/>
              </a:rPr>
              <a:t> de la </a:t>
            </a:r>
            <a:r>
              <a:rPr lang="en-US" sz="1800" b="1" i="1" dirty="0" err="1">
                <a:solidFill>
                  <a:srgbClr val="00B0F0"/>
                </a:solidFill>
                <a:latin typeface="Calibri"/>
                <a:ea typeface="Calibri"/>
                <a:cs typeface="Calibri"/>
                <a:sym typeface="Calibri"/>
              </a:rPr>
              <a:t>vacuna</a:t>
            </a:r>
            <a:r>
              <a:rPr lang="en-US" sz="1800" b="1" i="1" dirty="0">
                <a:solidFill>
                  <a:srgbClr val="00B0F0"/>
                </a:solidFill>
                <a:latin typeface="Calibri"/>
                <a:ea typeface="Calibri"/>
                <a:cs typeface="Calibri"/>
                <a:sym typeface="Calibri"/>
              </a:rPr>
              <a:t> </a:t>
            </a:r>
            <a:r>
              <a:rPr lang="en-US" sz="1800" b="1" i="1" dirty="0" err="1">
                <a:solidFill>
                  <a:srgbClr val="00B0F0"/>
                </a:solidFill>
                <a:latin typeface="Calibri"/>
                <a:ea typeface="Calibri"/>
                <a:cs typeface="Calibri"/>
                <a:sym typeface="Calibri"/>
              </a:rPr>
              <a:t>poliomielítica</a:t>
            </a:r>
            <a:r>
              <a:rPr lang="en-US" sz="1800" b="1" i="1" dirty="0">
                <a:solidFill>
                  <a:srgbClr val="00B0F0"/>
                </a:solidFill>
                <a:latin typeface="Calibri"/>
                <a:ea typeface="Calibri"/>
                <a:cs typeface="Calibri"/>
                <a:sym typeface="Calibri"/>
              </a:rPr>
              <a:t> (PAVP)</a:t>
            </a:r>
            <a:endParaRPr sz="1800" dirty="0">
              <a:solidFill>
                <a:srgbClr val="00B0F0"/>
              </a:solidFill>
              <a:latin typeface="Calibri"/>
              <a:ea typeface="Calibri"/>
              <a:cs typeface="Calibri"/>
              <a:sym typeface="Calibri"/>
            </a:endParaRPr>
          </a:p>
          <a:p>
            <a:pPr marL="285750" lvl="0" indent="-171450" algn="just" rtl="0">
              <a:spcBef>
                <a:spcPts val="0"/>
              </a:spcBef>
              <a:spcAft>
                <a:spcPts val="0"/>
              </a:spcAft>
              <a:buSzPts val="1800"/>
              <a:buFont typeface="Arial"/>
              <a:buNone/>
            </a:pPr>
            <a:endParaRPr sz="1800" dirty="0">
              <a:solidFill>
                <a:srgbClr val="00B0F0"/>
              </a:solidFill>
              <a:latin typeface="Calibri"/>
              <a:ea typeface="Calibri"/>
              <a:cs typeface="Calibri"/>
              <a:sym typeface="Calibri"/>
            </a:endParaRPr>
          </a:p>
          <a:p>
            <a:pPr marL="0" lvl="0" indent="0" algn="l" rtl="0">
              <a:spcBef>
                <a:spcPts val="0"/>
              </a:spcBef>
              <a:spcAft>
                <a:spcPts val="0"/>
              </a:spcAft>
              <a:buNone/>
            </a:pPr>
            <a:endParaRP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a:extLst>
              <a:ext uri="{FF2B5EF4-FFF2-40B4-BE49-F238E27FC236}">
                <a16:creationId xmlns="" xmlns:a16="http://schemas.microsoft.com/office/drawing/2014/main" id="{E4F2FFC4-071D-FA6C-C5E9-AE3B6F5297E6}"/>
              </a:ext>
            </a:extLst>
          </p:cNvPr>
          <p:cNvSpPr txBox="1">
            <a:spLocks noChangeArrowheads="1"/>
          </p:cNvSpPr>
          <p:nvPr/>
        </p:nvSpPr>
        <p:spPr bwMode="auto">
          <a:xfrm>
            <a:off x="598861" y="4162192"/>
            <a:ext cx="63791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ES" sz="800" b="0" i="0" u="none" strike="noStrike" cap="none" normalizeH="0" baseline="30000" dirty="0">
                <a:ln>
                  <a:noFill/>
                </a:ln>
                <a:solidFill>
                  <a:schemeClr val="tx2"/>
                </a:solidFill>
                <a:effectLst/>
                <a:latin typeface="Calibri" pitchFamily="34" charset="0"/>
                <a:ea typeface="Calibri" panose="020F0502020204030204" pitchFamily="34" charset="0"/>
                <a:cs typeface="Calibri" pitchFamily="34" charset="0"/>
              </a:rPr>
              <a:t>1</a:t>
            </a:r>
            <a:r>
              <a:rPr kumimoji="0" lang="es-MX" altLang="es-ES" sz="800" b="0" i="0" u="none" strike="noStrike" cap="none" normalizeH="0" baseline="0" dirty="0">
                <a:ln>
                  <a:noFill/>
                </a:ln>
                <a:solidFill>
                  <a:schemeClr val="tx2"/>
                </a:solidFill>
                <a:effectLst/>
                <a:latin typeface="Calibri" pitchFamily="34" charset="0"/>
                <a:ea typeface="Calibri" panose="020F0502020204030204" pitchFamily="34" charset="0"/>
                <a:cs typeface="Calibri" pitchFamily="34" charset="0"/>
              </a:rPr>
              <a:t>Fuente WHO HQ del </a:t>
            </a:r>
            <a:r>
              <a:rPr kumimoji="0" lang="es-MX" altLang="es-ES" sz="800" b="0" i="0" u="none" strike="noStrike" cap="none" normalizeH="0" baseline="0" dirty="0" smtClean="0">
                <a:ln>
                  <a:noFill/>
                </a:ln>
                <a:solidFill>
                  <a:schemeClr val="tx2"/>
                </a:solidFill>
                <a:effectLst/>
                <a:latin typeface="Calibri" pitchFamily="34" charset="0"/>
                <a:ea typeface="Calibri" panose="020F0502020204030204" pitchFamily="34" charset="0"/>
                <a:cs typeface="Calibri" pitchFamily="34" charset="0"/>
              </a:rPr>
              <a:t>semana 18 2023 y 2024</a:t>
            </a:r>
            <a:endParaRPr kumimoji="0" lang="es-MX" altLang="es-ES" sz="600" b="0" i="0" u="none" strike="noStrike" cap="none" normalizeH="0" baseline="0" dirty="0">
              <a:ln>
                <a:noFill/>
              </a:ln>
              <a:solidFill>
                <a:schemeClr val="tx2"/>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ES" sz="800" b="0" i="0" u="none" strike="noStrike" cap="none" normalizeH="0" baseline="30000" dirty="0">
                <a:ln>
                  <a:noFill/>
                </a:ln>
                <a:solidFill>
                  <a:schemeClr val="tx2"/>
                </a:solidFill>
                <a:effectLst/>
                <a:latin typeface="Calibri" pitchFamily="34" charset="0"/>
                <a:ea typeface="Calibri" panose="020F0502020204030204" pitchFamily="34" charset="0"/>
                <a:cs typeface="Calibri" pitchFamily="34" charset="0"/>
              </a:rPr>
              <a:t>2</a:t>
            </a:r>
            <a:r>
              <a:rPr kumimoji="0" lang="es-MX" altLang="es-ES" sz="800" b="0" i="0" u="none" strike="noStrike" cap="none" normalizeH="0" baseline="0" dirty="0">
                <a:ln>
                  <a:noFill/>
                </a:ln>
                <a:solidFill>
                  <a:schemeClr val="tx2"/>
                </a:solidFill>
                <a:effectLst/>
                <a:latin typeface="Calibri" pitchFamily="34" charset="0"/>
                <a:ea typeface="Calibri" panose="020F0502020204030204" pitchFamily="34" charset="0"/>
                <a:cs typeface="Calibri" pitchFamily="34" charset="0"/>
              </a:rPr>
              <a:t>Virus salvaje de muestras ambientales, contactos, niños sanos y otras fuentes. </a:t>
            </a:r>
            <a:endParaRPr kumimoji="0" lang="es-MX" altLang="es-ES" sz="1800" b="0" i="0" u="none" strike="noStrike" cap="none" normalizeH="0" baseline="0" dirty="0">
              <a:ln>
                <a:noFill/>
              </a:ln>
              <a:solidFill>
                <a:schemeClr val="tx2"/>
              </a:solidFill>
              <a:effectLst/>
              <a:latin typeface="Calibri" pitchFamily="34" charset="0"/>
            </a:endParaRPr>
          </a:p>
        </p:txBody>
      </p:sp>
      <p:sp>
        <p:nvSpPr>
          <p:cNvPr id="3" name="Rectangle 3">
            <a:extLst>
              <a:ext uri="{FF2B5EF4-FFF2-40B4-BE49-F238E27FC236}">
                <a16:creationId xmlns="" xmlns:a16="http://schemas.microsoft.com/office/drawing/2014/main" id="{47B85E08-88B7-3A46-61DB-4D1A6FFB9A21}"/>
              </a:ext>
            </a:extLst>
          </p:cNvPr>
          <p:cNvSpPr>
            <a:spLocks noChangeArrowheads="1"/>
          </p:cNvSpPr>
          <p:nvPr/>
        </p:nvSpPr>
        <p:spPr bwMode="auto">
          <a:xfrm>
            <a:off x="685223" y="265095"/>
            <a:ext cx="794855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57700" algn="l"/>
              </a:tabLst>
              <a:defRPr>
                <a:solidFill>
                  <a:schemeClr val="tx1"/>
                </a:solidFill>
                <a:latin typeface="Arial" panose="020B0604020202020204" pitchFamily="34" charset="0"/>
              </a:defRPr>
            </a:lvl1pPr>
            <a:lvl2pPr eaLnBrk="0" fontAlgn="base" hangingPunct="0">
              <a:spcBef>
                <a:spcPct val="0"/>
              </a:spcBef>
              <a:spcAft>
                <a:spcPct val="0"/>
              </a:spcAft>
              <a:tabLst>
                <a:tab pos="4457700" algn="l"/>
              </a:tabLst>
              <a:defRPr>
                <a:solidFill>
                  <a:schemeClr val="tx1"/>
                </a:solidFill>
                <a:latin typeface="Arial" panose="020B0604020202020204" pitchFamily="34" charset="0"/>
              </a:defRPr>
            </a:lvl2pPr>
            <a:lvl3pPr eaLnBrk="0" fontAlgn="base" hangingPunct="0">
              <a:spcBef>
                <a:spcPct val="0"/>
              </a:spcBef>
              <a:spcAft>
                <a:spcPct val="0"/>
              </a:spcAft>
              <a:tabLst>
                <a:tab pos="4457700" algn="l"/>
              </a:tabLst>
              <a:defRPr>
                <a:solidFill>
                  <a:schemeClr val="tx1"/>
                </a:solidFill>
                <a:latin typeface="Arial" panose="020B0604020202020204" pitchFamily="34" charset="0"/>
              </a:defRPr>
            </a:lvl3pPr>
            <a:lvl4pPr eaLnBrk="0" fontAlgn="base" hangingPunct="0">
              <a:spcBef>
                <a:spcPct val="0"/>
              </a:spcBef>
              <a:spcAft>
                <a:spcPct val="0"/>
              </a:spcAft>
              <a:tabLst>
                <a:tab pos="4457700" algn="l"/>
              </a:tabLst>
              <a:defRPr>
                <a:solidFill>
                  <a:schemeClr val="tx1"/>
                </a:solidFill>
                <a:latin typeface="Arial" panose="020B0604020202020204" pitchFamily="34" charset="0"/>
              </a:defRPr>
            </a:lvl4pPr>
            <a:lvl5pPr eaLnBrk="0" fontAlgn="base" hangingPunct="0">
              <a:spcBef>
                <a:spcPct val="0"/>
              </a:spcBef>
              <a:spcAft>
                <a:spcPct val="0"/>
              </a:spcAft>
              <a:tabLst>
                <a:tab pos="4457700" algn="l"/>
              </a:tabLst>
              <a:defRPr>
                <a:solidFill>
                  <a:schemeClr val="tx1"/>
                </a:solidFill>
                <a:latin typeface="Arial" panose="020B0604020202020204" pitchFamily="34" charset="0"/>
              </a:defRPr>
            </a:lvl5pPr>
            <a:lvl6pPr eaLnBrk="0" fontAlgn="base" hangingPunct="0">
              <a:spcBef>
                <a:spcPct val="0"/>
              </a:spcBef>
              <a:spcAft>
                <a:spcPct val="0"/>
              </a:spcAft>
              <a:tabLst>
                <a:tab pos="4457700" algn="l"/>
              </a:tabLst>
              <a:defRPr>
                <a:solidFill>
                  <a:schemeClr val="tx1"/>
                </a:solidFill>
                <a:latin typeface="Arial" panose="020B0604020202020204" pitchFamily="34" charset="0"/>
              </a:defRPr>
            </a:lvl6pPr>
            <a:lvl7pPr eaLnBrk="0" fontAlgn="base" hangingPunct="0">
              <a:spcBef>
                <a:spcPct val="0"/>
              </a:spcBef>
              <a:spcAft>
                <a:spcPct val="0"/>
              </a:spcAft>
              <a:tabLst>
                <a:tab pos="4457700" algn="l"/>
              </a:tabLst>
              <a:defRPr>
                <a:solidFill>
                  <a:schemeClr val="tx1"/>
                </a:solidFill>
                <a:latin typeface="Arial" panose="020B0604020202020204" pitchFamily="34" charset="0"/>
              </a:defRPr>
            </a:lvl7pPr>
            <a:lvl8pPr eaLnBrk="0" fontAlgn="base" hangingPunct="0">
              <a:spcBef>
                <a:spcPct val="0"/>
              </a:spcBef>
              <a:spcAft>
                <a:spcPct val="0"/>
              </a:spcAft>
              <a:tabLst>
                <a:tab pos="4457700" algn="l"/>
              </a:tabLst>
              <a:defRPr>
                <a:solidFill>
                  <a:schemeClr val="tx1"/>
                </a:solidFill>
                <a:latin typeface="Arial" panose="020B0604020202020204" pitchFamily="34" charset="0"/>
              </a:defRPr>
            </a:lvl8pPr>
            <a:lvl9pPr eaLnBrk="0" fontAlgn="base" hangingPunct="0">
              <a:spcBef>
                <a:spcPct val="0"/>
              </a:spcBef>
              <a:spcAft>
                <a:spcPct val="0"/>
              </a:spcAft>
              <a:tabLst>
                <a:tab pos="4457700"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4457700" algn="l"/>
              </a:tabLst>
            </a:pPr>
            <a:r>
              <a:rPr kumimoji="0" lang="es-AR" altLang="es-ES" sz="2000" b="1" i="0" u="none" strike="noStrike" cap="none" normalizeH="0" baseline="0" dirty="0">
                <a:ln>
                  <a:noFill/>
                </a:ln>
                <a:solidFill>
                  <a:srgbClr val="0070C0"/>
                </a:solidFill>
                <a:effectLst/>
                <a:latin typeface="Calibri" pitchFamily="34" charset="0"/>
                <a:ea typeface="Calibri" panose="020F0502020204030204" pitchFamily="34" charset="0"/>
                <a:cs typeface="Calibri" panose="020F0502020204030204" pitchFamily="34" charset="0"/>
              </a:rPr>
              <a:t>Casos de polio por virus salvaje tipo 1  Años </a:t>
            </a:r>
            <a:r>
              <a:rPr kumimoji="0" lang="es-AR" altLang="es-ES" sz="2000" b="1" i="0" u="none" strike="noStrike" cap="none" normalizeH="0" baseline="0" dirty="0" smtClean="0">
                <a:ln>
                  <a:noFill/>
                </a:ln>
                <a:solidFill>
                  <a:srgbClr val="0070C0"/>
                </a:solidFill>
                <a:effectLst/>
                <a:latin typeface="Calibri" pitchFamily="34" charset="0"/>
                <a:ea typeface="Calibri" panose="020F0502020204030204" pitchFamily="34" charset="0"/>
                <a:cs typeface="Calibri" panose="020F0502020204030204" pitchFamily="34" charset="0"/>
              </a:rPr>
              <a:t>2018-2024</a:t>
            </a:r>
            <a:endParaRPr kumimoji="0" lang="es-ES" altLang="es-ES" sz="2000" b="0" i="0" u="none" strike="noStrike" cap="none" normalizeH="0" baseline="0" dirty="0">
              <a:ln>
                <a:noFill/>
              </a:ln>
              <a:solidFill>
                <a:srgbClr val="0070C0"/>
              </a:solidFill>
              <a:effectLst/>
              <a:latin typeface="Calibri"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4457700" algn="l"/>
              </a:tabLst>
            </a:pPr>
            <a:endParaRPr kumimoji="0" lang="es-ES" altLang="es-ES" sz="2000" b="0" i="0" u="none" strike="noStrike" cap="none" normalizeH="0" baseline="0" dirty="0">
              <a:ln>
                <a:noFill/>
              </a:ln>
              <a:solidFill>
                <a:srgbClr val="0070C0"/>
              </a:solidFill>
              <a:effectLst/>
              <a:latin typeface="Calibri" pitchFamily="34" charset="0"/>
            </a:endParaRPr>
          </a:p>
        </p:txBody>
      </p:sp>
      <p:sp>
        <p:nvSpPr>
          <p:cNvPr id="4" name="Rectangle 4">
            <a:extLst>
              <a:ext uri="{FF2B5EF4-FFF2-40B4-BE49-F238E27FC236}">
                <a16:creationId xmlns="" xmlns:a16="http://schemas.microsoft.com/office/drawing/2014/main" id="{8F962E05-2FE6-4702-C44D-7D6F5C75B40C}"/>
              </a:ext>
            </a:extLst>
          </p:cNvPr>
          <p:cNvSpPr>
            <a:spLocks noChangeArrowheads="1"/>
          </p:cNvSpPr>
          <p:nvPr/>
        </p:nvSpPr>
        <p:spPr bwMode="auto">
          <a:xfrm>
            <a:off x="427039" y="3289353"/>
            <a:ext cx="9174542" cy="37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dirty="0">
              <a:latin typeface="Calibri" pitchFamily="34" charset="0"/>
            </a:endParaRPr>
          </a:p>
        </p:txBody>
      </p:sp>
      <p:sp>
        <p:nvSpPr>
          <p:cNvPr id="5" name="Rectangle 6">
            <a:extLst>
              <a:ext uri="{FF2B5EF4-FFF2-40B4-BE49-F238E27FC236}">
                <a16:creationId xmlns="" xmlns:a16="http://schemas.microsoft.com/office/drawing/2014/main" id="{C8F84EF7-80B1-2D9E-05EA-0E1560DCDADD}"/>
              </a:ext>
            </a:extLst>
          </p:cNvPr>
          <p:cNvSpPr>
            <a:spLocks noChangeArrowheads="1"/>
          </p:cNvSpPr>
          <p:nvPr/>
        </p:nvSpPr>
        <p:spPr bwMode="auto">
          <a:xfrm>
            <a:off x="427039" y="3746553"/>
            <a:ext cx="9174542" cy="37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dirty="0">
              <a:latin typeface="Calibri" pitchFamily="34" charset="0"/>
            </a:endParaRPr>
          </a:p>
        </p:txBody>
      </p:sp>
      <p:pic>
        <p:nvPicPr>
          <p:cNvPr id="9" name="Imagen 8"/>
          <p:cNvPicPr>
            <a:picLocks noChangeAspect="1"/>
          </p:cNvPicPr>
          <p:nvPr/>
        </p:nvPicPr>
        <p:blipFill>
          <a:blip r:embed="rId2"/>
          <a:stretch>
            <a:fillRect/>
          </a:stretch>
        </p:blipFill>
        <p:spPr>
          <a:xfrm>
            <a:off x="351894" y="714954"/>
            <a:ext cx="8203729" cy="3447238"/>
          </a:xfrm>
          <a:prstGeom prst="rect">
            <a:avLst/>
          </a:prstGeom>
        </p:spPr>
      </p:pic>
      <p:sp>
        <p:nvSpPr>
          <p:cNvPr id="13" name="Elipse 12">
            <a:extLst>
              <a:ext uri="{FF2B5EF4-FFF2-40B4-BE49-F238E27FC236}">
                <a16:creationId xmlns="" xmlns:a16="http://schemas.microsoft.com/office/drawing/2014/main" id="{FB7FB472-1615-A99F-0F0F-81C42A5C0422}"/>
              </a:ext>
            </a:extLst>
          </p:cNvPr>
          <p:cNvSpPr/>
          <p:nvPr/>
        </p:nvSpPr>
        <p:spPr>
          <a:xfrm>
            <a:off x="4007199" y="2078706"/>
            <a:ext cx="268942" cy="2196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itchFamily="34" charset="0"/>
            </a:endParaRPr>
          </a:p>
        </p:txBody>
      </p:sp>
      <p:sp>
        <p:nvSpPr>
          <p:cNvPr id="14" name="Elipse 13">
            <a:extLst>
              <a:ext uri="{FF2B5EF4-FFF2-40B4-BE49-F238E27FC236}">
                <a16:creationId xmlns="" xmlns:a16="http://schemas.microsoft.com/office/drawing/2014/main" id="{AFFB7D9A-03FF-FC7F-FADD-2F02EA686982}"/>
              </a:ext>
            </a:extLst>
          </p:cNvPr>
          <p:cNvSpPr/>
          <p:nvPr/>
        </p:nvSpPr>
        <p:spPr>
          <a:xfrm>
            <a:off x="7137582" y="2107560"/>
            <a:ext cx="276294" cy="197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itchFamily="34" charset="0"/>
            </a:endParaRPr>
          </a:p>
        </p:txBody>
      </p:sp>
    </p:spTree>
    <p:extLst>
      <p:ext uri="{BB962C8B-B14F-4D97-AF65-F5344CB8AC3E}">
        <p14:creationId xmlns:p14="http://schemas.microsoft.com/office/powerpoint/2010/main" val="2196534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 xmlns:a16="http://schemas.microsoft.com/office/drawing/2014/main" id="{76F18CB8-0903-31E9-CA4B-C15E5D58FB18}"/>
              </a:ext>
            </a:extLst>
          </p:cNvPr>
          <p:cNvSpPr txBox="1"/>
          <p:nvPr/>
        </p:nvSpPr>
        <p:spPr>
          <a:xfrm>
            <a:off x="656210" y="120980"/>
            <a:ext cx="7491933" cy="607539"/>
          </a:xfrm>
          <a:prstGeom prst="rect">
            <a:avLst/>
          </a:prstGeom>
          <a:noFill/>
        </p:spPr>
        <p:txBody>
          <a:bodyPr wrap="square">
            <a:spAutoFit/>
          </a:bodyPr>
          <a:lstStyle/>
          <a:p>
            <a:pPr>
              <a:lnSpc>
                <a:spcPct val="107000"/>
              </a:lnSpc>
              <a:spcAft>
                <a:spcPts val="800"/>
              </a:spcAft>
            </a:pPr>
            <a:r>
              <a:rPr lang="es-AR"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Mapa de casos de </a:t>
            </a:r>
            <a:r>
              <a:rPr lang="es-AR" sz="1600" b="1" dirty="0" err="1">
                <a:solidFill>
                  <a:srgbClr val="0070C0"/>
                </a:solidFill>
                <a:effectLst/>
                <a:latin typeface="Calibri" panose="020F0502020204030204" pitchFamily="34" charset="0"/>
                <a:ea typeface="Calibri" panose="020F0502020204030204" pitchFamily="34" charset="0"/>
                <a:cs typeface="Calibri" panose="020F0502020204030204" pitchFamily="34" charset="0"/>
              </a:rPr>
              <a:t>Poliovirus</a:t>
            </a:r>
            <a:r>
              <a:rPr lang="es-AR"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salvaje tipo 1 y Polio derivado de la vacuna en el mundo durante los 12 meses previos. </a:t>
            </a:r>
            <a:endParaRPr lang="es-ES" sz="1600" dirty="0">
              <a:solidFill>
                <a:srgbClr val="0070C0"/>
              </a:solidFill>
              <a:effectLst/>
              <a:latin typeface="Calibri" panose="020F0502020204030204" pitchFamily="34" charset="0"/>
              <a:ea typeface="Calibri" panose="020F0502020204030204" pitchFamily="34" charset="0"/>
              <a:cs typeface="Calibri" pitchFamily="34" charset="0"/>
            </a:endParaRPr>
          </a:p>
        </p:txBody>
      </p:sp>
      <p:pic>
        <p:nvPicPr>
          <p:cNvPr id="4" name="Imagen 3"/>
          <p:cNvPicPr/>
          <p:nvPr/>
        </p:nvPicPr>
        <p:blipFill>
          <a:blip r:embed="rId2"/>
          <a:stretch>
            <a:fillRect/>
          </a:stretch>
        </p:blipFill>
        <p:spPr>
          <a:xfrm>
            <a:off x="1275973" y="728519"/>
            <a:ext cx="5878899" cy="3319163"/>
          </a:xfrm>
          <a:prstGeom prst="rect">
            <a:avLst/>
          </a:prstGeom>
        </p:spPr>
      </p:pic>
      <p:sp>
        <p:nvSpPr>
          <p:cNvPr id="5" name="object 6"/>
          <p:cNvSpPr txBox="1"/>
          <p:nvPr/>
        </p:nvSpPr>
        <p:spPr>
          <a:xfrm>
            <a:off x="5594101" y="4142338"/>
            <a:ext cx="2165985" cy="200660"/>
          </a:xfrm>
          <a:prstGeom prst="rect">
            <a:avLst/>
          </a:prstGeom>
        </p:spPr>
        <p:txBody>
          <a:bodyPr vert="horz" wrap="square" lIns="0" tIns="12700" rIns="0" bIns="0" rtlCol="0">
            <a:noAutofit/>
          </a:bodyPr>
          <a:lstStyle/>
          <a:p>
            <a:pPr marL="8890">
              <a:spcBef>
                <a:spcPts val="100"/>
              </a:spcBef>
              <a:spcAft>
                <a:spcPts val="0"/>
              </a:spcAft>
            </a:pPr>
            <a:r>
              <a:rPr lang="es-AR" sz="800" kern="1200">
                <a:solidFill>
                  <a:srgbClr val="000000"/>
                </a:solidFill>
                <a:effectLst/>
                <a:latin typeface="Calibri" panose="020F0502020204030204" pitchFamily="34" charset="0"/>
                <a:ea typeface="Times New Roman" panose="02020603050405020304" pitchFamily="18" charset="0"/>
              </a:rPr>
              <a:t>Datos disponibles en  WHO</a:t>
            </a:r>
            <a:r>
              <a:rPr lang="es-AR" sz="800" kern="1200" spc="-15">
                <a:solidFill>
                  <a:srgbClr val="000000"/>
                </a:solidFill>
                <a:effectLst/>
                <a:latin typeface="Calibri" panose="020F0502020204030204" pitchFamily="34" charset="0"/>
                <a:ea typeface="Times New Roman" panose="02020603050405020304" pitchFamily="18" charset="0"/>
              </a:rPr>
              <a:t> </a:t>
            </a:r>
            <a:r>
              <a:rPr lang="es-AR" sz="800" kern="1200">
                <a:solidFill>
                  <a:srgbClr val="000000"/>
                </a:solidFill>
                <a:effectLst/>
                <a:latin typeface="Calibri" panose="020F0502020204030204" pitchFamily="34" charset="0"/>
                <a:ea typeface="Times New Roman" panose="02020603050405020304" pitchFamily="18" charset="0"/>
              </a:rPr>
              <a:t>HQ</a:t>
            </a:r>
            <a:r>
              <a:rPr lang="es-AR" sz="800" kern="1200" spc="-5">
                <a:solidFill>
                  <a:srgbClr val="000000"/>
                </a:solidFill>
                <a:effectLst/>
                <a:latin typeface="Calibri" panose="020F0502020204030204" pitchFamily="34" charset="0"/>
                <a:ea typeface="Times New Roman" panose="02020603050405020304" pitchFamily="18" charset="0"/>
              </a:rPr>
              <a:t> </a:t>
            </a:r>
            <a:r>
              <a:rPr lang="es-AR" sz="800" kern="1200">
                <a:solidFill>
                  <a:srgbClr val="000000"/>
                </a:solidFill>
                <a:effectLst/>
                <a:latin typeface="Calibri" panose="020F0502020204030204" pitchFamily="34" charset="0"/>
                <a:ea typeface="Times New Roman" panose="02020603050405020304" pitchFamily="18" charset="0"/>
              </a:rPr>
              <a:t>30</a:t>
            </a:r>
            <a:r>
              <a:rPr lang="es-AR" sz="800" kern="1200" spc="-15">
                <a:solidFill>
                  <a:srgbClr val="000000"/>
                </a:solidFill>
                <a:effectLst/>
                <a:latin typeface="Calibri" panose="020F0502020204030204" pitchFamily="34" charset="0"/>
                <a:ea typeface="Times New Roman" panose="02020603050405020304" pitchFamily="18" charset="0"/>
              </a:rPr>
              <a:t> </a:t>
            </a:r>
            <a:r>
              <a:rPr lang="es-AR" sz="800" kern="1200" spc="-5">
                <a:solidFill>
                  <a:srgbClr val="000000"/>
                </a:solidFill>
                <a:effectLst/>
                <a:latin typeface="Calibri" panose="020F0502020204030204" pitchFamily="34" charset="0"/>
                <a:ea typeface="Times New Roman" panose="02020603050405020304" pitchFamily="18" charset="0"/>
              </a:rPr>
              <a:t>abr.</a:t>
            </a:r>
            <a:r>
              <a:rPr lang="es-AR" sz="800" kern="1200" spc="-10">
                <a:solidFill>
                  <a:srgbClr val="000000"/>
                </a:solidFill>
                <a:effectLst/>
                <a:latin typeface="Calibri" panose="020F0502020204030204" pitchFamily="34" charset="0"/>
                <a:ea typeface="Times New Roman" panose="02020603050405020304" pitchFamily="18" charset="0"/>
              </a:rPr>
              <a:t> </a:t>
            </a:r>
            <a:r>
              <a:rPr lang="es-AR" sz="800" kern="1200">
                <a:solidFill>
                  <a:srgbClr val="000000"/>
                </a:solidFill>
                <a:effectLst/>
                <a:latin typeface="Calibri" panose="020F0502020204030204" pitchFamily="34" charset="0"/>
                <a:ea typeface="Times New Roman" panose="02020603050405020304" pitchFamily="18" charset="0"/>
              </a:rPr>
              <a:t>2024</a:t>
            </a:r>
            <a:endParaRPr lang="es-AR"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0498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7"/>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s-AR" b="1" dirty="0" smtClean="0">
                <a:solidFill>
                  <a:schemeClr val="dk2"/>
                </a:solidFill>
              </a:rPr>
              <a:t>Riesgo de reintroducción </a:t>
            </a:r>
            <a:r>
              <a:rPr lang="en-US" b="1" dirty="0" smtClean="0">
                <a:solidFill>
                  <a:schemeClr val="dk2"/>
                </a:solidFill>
              </a:rPr>
              <a:t>de </a:t>
            </a:r>
            <a:r>
              <a:rPr lang="en-US" b="1" dirty="0">
                <a:solidFill>
                  <a:schemeClr val="dk2"/>
                </a:solidFill>
              </a:rPr>
              <a:t>poliomielitis </a:t>
            </a:r>
            <a:endParaRPr b="1" dirty="0">
              <a:solidFill>
                <a:schemeClr val="dk2"/>
              </a:solidFill>
            </a:endParaRPr>
          </a:p>
        </p:txBody>
      </p:sp>
      <p:sp>
        <p:nvSpPr>
          <p:cNvPr id="269" name="Google Shape;269;p27"/>
          <p:cNvSpPr txBox="1"/>
          <p:nvPr/>
        </p:nvSpPr>
        <p:spPr>
          <a:xfrm>
            <a:off x="457200" y="1063800"/>
            <a:ext cx="7987553" cy="2298025"/>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1000"/>
              </a:spcBef>
              <a:spcAft>
                <a:spcPts val="0"/>
              </a:spcAft>
              <a:buClr>
                <a:schemeClr val="dk2"/>
              </a:buClr>
              <a:buSzPts val="1800"/>
              <a:buFont typeface="Arial" panose="020B0604020202020204" pitchFamily="34" charset="0"/>
              <a:buChar char="•"/>
            </a:pPr>
            <a:r>
              <a:rPr lang="es-AR" sz="1800" noProof="1" smtClean="0">
                <a:solidFill>
                  <a:schemeClr val="dk2"/>
                </a:solidFill>
                <a:latin typeface="Calibri"/>
                <a:ea typeface="Calibri"/>
                <a:cs typeface="Calibri"/>
                <a:sym typeface="Calibri"/>
              </a:rPr>
              <a:t>Niveles de </a:t>
            </a:r>
            <a:r>
              <a:rPr lang="es-AR" sz="1800" noProof="1" smtClean="0">
                <a:solidFill>
                  <a:srgbClr val="00B0F0"/>
                </a:solidFill>
                <a:latin typeface="Calibri"/>
                <a:ea typeface="Calibri"/>
                <a:cs typeface="Calibri"/>
                <a:sym typeface="Calibri"/>
              </a:rPr>
              <a:t>coberturas</a:t>
            </a:r>
            <a:r>
              <a:rPr lang="es-AR" sz="1800" noProof="1" smtClean="0">
                <a:solidFill>
                  <a:schemeClr val="dk2"/>
                </a:solidFill>
                <a:latin typeface="Calibri"/>
                <a:ea typeface="Calibri"/>
                <a:cs typeface="Calibri"/>
                <a:sym typeface="Calibri"/>
              </a:rPr>
              <a:t> de vacunación. </a:t>
            </a:r>
          </a:p>
          <a:p>
            <a:pPr marL="285750" marR="0" lvl="0" indent="-285750" algn="just" rtl="0">
              <a:lnSpc>
                <a:spcPct val="150000"/>
              </a:lnSpc>
              <a:spcBef>
                <a:spcPts val="0"/>
              </a:spcBef>
              <a:spcAft>
                <a:spcPts val="0"/>
              </a:spcAft>
              <a:buClr>
                <a:schemeClr val="dk2"/>
              </a:buClr>
              <a:buSzPts val="1800"/>
              <a:buFont typeface="Arial" panose="020B0604020202020204" pitchFamily="34" charset="0"/>
              <a:buChar char="•"/>
            </a:pPr>
            <a:r>
              <a:rPr lang="es-AR" sz="1800" noProof="1" smtClean="0">
                <a:solidFill>
                  <a:srgbClr val="00B0F0"/>
                </a:solidFill>
                <a:latin typeface="Calibri"/>
                <a:ea typeface="Calibri"/>
                <a:cs typeface="Calibri"/>
                <a:sym typeface="Calibri"/>
              </a:rPr>
              <a:t>Sensibilidad y calidad de vigilancia </a:t>
            </a:r>
            <a:r>
              <a:rPr lang="es-AR" sz="1800" noProof="1" smtClean="0">
                <a:solidFill>
                  <a:schemeClr val="dk2"/>
                </a:solidFill>
                <a:latin typeface="Calibri"/>
                <a:ea typeface="Calibri"/>
                <a:cs typeface="Calibri"/>
                <a:sym typeface="Calibri"/>
              </a:rPr>
              <a:t>de parálisis agudas fláccidas (PAF).  </a:t>
            </a:r>
          </a:p>
          <a:p>
            <a:pPr marL="285750" marR="0" lvl="0" indent="-285750" algn="just" rtl="0">
              <a:lnSpc>
                <a:spcPct val="150000"/>
              </a:lnSpc>
              <a:spcBef>
                <a:spcPts val="0"/>
              </a:spcBef>
              <a:spcAft>
                <a:spcPts val="0"/>
              </a:spcAft>
              <a:buClr>
                <a:schemeClr val="dk2"/>
              </a:buClr>
              <a:buSzPts val="1800"/>
              <a:buFont typeface="Arial" panose="020B0604020202020204" pitchFamily="34" charset="0"/>
              <a:buChar char="•"/>
            </a:pPr>
            <a:r>
              <a:rPr lang="es-AR" sz="1800" noProof="1" smtClean="0">
                <a:solidFill>
                  <a:schemeClr val="dk2"/>
                </a:solidFill>
                <a:latin typeface="Calibri"/>
                <a:ea typeface="Calibri"/>
                <a:cs typeface="Calibri"/>
                <a:sym typeface="Calibri"/>
              </a:rPr>
              <a:t>Contención de poliovirus en los </a:t>
            </a:r>
            <a:r>
              <a:rPr lang="es-AR" sz="1800" noProof="1" smtClean="0">
                <a:solidFill>
                  <a:srgbClr val="00B0F0"/>
                </a:solidFill>
                <a:latin typeface="Calibri"/>
                <a:ea typeface="Calibri"/>
                <a:cs typeface="Calibri"/>
                <a:sym typeface="Calibri"/>
              </a:rPr>
              <a:t>laboratorios. </a:t>
            </a:r>
          </a:p>
          <a:p>
            <a:pPr marL="285750" marR="0" lvl="0" indent="-285750" algn="just" rtl="0">
              <a:lnSpc>
                <a:spcPct val="150000"/>
              </a:lnSpc>
              <a:spcBef>
                <a:spcPts val="0"/>
              </a:spcBef>
              <a:spcAft>
                <a:spcPts val="0"/>
              </a:spcAft>
              <a:buClr>
                <a:schemeClr val="dk2"/>
              </a:buClr>
              <a:buSzPts val="1800"/>
              <a:buFont typeface="Arial" panose="020B0604020202020204" pitchFamily="34" charset="0"/>
              <a:buChar char="•"/>
            </a:pPr>
            <a:r>
              <a:rPr lang="es-AR" sz="1800" noProof="1" smtClean="0">
                <a:solidFill>
                  <a:schemeClr val="dk2"/>
                </a:solidFill>
                <a:latin typeface="Calibri"/>
                <a:ea typeface="Calibri"/>
                <a:cs typeface="Calibri"/>
                <a:sym typeface="Calibri"/>
              </a:rPr>
              <a:t>Elaboración del </a:t>
            </a:r>
            <a:r>
              <a:rPr lang="es-AR" sz="1800" noProof="1" smtClean="0">
                <a:solidFill>
                  <a:srgbClr val="00B0F0"/>
                </a:solidFill>
                <a:latin typeface="Calibri"/>
                <a:ea typeface="Calibri"/>
                <a:cs typeface="Calibri"/>
                <a:sym typeface="Calibri"/>
              </a:rPr>
              <a:t>Plan Nacional de Respuesta a Brote </a:t>
            </a:r>
            <a:r>
              <a:rPr lang="es-AR" sz="1800" noProof="1" smtClean="0">
                <a:solidFill>
                  <a:schemeClr val="dk2"/>
                </a:solidFill>
                <a:latin typeface="Calibri"/>
                <a:ea typeface="Calibri"/>
                <a:cs typeface="Calibri"/>
                <a:sym typeface="Calibri"/>
              </a:rPr>
              <a:t>de Poliovirus. </a:t>
            </a:r>
            <a:endParaRPr lang="es-AR" noProof="1" smtClean="0"/>
          </a:p>
          <a:p>
            <a:pPr marL="285750" marR="0" lvl="0" indent="-285750" algn="just" rtl="0">
              <a:lnSpc>
                <a:spcPct val="150000"/>
              </a:lnSpc>
              <a:spcBef>
                <a:spcPts val="0"/>
              </a:spcBef>
              <a:spcAft>
                <a:spcPts val="0"/>
              </a:spcAft>
              <a:buClr>
                <a:schemeClr val="dk2"/>
              </a:buClr>
              <a:buSzPts val="1800"/>
              <a:buFont typeface="Arial" panose="020B0604020202020204" pitchFamily="34" charset="0"/>
              <a:buChar char="•"/>
            </a:pPr>
            <a:r>
              <a:rPr lang="es-AR" sz="1800" noProof="1" smtClean="0">
                <a:solidFill>
                  <a:schemeClr val="dk2"/>
                </a:solidFill>
                <a:latin typeface="Calibri"/>
                <a:ea typeface="Calibri"/>
                <a:cs typeface="Calibri"/>
                <a:sym typeface="Calibri"/>
              </a:rPr>
              <a:t>Existencia de </a:t>
            </a:r>
            <a:r>
              <a:rPr lang="es-AR" sz="1800" noProof="1" smtClean="0">
                <a:solidFill>
                  <a:srgbClr val="00B0F0"/>
                </a:solidFill>
                <a:latin typeface="Calibri"/>
                <a:ea typeface="Calibri"/>
                <a:cs typeface="Calibri"/>
                <a:sym typeface="Calibri"/>
              </a:rPr>
              <a:t>planes provinciales</a:t>
            </a:r>
            <a:endParaRPr lang="es-AR" sz="1800" noProof="1">
              <a:solidFill>
                <a:srgbClr val="00B0F0"/>
              </a:solidFil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748" y="-172994"/>
            <a:ext cx="8229240" cy="858600"/>
          </a:xfrm>
        </p:spPr>
        <p:txBody>
          <a:bodyPr/>
          <a:lstStyle/>
          <a:p>
            <a:r>
              <a:rPr lang="es-AR" sz="2000" b="1" dirty="0">
                <a:solidFill>
                  <a:schemeClr val="bg2">
                    <a:lumMod val="75000"/>
                  </a:schemeClr>
                </a:solidFill>
              </a:rPr>
              <a:t>Riesgo de </a:t>
            </a:r>
            <a:r>
              <a:rPr lang="es-AR" sz="2000" b="1" dirty="0" smtClean="0">
                <a:solidFill>
                  <a:schemeClr val="bg2">
                    <a:lumMod val="75000"/>
                  </a:schemeClr>
                </a:solidFill>
              </a:rPr>
              <a:t>reintroducción: indicadores</a:t>
            </a:r>
            <a:endParaRPr lang="es-AR" sz="2000" dirty="0">
              <a:solidFill>
                <a:schemeClr val="bg2">
                  <a:lumMod val="75000"/>
                </a:schemeClr>
              </a:solidFill>
            </a:endParaRPr>
          </a:p>
        </p:txBody>
      </p:sp>
      <p:sp>
        <p:nvSpPr>
          <p:cNvPr id="3" name="Marcador de texto 2"/>
          <p:cNvSpPr>
            <a:spLocks noGrp="1"/>
          </p:cNvSpPr>
          <p:nvPr>
            <p:ph type="body" idx="1"/>
          </p:nvPr>
        </p:nvSpPr>
        <p:spPr>
          <a:xfrm>
            <a:off x="506625" y="256306"/>
            <a:ext cx="8229240" cy="4190451"/>
          </a:xfrm>
        </p:spPr>
        <p:txBody>
          <a:bodyPr>
            <a:noAutofit/>
          </a:bodyPr>
          <a:lstStyle/>
          <a:p>
            <a:endParaRPr lang="es-AR" sz="1200" b="1" dirty="0" smtClean="0">
              <a:solidFill>
                <a:schemeClr val="bg2">
                  <a:lumMod val="50000"/>
                </a:schemeClr>
              </a:solidFill>
            </a:endParaRPr>
          </a:p>
          <a:p>
            <a:r>
              <a:rPr lang="es-AR" sz="1200" b="1" dirty="0" smtClean="0">
                <a:solidFill>
                  <a:srgbClr val="0070C0"/>
                </a:solidFill>
              </a:rPr>
              <a:t>Inmunidad</a:t>
            </a:r>
          </a:p>
          <a:p>
            <a:endParaRPr lang="es-AR" sz="1200" b="1" dirty="0" smtClean="0">
              <a:solidFill>
                <a:schemeClr val="bg2">
                  <a:lumMod val="50000"/>
                </a:schemeClr>
              </a:solidFill>
            </a:endParaRPr>
          </a:p>
          <a:p>
            <a:pPr marL="514350" indent="-285750">
              <a:buFont typeface="Arial" panose="020B0604020202020204" pitchFamily="34" charset="0"/>
              <a:buChar char="•"/>
            </a:pPr>
            <a:r>
              <a:rPr lang="es-AR" sz="1200" dirty="0" smtClean="0">
                <a:solidFill>
                  <a:schemeClr val="bg2">
                    <a:lumMod val="50000"/>
                  </a:schemeClr>
                </a:solidFill>
              </a:rPr>
              <a:t>Cobertura </a:t>
            </a:r>
            <a:r>
              <a:rPr lang="es-AR" sz="1200" dirty="0">
                <a:solidFill>
                  <a:schemeClr val="bg2">
                    <a:lumMod val="50000"/>
                  </a:schemeClr>
                </a:solidFill>
              </a:rPr>
              <a:t>Administrativa </a:t>
            </a:r>
            <a:r>
              <a:rPr lang="es-AR" sz="1200" dirty="0">
                <a:solidFill>
                  <a:srgbClr val="00B0F0"/>
                </a:solidFill>
              </a:rPr>
              <a:t>95-100%</a:t>
            </a:r>
          </a:p>
          <a:p>
            <a:endParaRPr lang="es-AR" sz="1200" b="1" dirty="0" smtClean="0">
              <a:solidFill>
                <a:schemeClr val="bg2">
                  <a:lumMod val="50000"/>
                </a:schemeClr>
              </a:solidFill>
            </a:endParaRPr>
          </a:p>
          <a:p>
            <a:r>
              <a:rPr lang="es-AR" sz="1200" b="1" dirty="0">
                <a:solidFill>
                  <a:srgbClr val="0070C0"/>
                </a:solidFill>
              </a:rPr>
              <a:t>V</a:t>
            </a:r>
            <a:r>
              <a:rPr lang="es-AR" sz="1200" b="1" dirty="0" smtClean="0">
                <a:solidFill>
                  <a:srgbClr val="0070C0"/>
                </a:solidFill>
              </a:rPr>
              <a:t>igilancia</a:t>
            </a:r>
          </a:p>
          <a:p>
            <a:pPr marL="514350" indent="-285750">
              <a:lnSpc>
                <a:spcPct val="170000"/>
              </a:lnSpc>
              <a:buFont typeface="Arial" panose="020B0604020202020204" pitchFamily="34" charset="0"/>
              <a:buChar char="•"/>
            </a:pPr>
            <a:r>
              <a:rPr lang="es-AR" sz="1200" dirty="0">
                <a:solidFill>
                  <a:srgbClr val="00B0F0"/>
                </a:solidFill>
              </a:rPr>
              <a:t>80% de unidades </a:t>
            </a:r>
            <a:r>
              <a:rPr lang="es-AR" sz="1200" dirty="0">
                <a:solidFill>
                  <a:schemeClr val="bg2">
                    <a:lumMod val="50000"/>
                  </a:schemeClr>
                </a:solidFill>
              </a:rPr>
              <a:t>notificadoras deben enviar información en todas las semanas, aunque no haya casos </a:t>
            </a:r>
          </a:p>
          <a:p>
            <a:pPr marL="514350" indent="-285750">
              <a:lnSpc>
                <a:spcPct val="170000"/>
              </a:lnSpc>
              <a:buFont typeface="Arial" panose="020B0604020202020204" pitchFamily="34" charset="0"/>
              <a:buChar char="•"/>
            </a:pPr>
            <a:r>
              <a:rPr lang="es-AR" sz="1200" dirty="0">
                <a:solidFill>
                  <a:srgbClr val="00B0F0"/>
                </a:solidFill>
              </a:rPr>
              <a:t>1 caso de PFA por cada 100.000 menores de 15 años </a:t>
            </a:r>
            <a:r>
              <a:rPr lang="es-AR" sz="1200" dirty="0">
                <a:solidFill>
                  <a:schemeClr val="bg2">
                    <a:lumMod val="50000"/>
                  </a:schemeClr>
                </a:solidFill>
              </a:rPr>
              <a:t>(1/100.000). Útil para detectar áreas silenciosas. </a:t>
            </a:r>
          </a:p>
          <a:p>
            <a:pPr marL="514350" indent="-285750">
              <a:lnSpc>
                <a:spcPct val="170000"/>
              </a:lnSpc>
              <a:buFont typeface="Arial" panose="020B0604020202020204" pitchFamily="34" charset="0"/>
              <a:buChar char="•"/>
            </a:pPr>
            <a:r>
              <a:rPr lang="es-AR" sz="1200" dirty="0">
                <a:solidFill>
                  <a:srgbClr val="00B0F0"/>
                </a:solidFill>
              </a:rPr>
              <a:t>≥80% </a:t>
            </a:r>
            <a:r>
              <a:rPr lang="es-AR" sz="1200" dirty="0">
                <a:solidFill>
                  <a:schemeClr val="bg2">
                    <a:lumMod val="50000"/>
                  </a:schemeClr>
                </a:solidFill>
              </a:rPr>
              <a:t>notificación </a:t>
            </a:r>
            <a:r>
              <a:rPr lang="es-AR" sz="1200" dirty="0">
                <a:solidFill>
                  <a:srgbClr val="00B0F0"/>
                </a:solidFill>
              </a:rPr>
              <a:t>antes de 14 días </a:t>
            </a:r>
            <a:r>
              <a:rPr lang="es-AR" sz="1200" dirty="0">
                <a:solidFill>
                  <a:schemeClr val="bg2">
                    <a:lumMod val="50000"/>
                  </a:schemeClr>
                </a:solidFill>
              </a:rPr>
              <a:t>desde el inicio de la parálisis</a:t>
            </a:r>
          </a:p>
          <a:p>
            <a:pPr marL="514350" indent="-285750">
              <a:lnSpc>
                <a:spcPct val="170000"/>
              </a:lnSpc>
              <a:buFont typeface="Arial" panose="020B0604020202020204" pitchFamily="34" charset="0"/>
              <a:buChar char="•"/>
            </a:pPr>
            <a:r>
              <a:rPr lang="es-AR" sz="1200" dirty="0">
                <a:solidFill>
                  <a:srgbClr val="00B0F0"/>
                </a:solidFill>
              </a:rPr>
              <a:t>≥80% </a:t>
            </a:r>
            <a:r>
              <a:rPr lang="es-AR" sz="1200" dirty="0">
                <a:solidFill>
                  <a:schemeClr val="bg2">
                    <a:lumMod val="50000"/>
                  </a:schemeClr>
                </a:solidFill>
              </a:rPr>
              <a:t>de los casos de PFA de be tener </a:t>
            </a:r>
            <a:r>
              <a:rPr lang="es-AR" sz="1200" dirty="0">
                <a:solidFill>
                  <a:srgbClr val="00B0F0"/>
                </a:solidFill>
              </a:rPr>
              <a:t>muestra adecuada de heces </a:t>
            </a:r>
            <a:r>
              <a:rPr lang="es-AR" sz="1200" dirty="0">
                <a:solidFill>
                  <a:schemeClr val="bg2">
                    <a:lumMod val="50000"/>
                  </a:schemeClr>
                </a:solidFill>
              </a:rPr>
              <a:t>(datos epidemiológicos, correctamente empaquetados y con hielo).</a:t>
            </a:r>
          </a:p>
          <a:p>
            <a:pPr marL="514350" indent="-285750">
              <a:lnSpc>
                <a:spcPct val="170000"/>
              </a:lnSpc>
              <a:buFont typeface="Arial" panose="020B0604020202020204" pitchFamily="34" charset="0"/>
              <a:buChar char="•"/>
            </a:pPr>
            <a:r>
              <a:rPr lang="es-AR" sz="1200" dirty="0">
                <a:solidFill>
                  <a:srgbClr val="00B0F0"/>
                </a:solidFill>
              </a:rPr>
              <a:t>≥80% </a:t>
            </a:r>
            <a:r>
              <a:rPr lang="es-AR" sz="1200" dirty="0">
                <a:solidFill>
                  <a:schemeClr val="bg2">
                    <a:lumMod val="50000"/>
                  </a:schemeClr>
                </a:solidFill>
              </a:rPr>
              <a:t>de</a:t>
            </a:r>
            <a:r>
              <a:rPr lang="es-AR" sz="1200" b="1" dirty="0">
                <a:solidFill>
                  <a:schemeClr val="bg2">
                    <a:lumMod val="50000"/>
                  </a:schemeClr>
                </a:solidFill>
              </a:rPr>
              <a:t> </a:t>
            </a:r>
            <a:r>
              <a:rPr lang="es-AR" sz="1200" dirty="0">
                <a:solidFill>
                  <a:schemeClr val="bg2">
                    <a:lumMod val="50000"/>
                  </a:schemeClr>
                </a:solidFill>
              </a:rPr>
              <a:t>los</a:t>
            </a:r>
            <a:r>
              <a:rPr lang="es-AR" sz="1200" b="1" dirty="0">
                <a:solidFill>
                  <a:schemeClr val="bg2">
                    <a:lumMod val="50000"/>
                  </a:schemeClr>
                </a:solidFill>
              </a:rPr>
              <a:t> </a:t>
            </a:r>
            <a:r>
              <a:rPr lang="es-AR" sz="1200" dirty="0">
                <a:solidFill>
                  <a:schemeClr val="bg2">
                    <a:lumMod val="50000"/>
                  </a:schemeClr>
                </a:solidFill>
              </a:rPr>
              <a:t>casos de PFA deben ser investigados en </a:t>
            </a:r>
            <a:r>
              <a:rPr lang="es-AR" sz="1200" dirty="0">
                <a:solidFill>
                  <a:srgbClr val="00B0F0"/>
                </a:solidFill>
              </a:rPr>
              <a:t>m</a:t>
            </a:r>
            <a:r>
              <a:rPr lang="es-AR" sz="1200" dirty="0" smtClean="0">
                <a:solidFill>
                  <a:srgbClr val="00B0F0"/>
                </a:solidFill>
              </a:rPr>
              <a:t>enos </a:t>
            </a:r>
            <a:r>
              <a:rPr lang="es-AR" sz="1200" dirty="0">
                <a:solidFill>
                  <a:srgbClr val="00B0F0"/>
                </a:solidFill>
              </a:rPr>
              <a:t>de 48 horas</a:t>
            </a:r>
          </a:p>
          <a:p>
            <a:pPr marL="514350" indent="-285750">
              <a:lnSpc>
                <a:spcPct val="170000"/>
              </a:lnSpc>
              <a:buFont typeface="Arial" panose="020B0604020202020204" pitchFamily="34" charset="0"/>
              <a:buChar char="•"/>
            </a:pPr>
            <a:r>
              <a:rPr lang="es-AR" sz="1200" dirty="0">
                <a:solidFill>
                  <a:srgbClr val="00B0F0"/>
                </a:solidFill>
              </a:rPr>
              <a:t>≥80% </a:t>
            </a:r>
            <a:r>
              <a:rPr lang="es-AR" sz="1200" dirty="0">
                <a:solidFill>
                  <a:schemeClr val="bg2">
                    <a:lumMod val="50000"/>
                  </a:schemeClr>
                </a:solidFill>
              </a:rPr>
              <a:t>de los casos de PFA deben ser </a:t>
            </a:r>
            <a:r>
              <a:rPr lang="es-AR" sz="1200" dirty="0">
                <a:solidFill>
                  <a:srgbClr val="00B0F0"/>
                </a:solidFill>
              </a:rPr>
              <a:t>seguidos 60 días</a:t>
            </a:r>
          </a:p>
          <a:p>
            <a:pPr marL="228600" indent="0">
              <a:lnSpc>
                <a:spcPct val="170000"/>
              </a:lnSpc>
            </a:pPr>
            <a:r>
              <a:rPr lang="es-AR" sz="1200" dirty="0">
                <a:solidFill>
                  <a:schemeClr val="bg2">
                    <a:lumMod val="50000"/>
                  </a:schemeClr>
                </a:solidFill>
              </a:rPr>
              <a:t> </a:t>
            </a:r>
            <a:r>
              <a:rPr lang="es-AR" sz="1200" b="1" dirty="0" smtClean="0">
                <a:solidFill>
                  <a:srgbClr val="0070C0"/>
                </a:solidFill>
              </a:rPr>
              <a:t>Laboratorio</a:t>
            </a:r>
          </a:p>
          <a:p>
            <a:pPr marL="514350" indent="-285750">
              <a:lnSpc>
                <a:spcPct val="170000"/>
              </a:lnSpc>
              <a:buFont typeface="Arial" panose="020B0604020202020204" pitchFamily="34" charset="0"/>
              <a:buChar char="•"/>
            </a:pPr>
            <a:r>
              <a:rPr lang="es-AR" sz="1200" dirty="0" smtClean="0">
                <a:solidFill>
                  <a:srgbClr val="00B0F0"/>
                </a:solidFill>
              </a:rPr>
              <a:t>≥ </a:t>
            </a:r>
            <a:r>
              <a:rPr lang="es-AR" sz="1200" dirty="0">
                <a:solidFill>
                  <a:srgbClr val="00B0F0"/>
                </a:solidFill>
              </a:rPr>
              <a:t>100% de los resultados </a:t>
            </a:r>
            <a:r>
              <a:rPr lang="es-AR" sz="1200" dirty="0">
                <a:solidFill>
                  <a:schemeClr val="bg2">
                    <a:lumMod val="50000"/>
                  </a:schemeClr>
                </a:solidFill>
              </a:rPr>
              <a:t>deben comunicarse </a:t>
            </a:r>
            <a:r>
              <a:rPr lang="es-AR" sz="1200" dirty="0" smtClean="0">
                <a:solidFill>
                  <a:schemeClr val="bg2">
                    <a:lumMod val="50000"/>
                  </a:schemeClr>
                </a:solidFill>
              </a:rPr>
              <a:t>en los </a:t>
            </a:r>
            <a:r>
              <a:rPr lang="es-AR" sz="1200" dirty="0">
                <a:solidFill>
                  <a:srgbClr val="00B0F0"/>
                </a:solidFill>
              </a:rPr>
              <a:t>28 días </a:t>
            </a:r>
            <a:r>
              <a:rPr lang="es-AR" sz="1200" dirty="0" smtClean="0">
                <a:solidFill>
                  <a:schemeClr val="bg2">
                    <a:lumMod val="50000"/>
                  </a:schemeClr>
                </a:solidFill>
              </a:rPr>
              <a:t>siguientes a la recepción de la  </a:t>
            </a:r>
            <a:r>
              <a:rPr lang="es-AR" sz="1200" dirty="0">
                <a:solidFill>
                  <a:schemeClr val="bg2">
                    <a:lumMod val="50000"/>
                  </a:schemeClr>
                </a:solidFill>
              </a:rPr>
              <a:t>muestra.</a:t>
            </a:r>
          </a:p>
          <a:p>
            <a:pPr marL="514350" indent="-285750">
              <a:lnSpc>
                <a:spcPct val="170000"/>
              </a:lnSpc>
              <a:buFont typeface="Arial" panose="020B0604020202020204" pitchFamily="34" charset="0"/>
              <a:buChar char="•"/>
            </a:pPr>
            <a:r>
              <a:rPr lang="es-AR" sz="1200" dirty="0" smtClean="0">
                <a:solidFill>
                  <a:schemeClr val="bg2">
                    <a:lumMod val="50000"/>
                  </a:schemeClr>
                </a:solidFill>
              </a:rPr>
              <a:t>Deben </a:t>
            </a:r>
            <a:r>
              <a:rPr lang="es-AR" sz="1200" dirty="0">
                <a:solidFill>
                  <a:schemeClr val="bg2">
                    <a:lumMod val="50000"/>
                  </a:schemeClr>
                </a:solidFill>
              </a:rPr>
              <a:t>detectarse </a:t>
            </a:r>
            <a:r>
              <a:rPr lang="es-AR" sz="1200" dirty="0">
                <a:solidFill>
                  <a:srgbClr val="00B0F0"/>
                </a:solidFill>
              </a:rPr>
              <a:t>enterovirus</a:t>
            </a:r>
            <a:r>
              <a:rPr lang="es-AR" sz="1200" dirty="0">
                <a:solidFill>
                  <a:schemeClr val="bg2">
                    <a:lumMod val="50000"/>
                  </a:schemeClr>
                </a:solidFill>
              </a:rPr>
              <a:t> como mínimo </a:t>
            </a:r>
            <a:r>
              <a:rPr lang="es-AR" sz="1200" dirty="0">
                <a:solidFill>
                  <a:srgbClr val="00B0F0"/>
                </a:solidFill>
              </a:rPr>
              <a:t>en 10% </a:t>
            </a:r>
            <a:r>
              <a:rPr lang="es-AR" sz="1200" dirty="0">
                <a:solidFill>
                  <a:schemeClr val="bg2">
                    <a:lumMod val="50000"/>
                  </a:schemeClr>
                </a:solidFill>
              </a:rPr>
              <a:t>de las muestras analizadas</a:t>
            </a:r>
            <a:r>
              <a:rPr lang="es-AR" sz="1200" dirty="0" smtClean="0">
                <a:solidFill>
                  <a:schemeClr val="bg2">
                    <a:lumMod val="50000"/>
                  </a:schemeClr>
                </a:solidFill>
              </a:rPr>
              <a:t>.</a:t>
            </a:r>
            <a:endParaRPr lang="es-AR" sz="1200" dirty="0">
              <a:solidFill>
                <a:schemeClr val="bg2">
                  <a:lumMod val="50000"/>
                </a:schemeClr>
              </a:solidFill>
            </a:endParaRPr>
          </a:p>
        </p:txBody>
      </p:sp>
    </p:spTree>
    <p:extLst>
      <p:ext uri="{BB962C8B-B14F-4D97-AF65-F5344CB8AC3E}">
        <p14:creationId xmlns:p14="http://schemas.microsoft.com/office/powerpoint/2010/main" val="122805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7A18636-B9A9-EF42-1F78-4209190E57B0}"/>
              </a:ext>
            </a:extLst>
          </p:cNvPr>
          <p:cNvSpPr>
            <a:spLocks noGrp="1"/>
          </p:cNvSpPr>
          <p:nvPr>
            <p:ph type="title"/>
          </p:nvPr>
        </p:nvSpPr>
        <p:spPr>
          <a:xfrm>
            <a:off x="720754" y="162168"/>
            <a:ext cx="7718252" cy="858600"/>
          </a:xfrm>
        </p:spPr>
        <p:txBody>
          <a:bodyPr/>
          <a:lstStyle/>
          <a:p>
            <a:r>
              <a:rPr lang="es-AR"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Riesgo de polio en América 2022</a:t>
            </a:r>
            <a:r>
              <a:rPr lang="es-ES" sz="2000" dirty="0">
                <a:solidFill>
                  <a:srgbClr val="0070C0"/>
                </a:solidFill>
                <a:effectLst/>
                <a:latin typeface="Calibri" panose="020F0502020204030204" pitchFamily="34" charset="0"/>
                <a:ea typeface="Calibri" panose="020F0502020204030204" pitchFamily="34" charset="0"/>
                <a:cs typeface="Calibri" pitchFamily="34" charset="0"/>
              </a:rPr>
              <a:t/>
            </a:r>
            <a:br>
              <a:rPr lang="es-ES" sz="2000" dirty="0">
                <a:solidFill>
                  <a:srgbClr val="0070C0"/>
                </a:solidFill>
                <a:effectLst/>
                <a:latin typeface="Calibri" panose="020F0502020204030204" pitchFamily="34" charset="0"/>
                <a:ea typeface="Calibri" panose="020F0502020204030204" pitchFamily="34" charset="0"/>
                <a:cs typeface="Calibri" pitchFamily="34" charset="0"/>
              </a:rPr>
            </a:br>
            <a:endParaRPr lang="es-ES" sz="2000" dirty="0">
              <a:solidFill>
                <a:srgbClr val="0070C0"/>
              </a:solidFill>
            </a:endParaRPr>
          </a:p>
        </p:txBody>
      </p:sp>
      <p:sp>
        <p:nvSpPr>
          <p:cNvPr id="4" name="CuadroTexto 3">
            <a:extLst>
              <a:ext uri="{FF2B5EF4-FFF2-40B4-BE49-F238E27FC236}">
                <a16:creationId xmlns="" xmlns:a16="http://schemas.microsoft.com/office/drawing/2014/main" id="{E50C14DE-0C7F-CA9A-7112-EB54A0FBC971}"/>
              </a:ext>
            </a:extLst>
          </p:cNvPr>
          <p:cNvSpPr txBox="1"/>
          <p:nvPr/>
        </p:nvSpPr>
        <p:spPr>
          <a:xfrm>
            <a:off x="6347012" y="4155106"/>
            <a:ext cx="2589519" cy="461665"/>
          </a:xfrm>
          <a:prstGeom prst="rect">
            <a:avLst/>
          </a:prstGeom>
          <a:noFill/>
        </p:spPr>
        <p:txBody>
          <a:bodyPr wrap="square" rtlCol="0">
            <a:spAutoFit/>
          </a:bodyPr>
          <a:lstStyle/>
          <a:p>
            <a:r>
              <a:rPr lang="es-419" sz="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Actualización mundial y regional sobre la polio. Presentación RCC. OPS </a:t>
            </a:r>
            <a:r>
              <a:rPr lang="es-419" sz="1200" dirty="0" smtClean="0">
                <a:solidFill>
                  <a:schemeClr val="tx2"/>
                </a:solidFill>
                <a:effectLst/>
                <a:latin typeface="Calibri" panose="020F0502020204030204" pitchFamily="34" charset="0"/>
                <a:ea typeface="Calibri" panose="020F0502020204030204" pitchFamily="34" charset="0"/>
                <a:cs typeface="Calibri" panose="020F0502020204030204" pitchFamily="34" charset="0"/>
              </a:rPr>
              <a:t>2023</a:t>
            </a:r>
            <a:endParaRPr lang="es-ES" sz="1200" dirty="0">
              <a:solidFill>
                <a:schemeClr val="tx2"/>
              </a:solidFill>
              <a:effectLst/>
              <a:latin typeface="Calibri" panose="020F0502020204030204" pitchFamily="34" charset="0"/>
              <a:ea typeface="Calibri" panose="020F0502020204030204" pitchFamily="34" charset="0"/>
              <a:cs typeface="Calibri" pitchFamily="34" charset="0"/>
            </a:endParaRPr>
          </a:p>
        </p:txBody>
      </p:sp>
      <p:pic>
        <p:nvPicPr>
          <p:cNvPr id="5" name="Marcador de contenido 12">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 xmlns:w="http://schemas.openxmlformats.org/wordprocessingml/2006/main" xmlns:w10="urn:schemas-microsoft-com:office:word" xmlns:v="urn:schemas-microsoft-com:vml" xmlns:o="urn:schemas-microsoft-com:office:office" xmlns:lc="http://schemas.openxmlformats.org/drawingml/2006/lockedCanvas" id="{3A15A37A-3D85-5254-1402-6CBE1500E198}"/>
              </a:ext>
            </a:extLst>
          </p:cNvPr>
          <p:cNvPicPr/>
          <p:nvPr/>
        </p:nvPicPr>
        <p:blipFill rotWithShape="1">
          <a:blip r:embed="rId2"/>
          <a:srcRect t="2426" r="1778" b="4050"/>
          <a:stretch/>
        </p:blipFill>
        <p:spPr bwMode="auto">
          <a:xfrm>
            <a:off x="1918303" y="1270956"/>
            <a:ext cx="3952240" cy="3345815"/>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1180825" y="897173"/>
            <a:ext cx="4572000" cy="517065"/>
          </a:xfrm>
          <a:prstGeom prst="rect">
            <a:avLst/>
          </a:prstGeom>
        </p:spPr>
        <p:txBody>
          <a:bodyPr>
            <a:spAutoFit/>
          </a:bodyPr>
          <a:lstStyle/>
          <a:p>
            <a:pPr algn="ctr">
              <a:lnSpc>
                <a:spcPct val="115000"/>
              </a:lnSpc>
            </a:pPr>
            <a:r>
              <a:rPr lang="es-AR" sz="1200" b="1" dirty="0" smtClean="0">
                <a:solidFill>
                  <a:schemeClr val="tx2">
                    <a:lumMod val="75000"/>
                  </a:schemeClr>
                </a:solidFill>
              </a:rPr>
              <a:t>Mapa </a:t>
            </a:r>
            <a:r>
              <a:rPr lang="es-AR" sz="1200" b="1" dirty="0">
                <a:solidFill>
                  <a:schemeClr val="tx2">
                    <a:lumMod val="75000"/>
                  </a:schemeClr>
                </a:solidFill>
              </a:rPr>
              <a:t>de riesgo de poliomielitis en América durante 2022 </a:t>
            </a:r>
            <a:endParaRPr lang="es-AR" sz="1200" dirty="0">
              <a:solidFill>
                <a:schemeClr val="tx2">
                  <a:lumMod val="75000"/>
                </a:schemeClr>
              </a:solidFill>
            </a:endParaRPr>
          </a:p>
          <a:p>
            <a:pPr algn="ctr">
              <a:lnSpc>
                <a:spcPct val="115000"/>
              </a:lnSpc>
              <a:spcAft>
                <a:spcPts val="0"/>
              </a:spcAft>
            </a:pPr>
            <a:endParaRPr lang="es-AR" sz="12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96722" y="3187556"/>
            <a:ext cx="1050290" cy="899795"/>
          </a:xfrm>
          <a:prstGeom prst="rect">
            <a:avLst/>
          </a:prstGeom>
          <a:noFill/>
        </p:spPr>
      </p:pic>
    </p:spTree>
    <p:extLst>
      <p:ext uri="{BB962C8B-B14F-4D97-AF65-F5344CB8AC3E}">
        <p14:creationId xmlns:p14="http://schemas.microsoft.com/office/powerpoint/2010/main" val="1119101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899ABAA-3F91-DFC0-022B-2B9D89057573}"/>
              </a:ext>
            </a:extLst>
          </p:cNvPr>
          <p:cNvSpPr>
            <a:spLocks noGrp="1"/>
          </p:cNvSpPr>
          <p:nvPr>
            <p:ph type="title"/>
          </p:nvPr>
        </p:nvSpPr>
        <p:spPr>
          <a:xfrm>
            <a:off x="687159" y="32848"/>
            <a:ext cx="8229240" cy="858600"/>
          </a:xfrm>
        </p:spPr>
        <p:txBody>
          <a:bodyPr/>
          <a:lstStyle/>
          <a:p>
            <a:pPr algn="l"/>
            <a:r>
              <a:rPr lang="es-MX" b="1" dirty="0">
                <a:solidFill>
                  <a:srgbClr val="0070C0"/>
                </a:solidFill>
              </a:rPr>
              <a:t>Riesgo de reintroducción en Argentina de acuerdo a las coberturas</a:t>
            </a:r>
            <a:endParaRPr lang="es-ES" b="1" dirty="0">
              <a:solidFill>
                <a:srgbClr val="0070C0"/>
              </a:solidFill>
            </a:endParaRPr>
          </a:p>
        </p:txBody>
      </p:sp>
      <p:pic>
        <p:nvPicPr>
          <p:cNvPr id="7" name="Imagen 6" descr="Diagrama&#10;&#10;Descripción generada automáticamente">
            <a:extLst>
              <a:ext uri="{FF2B5EF4-FFF2-40B4-BE49-F238E27FC236}">
                <a16:creationId xmlns="" xmlns:a16="http://schemas.microsoft.com/office/drawing/2014/main" id="{4C8DF554-173D-6B8C-BE51-C426B7AAA25F}"/>
              </a:ext>
            </a:extLst>
          </p:cNvPr>
          <p:cNvPicPr>
            <a:picLocks noChangeAspect="1"/>
          </p:cNvPicPr>
          <p:nvPr/>
        </p:nvPicPr>
        <p:blipFill>
          <a:blip r:embed="rId2"/>
          <a:stretch>
            <a:fillRect/>
          </a:stretch>
        </p:blipFill>
        <p:spPr>
          <a:xfrm>
            <a:off x="227601" y="640419"/>
            <a:ext cx="8317045" cy="2808108"/>
          </a:xfrm>
          <a:prstGeom prst="rect">
            <a:avLst/>
          </a:prstGeom>
        </p:spPr>
      </p:pic>
      <p:sp>
        <p:nvSpPr>
          <p:cNvPr id="8" name="Elipse 7">
            <a:extLst>
              <a:ext uri="{FF2B5EF4-FFF2-40B4-BE49-F238E27FC236}">
                <a16:creationId xmlns="" xmlns:a16="http://schemas.microsoft.com/office/drawing/2014/main" id="{CEA2CAEC-D1D8-A55F-5F31-B7672E7B3004}"/>
              </a:ext>
            </a:extLst>
          </p:cNvPr>
          <p:cNvSpPr/>
          <p:nvPr/>
        </p:nvSpPr>
        <p:spPr>
          <a:xfrm>
            <a:off x="7465051" y="2892560"/>
            <a:ext cx="1225793" cy="564542"/>
          </a:xfrm>
          <a:prstGeom prst="ellipse">
            <a:avLst/>
          </a:prstGeom>
          <a:no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itchFamily="34" charset="0"/>
            </a:endParaRPr>
          </a:p>
        </p:txBody>
      </p:sp>
      <p:sp>
        <p:nvSpPr>
          <p:cNvPr id="9" name="CuadroTexto 8">
            <a:extLst>
              <a:ext uri="{FF2B5EF4-FFF2-40B4-BE49-F238E27FC236}">
                <a16:creationId xmlns="" xmlns:a16="http://schemas.microsoft.com/office/drawing/2014/main" id="{3BE37B13-F9C2-1FAD-67DB-3905CF661CBC}"/>
              </a:ext>
            </a:extLst>
          </p:cNvPr>
          <p:cNvSpPr txBox="1"/>
          <p:nvPr/>
        </p:nvSpPr>
        <p:spPr>
          <a:xfrm>
            <a:off x="312486" y="3799588"/>
            <a:ext cx="8109215" cy="344069"/>
          </a:xfrm>
          <a:prstGeom prst="rect">
            <a:avLst/>
          </a:prstGeom>
          <a:noFill/>
          <a:ln w="22225">
            <a:solidFill>
              <a:srgbClr val="0070C0"/>
            </a:solidFill>
          </a:ln>
        </p:spPr>
        <p:txBody>
          <a:bodyPr wrap="square" rtlCol="0">
            <a:spAutoFit/>
          </a:bodyPr>
          <a:lstStyle/>
          <a:p>
            <a:pPr algn="just">
              <a:lnSpc>
                <a:spcPct val="107000"/>
              </a:lnSpc>
              <a:spcAft>
                <a:spcPts val="1000"/>
              </a:spcAft>
            </a:pPr>
            <a:r>
              <a:rPr lang="es-A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a:t>
            </a:r>
            <a:r>
              <a:rPr lang="es-AR"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cobertura nacional </a:t>
            </a:r>
            <a:r>
              <a:rPr lang="es-A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 vacuna para polio 3 durante el 2022 fue de </a:t>
            </a:r>
            <a:r>
              <a:rPr lang="es-AR" sz="1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74,3%</a:t>
            </a:r>
            <a:r>
              <a:rPr lang="es-A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AR" sz="1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RIESGO MUY ALTO</a:t>
            </a:r>
            <a:endParaRPr lang="es-ES" sz="1600" dirty="0">
              <a:solidFill>
                <a:srgbClr val="C00000"/>
              </a:solidFill>
              <a:effectLst/>
              <a:latin typeface="Calibri" panose="020F0502020204030204" pitchFamily="34" charset="0"/>
              <a:ea typeface="Calibri" panose="020F0502020204030204" pitchFamily="34" charset="0"/>
              <a:cs typeface="Calibri" pitchFamily="34" charset="0"/>
            </a:endParaRPr>
          </a:p>
        </p:txBody>
      </p:sp>
      <p:sp>
        <p:nvSpPr>
          <p:cNvPr id="3" name="CuadroTexto 2">
            <a:extLst>
              <a:ext uri="{FF2B5EF4-FFF2-40B4-BE49-F238E27FC236}">
                <a16:creationId xmlns="" xmlns:a16="http://schemas.microsoft.com/office/drawing/2014/main" id="{ECB8C97E-7D8D-C77F-EA91-48CAFB60F253}"/>
              </a:ext>
            </a:extLst>
          </p:cNvPr>
          <p:cNvSpPr txBox="1"/>
          <p:nvPr/>
        </p:nvSpPr>
        <p:spPr>
          <a:xfrm>
            <a:off x="667231" y="4264087"/>
            <a:ext cx="7399724" cy="323165"/>
          </a:xfrm>
          <a:prstGeom prst="rect">
            <a:avLst/>
          </a:prstGeom>
          <a:noFill/>
          <a:ln>
            <a:solidFill>
              <a:srgbClr val="0070C0"/>
            </a:solidFill>
          </a:ln>
        </p:spPr>
        <p:txBody>
          <a:bodyPr wrap="square" rtlCol="0">
            <a:spAutoFit/>
          </a:bodyPr>
          <a:lstStyle/>
          <a:p>
            <a:r>
              <a:rPr lang="es-MX" sz="1500" dirty="0">
                <a:latin typeface="Calibri" panose="020F0502020204030204" pitchFamily="34" charset="0"/>
                <a:cs typeface="Calibri" panose="020F0502020204030204" pitchFamily="34" charset="0"/>
              </a:rPr>
              <a:t>En 2022-23 se realizó una </a:t>
            </a:r>
            <a:r>
              <a:rPr lang="es-MX" sz="1500" b="1" dirty="0">
                <a:solidFill>
                  <a:srgbClr val="0070C0"/>
                </a:solidFill>
                <a:latin typeface="Calibri" panose="020F0502020204030204" pitchFamily="34" charset="0"/>
                <a:cs typeface="Calibri" panose="020F0502020204030204" pitchFamily="34" charset="0"/>
              </a:rPr>
              <a:t>campaña de seguimiento con SRP e IPV </a:t>
            </a:r>
            <a:r>
              <a:rPr lang="es-MX" sz="1500" dirty="0">
                <a:latin typeface="Calibri" panose="020F0502020204030204" pitchFamily="34" charset="0"/>
                <a:cs typeface="Calibri" panose="020F0502020204030204" pitchFamily="34" charset="0"/>
              </a:rPr>
              <a:t>con coberturas de </a:t>
            </a:r>
            <a:r>
              <a:rPr lang="es-MX" sz="1500" b="1" dirty="0">
                <a:solidFill>
                  <a:srgbClr val="FF0000"/>
                </a:solidFill>
                <a:latin typeface="Calibri" panose="020F0502020204030204" pitchFamily="34" charset="0"/>
                <a:cs typeface="Calibri" panose="020F0502020204030204" pitchFamily="34" charset="0"/>
              </a:rPr>
              <a:t>67,3%</a:t>
            </a:r>
            <a:endParaRPr lang="es-ES" sz="15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91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D0BBAE9-5D9B-5C14-9800-A461A6063CE6}"/>
              </a:ext>
            </a:extLst>
          </p:cNvPr>
          <p:cNvSpPr>
            <a:spLocks noGrp="1"/>
          </p:cNvSpPr>
          <p:nvPr>
            <p:ph type="title"/>
          </p:nvPr>
        </p:nvSpPr>
        <p:spPr>
          <a:xfrm>
            <a:off x="718457" y="36137"/>
            <a:ext cx="8425543" cy="609308"/>
          </a:xfrm>
        </p:spPr>
        <p:txBody>
          <a:bodyPr/>
          <a:lstStyle/>
          <a:p>
            <a:r>
              <a:rPr lang="es-MX" b="1" dirty="0">
                <a:solidFill>
                  <a:srgbClr val="0070C0"/>
                </a:solidFill>
              </a:rPr>
              <a:t>Riesgo de reintroducción en Argentina de acuerdo a la vigilancia epidemiológica</a:t>
            </a:r>
            <a:endParaRPr lang="es-ES" dirty="0">
              <a:solidFill>
                <a:srgbClr val="0070C0"/>
              </a:solidFill>
            </a:endParaRPr>
          </a:p>
        </p:txBody>
      </p:sp>
      <p:sp>
        <p:nvSpPr>
          <p:cNvPr id="4" name="CuadroTexto 3">
            <a:extLst>
              <a:ext uri="{FF2B5EF4-FFF2-40B4-BE49-F238E27FC236}">
                <a16:creationId xmlns="" xmlns:a16="http://schemas.microsoft.com/office/drawing/2014/main" id="{C3CBD26E-30F4-3AC8-FACD-BDE6A7B7E04A}"/>
              </a:ext>
            </a:extLst>
          </p:cNvPr>
          <p:cNvSpPr txBox="1"/>
          <p:nvPr/>
        </p:nvSpPr>
        <p:spPr>
          <a:xfrm>
            <a:off x="591670" y="1521439"/>
            <a:ext cx="7468881" cy="1815882"/>
          </a:xfrm>
          <a:prstGeom prst="rect">
            <a:avLst/>
          </a:prstGeom>
          <a:noFill/>
        </p:spPr>
        <p:txBody>
          <a:bodyPr wrap="square">
            <a:spAutoFit/>
          </a:bodyPr>
          <a:lstStyle/>
          <a:p>
            <a:pPr marL="285750" indent="-285750">
              <a:buFont typeface="Arial" panose="020B0604020202020204" pitchFamily="34" charset="0"/>
              <a:buChar char="•"/>
            </a:pPr>
            <a:r>
              <a:rPr lang="es-ES" sz="1600" b="1" i="1" dirty="0">
                <a:effectLst/>
                <a:latin typeface="Calibri" panose="020F0502020204030204" pitchFamily="34" charset="0"/>
                <a:ea typeface="Calibri" panose="020F0502020204030204" pitchFamily="34" charset="0"/>
                <a:cs typeface="Calibri" panose="020F0502020204030204" pitchFamily="34" charset="0"/>
              </a:rPr>
              <a:t>La tasa nacional de notificación de PAF : </a:t>
            </a:r>
            <a:r>
              <a:rPr lang="es-ES" sz="1600" dirty="0">
                <a:effectLst/>
                <a:latin typeface="Calibri" panose="020F0502020204030204" pitchFamily="34" charset="0"/>
                <a:ea typeface="Calibri" panose="020F0502020204030204" pitchFamily="34" charset="0"/>
                <a:cs typeface="Calibri" panose="020F0502020204030204" pitchFamily="34" charset="0"/>
              </a:rPr>
              <a:t> </a:t>
            </a:r>
            <a:r>
              <a:rPr lang="es-ES" sz="16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1,81 casos c/100.000 &lt;15 años</a:t>
            </a:r>
            <a:r>
              <a:rPr lang="es-ES" sz="16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s-ES" sz="1600" dirty="0">
                <a:latin typeface="Calibri" panose="020F0502020204030204" pitchFamily="34" charset="0"/>
                <a:ea typeface="Calibri" panose="020F0502020204030204" pitchFamily="34" charset="0"/>
                <a:cs typeface="Calibri" panose="020F0502020204030204" pitchFamily="34" charset="0"/>
              </a:rPr>
              <a:t>(normal </a:t>
            </a:r>
            <a:r>
              <a:rPr lang="es-ES" sz="1600" dirty="0">
                <a:effectLst/>
                <a:latin typeface="Calibri" panose="020F0502020204030204" pitchFamily="34" charset="0"/>
                <a:ea typeface="Calibri" panose="020F0502020204030204" pitchFamily="34" charset="0"/>
                <a:cs typeface="Calibri" panose="020F0502020204030204" pitchFamily="34" charset="0"/>
              </a:rPr>
              <a:t>&gt;1/100 000)</a:t>
            </a:r>
          </a:p>
          <a:p>
            <a:endParaRPr lang="es-ES" sz="1600" dirty="0">
              <a:effectLst/>
              <a:latin typeface="Calibri" panose="020F0502020204030204" pitchFamily="34" charset="0"/>
              <a:ea typeface="Calibri" panose="020F0502020204030204" pitchFamily="34" charset="0"/>
              <a:cs typeface="Calibri" panose="020F0502020204030204" pitchFamily="34" charset="0"/>
            </a:endParaRPr>
          </a:p>
          <a:p>
            <a:r>
              <a:rPr lang="es-ES" sz="1600" dirty="0">
                <a:effectLst/>
                <a:latin typeface="Calibri" panose="020F0502020204030204" pitchFamily="34" charset="0"/>
                <a:ea typeface="Calibri" panose="020F0502020204030204" pitchFamily="34" charset="0"/>
                <a:cs typeface="Calibri" panose="020F0502020204030204" pitchFamily="34" charset="0"/>
              </a:rPr>
              <a:t>Si bien el valor de este indicadore es normal, tomando en cuenta el resto de los indicadores y  otras consideraciones respecto a la calidad de la vigilancia, el comité </a:t>
            </a:r>
            <a:r>
              <a:rPr lang="es-ES" sz="1600" dirty="0" smtClean="0">
                <a:effectLst/>
                <a:latin typeface="Calibri" panose="020F0502020204030204" pitchFamily="34" charset="0"/>
                <a:ea typeface="Calibri" panose="020F0502020204030204" pitchFamily="34" charset="0"/>
                <a:cs typeface="Calibri" panose="020F0502020204030204" pitchFamily="34" charset="0"/>
              </a:rPr>
              <a:t>regional de </a:t>
            </a:r>
            <a:r>
              <a:rPr lang="es-ES" sz="1600" dirty="0">
                <a:effectLst/>
                <a:latin typeface="Calibri" panose="020F0502020204030204" pitchFamily="34" charset="0"/>
                <a:ea typeface="Calibri" panose="020F0502020204030204" pitchFamily="34" charset="0"/>
                <a:cs typeface="Calibri" panose="020F0502020204030204" pitchFamily="34" charset="0"/>
              </a:rPr>
              <a:t>certificación de la eliminación de la poliomielitis </a:t>
            </a:r>
            <a:r>
              <a:rPr lang="es-ES" sz="1600" dirty="0" smtClean="0">
                <a:effectLst/>
                <a:latin typeface="Calibri" panose="020F0502020204030204" pitchFamily="34" charset="0"/>
                <a:ea typeface="Calibri" panose="020F0502020204030204" pitchFamily="34" charset="0"/>
                <a:cs typeface="Calibri" panose="020F0502020204030204" pitchFamily="34" charset="0"/>
              </a:rPr>
              <a:t>(RCC) decide </a:t>
            </a:r>
            <a:r>
              <a:rPr lang="es-ES" sz="1600" dirty="0">
                <a:effectLst/>
                <a:latin typeface="Calibri" panose="020F0502020204030204" pitchFamily="34" charset="0"/>
                <a:ea typeface="Calibri" panose="020F0502020204030204" pitchFamily="34" charset="0"/>
                <a:cs typeface="Calibri" panose="020F0502020204030204" pitchFamily="34" charset="0"/>
              </a:rPr>
              <a:t>clasificar al país como </a:t>
            </a:r>
            <a:r>
              <a:rPr lang="es-ES" sz="1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RIESGO </a:t>
            </a:r>
            <a:r>
              <a:rPr lang="es-ES" sz="1600" b="1"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ALTO</a:t>
            </a:r>
            <a:r>
              <a:rPr lang="es-ES" sz="1600" b="1" dirty="0" smtClean="0">
                <a:effectLst/>
                <a:latin typeface="Calibri" panose="020F0502020204030204" pitchFamily="34" charset="0"/>
                <a:ea typeface="Calibri" panose="020F0502020204030204" pitchFamily="34" charset="0"/>
                <a:cs typeface="Calibri" panose="020F0502020204030204" pitchFamily="34" charset="0"/>
              </a:rPr>
              <a:t>.</a:t>
            </a:r>
            <a:r>
              <a:rPr lang="es-ES" sz="1600" dirty="0" smtClean="0">
                <a:effectLst/>
                <a:latin typeface="Calibri" panose="020F0502020204030204" pitchFamily="34" charset="0"/>
                <a:ea typeface="Calibri" panose="020F0502020204030204" pitchFamily="34" charset="0"/>
                <a:cs typeface="Calibri" pitchFamily="34" charset="0"/>
              </a:rPr>
              <a:t> </a:t>
            </a:r>
            <a:r>
              <a:rPr lang="es-ES" sz="1600" b="1" dirty="0">
                <a:effectLst/>
                <a:latin typeface="Calibri" panose="020F0502020204030204" pitchFamily="34" charset="0"/>
                <a:ea typeface="Calibri" panose="020F0502020204030204" pitchFamily="34" charset="0"/>
                <a:cs typeface="Calibri" panose="020F0502020204030204" pitchFamily="34" charset="0"/>
              </a:rPr>
              <a:t> </a:t>
            </a:r>
            <a:endParaRPr lang="es-ES" sz="1600" dirty="0">
              <a:effectLst/>
              <a:latin typeface="Calibri" panose="020F0502020204030204" pitchFamily="34" charset="0"/>
              <a:ea typeface="Calibri" panose="020F0502020204030204" pitchFamily="34" charset="0"/>
              <a:cs typeface="Calibri" pitchFamily="34" charset="0"/>
            </a:endParaRPr>
          </a:p>
        </p:txBody>
      </p:sp>
    </p:spTree>
    <p:extLst>
      <p:ext uri="{BB962C8B-B14F-4D97-AF65-F5344CB8AC3E}">
        <p14:creationId xmlns:p14="http://schemas.microsoft.com/office/powerpoint/2010/main" val="66742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2"/>
          <p:cNvSpPr txBox="1"/>
          <p:nvPr/>
        </p:nvSpPr>
        <p:spPr>
          <a:xfrm>
            <a:off x="1371600" y="2914650"/>
            <a:ext cx="6400440" cy="131409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200" b="0" strike="noStrike">
              <a:solidFill>
                <a:schemeClr val="dk1"/>
              </a:solidFill>
              <a:latin typeface="Calibri"/>
              <a:ea typeface="Calibri"/>
              <a:cs typeface="Calibri"/>
              <a:sym typeface="Calibri"/>
            </a:endParaRPr>
          </a:p>
        </p:txBody>
      </p:sp>
      <p:sp>
        <p:nvSpPr>
          <p:cNvPr id="81" name="Google Shape;81;p2"/>
          <p:cNvSpPr txBox="1"/>
          <p:nvPr/>
        </p:nvSpPr>
        <p:spPr>
          <a:xfrm>
            <a:off x="1682803" y="883325"/>
            <a:ext cx="4925466" cy="230832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82" name="Google Shape;82;p2"/>
          <p:cNvPicPr preferRelativeResize="0"/>
          <p:nvPr/>
        </p:nvPicPr>
        <p:blipFill rotWithShape="1">
          <a:blip r:embed="rId3">
            <a:alphaModFix/>
          </a:blip>
          <a:srcRect t="89899" b="3182"/>
          <a:stretch/>
        </p:blipFill>
        <p:spPr>
          <a:xfrm>
            <a:off x="1682803" y="4233816"/>
            <a:ext cx="5857732" cy="302608"/>
          </a:xfrm>
          <a:prstGeom prst="rect">
            <a:avLst/>
          </a:prstGeom>
          <a:noFill/>
          <a:ln>
            <a:noFill/>
          </a:ln>
        </p:spPr>
      </p:pic>
      <p:pic>
        <p:nvPicPr>
          <p:cNvPr id="6" name="Google Shape;82;p2"/>
          <p:cNvPicPr preferRelativeResize="0"/>
          <p:nvPr/>
        </p:nvPicPr>
        <p:blipFill rotWithShape="1">
          <a:blip r:embed="rId3">
            <a:alphaModFix/>
          </a:blip>
          <a:srcRect t="79796" b="10577"/>
          <a:stretch/>
        </p:blipFill>
        <p:spPr>
          <a:xfrm>
            <a:off x="1715515" y="3689708"/>
            <a:ext cx="5857732" cy="421019"/>
          </a:xfrm>
          <a:prstGeom prst="rect">
            <a:avLst/>
          </a:prstGeom>
          <a:noFill/>
          <a:ln>
            <a:noFill/>
          </a:ln>
        </p:spPr>
      </p:pic>
      <p:pic>
        <p:nvPicPr>
          <p:cNvPr id="7" name="Google Shape;82;p2"/>
          <p:cNvPicPr preferRelativeResize="0"/>
          <p:nvPr/>
        </p:nvPicPr>
        <p:blipFill rotWithShape="1">
          <a:blip r:embed="rId3">
            <a:alphaModFix/>
          </a:blip>
          <a:srcRect t="73754" b="21132"/>
          <a:stretch/>
        </p:blipFill>
        <p:spPr>
          <a:xfrm>
            <a:off x="1715515" y="3348029"/>
            <a:ext cx="5857732" cy="223666"/>
          </a:xfrm>
          <a:prstGeom prst="rect">
            <a:avLst/>
          </a:prstGeom>
          <a:noFill/>
          <a:ln>
            <a:noFill/>
          </a:ln>
        </p:spPr>
      </p:pic>
      <p:pic>
        <p:nvPicPr>
          <p:cNvPr id="8" name="Google Shape;82;p2"/>
          <p:cNvPicPr preferRelativeResize="0"/>
          <p:nvPr/>
        </p:nvPicPr>
        <p:blipFill rotWithShape="1">
          <a:blip r:embed="rId3">
            <a:alphaModFix/>
          </a:blip>
          <a:srcRect t="28001" b="33943"/>
          <a:stretch/>
        </p:blipFill>
        <p:spPr>
          <a:xfrm>
            <a:off x="1799270" y="1330488"/>
            <a:ext cx="5857732" cy="1664339"/>
          </a:xfrm>
          <a:prstGeom prst="rect">
            <a:avLst/>
          </a:prstGeom>
          <a:noFill/>
          <a:ln>
            <a:noFill/>
          </a:ln>
        </p:spPr>
      </p:pic>
      <p:pic>
        <p:nvPicPr>
          <p:cNvPr id="9" name="Google Shape;82;p2"/>
          <p:cNvPicPr preferRelativeResize="0"/>
          <p:nvPr/>
        </p:nvPicPr>
        <p:blipFill rotWithShape="1">
          <a:blip r:embed="rId3">
            <a:alphaModFix/>
          </a:blip>
          <a:srcRect b="78342"/>
          <a:stretch/>
        </p:blipFill>
        <p:spPr>
          <a:xfrm>
            <a:off x="1715515" y="372080"/>
            <a:ext cx="5857732" cy="9471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1"/>
          <p:cNvSpPr txBox="1">
            <a:spLocks noGrp="1"/>
          </p:cNvSpPr>
          <p:nvPr>
            <p:ph type="title"/>
          </p:nvPr>
        </p:nvSpPr>
        <p:spPr>
          <a:xfrm>
            <a:off x="628650" y="13692"/>
            <a:ext cx="7886700" cy="49708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b="1" cap="none">
                <a:solidFill>
                  <a:schemeClr val="dk2"/>
                </a:solidFill>
                <a:latin typeface="Arial"/>
                <a:ea typeface="Arial"/>
                <a:cs typeface="Arial"/>
                <a:sym typeface="Arial"/>
              </a:rPr>
              <a:t>RECOMENDACIONES DEL EL GRUPO TÉCNICO ASESOR (GTA) TAG</a:t>
            </a:r>
            <a:endParaRPr b="1" cap="none">
              <a:solidFill>
                <a:schemeClr val="dk2"/>
              </a:solidFill>
              <a:latin typeface="Arial"/>
              <a:ea typeface="Arial"/>
              <a:cs typeface="Arial"/>
              <a:sym typeface="Arial"/>
            </a:endParaRPr>
          </a:p>
        </p:txBody>
      </p:sp>
      <p:sp>
        <p:nvSpPr>
          <p:cNvPr id="297" name="Google Shape;297;p31"/>
          <p:cNvSpPr txBox="1">
            <a:spLocks noGrp="1"/>
          </p:cNvSpPr>
          <p:nvPr>
            <p:ph type="body" idx="1"/>
          </p:nvPr>
        </p:nvSpPr>
        <p:spPr>
          <a:xfrm>
            <a:off x="671512" y="421692"/>
            <a:ext cx="8472488" cy="357400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s-AR" sz="1400" b="1" u="sng" noProof="1" smtClean="0">
                <a:solidFill>
                  <a:schemeClr val="accent1"/>
                </a:solidFill>
                <a:latin typeface="Calibri"/>
                <a:ea typeface="Calibri"/>
                <a:cs typeface="Calibri"/>
                <a:sym typeface="Calibri"/>
              </a:rPr>
              <a:t>Vacunación </a:t>
            </a:r>
            <a:endParaRPr lang="es-AR" sz="1400" u="sng" noProof="1" smtClean="0">
              <a:solidFill>
                <a:schemeClr val="accent1"/>
              </a:solidFill>
              <a:latin typeface="Calibri"/>
              <a:ea typeface="Calibri"/>
              <a:cs typeface="Calibri"/>
              <a:sym typeface="Calibri"/>
            </a:endParaRPr>
          </a:p>
          <a:p>
            <a:pPr marL="0" lvl="0" indent="0" algn="l" rtl="0">
              <a:spcBef>
                <a:spcPts val="0"/>
              </a:spcBef>
              <a:spcAft>
                <a:spcPts val="0"/>
              </a:spcAft>
              <a:buNone/>
            </a:pPr>
            <a:r>
              <a:rPr lang="es-AR" sz="1400" noProof="1" smtClean="0">
                <a:solidFill>
                  <a:schemeClr val="dk2"/>
                </a:solidFill>
                <a:latin typeface="Calibri"/>
                <a:ea typeface="Calibri"/>
                <a:cs typeface="Calibri"/>
                <a:sym typeface="Calibri"/>
              </a:rPr>
              <a:t>Alcanzar una </a:t>
            </a:r>
            <a:r>
              <a:rPr lang="es-AR" sz="1400" b="1" i="1" noProof="1" smtClean="0">
                <a:solidFill>
                  <a:srgbClr val="00B0F0"/>
                </a:solidFill>
                <a:latin typeface="Calibri"/>
                <a:ea typeface="Calibri"/>
                <a:cs typeface="Calibri"/>
                <a:sym typeface="Calibri"/>
              </a:rPr>
              <a:t>cobertura del 95% </a:t>
            </a:r>
            <a:r>
              <a:rPr lang="es-AR" sz="1400" noProof="1" smtClean="0">
                <a:solidFill>
                  <a:schemeClr val="dk2"/>
                </a:solidFill>
                <a:latin typeface="Calibri"/>
                <a:ea typeface="Calibri"/>
                <a:cs typeface="Calibri"/>
                <a:sym typeface="Calibri"/>
              </a:rPr>
              <a:t>con </a:t>
            </a:r>
            <a:r>
              <a:rPr lang="es-AR" sz="1400" b="1" noProof="1" smtClean="0">
                <a:solidFill>
                  <a:schemeClr val="accent1"/>
                </a:solidFill>
                <a:latin typeface="Calibri"/>
                <a:ea typeface="Calibri"/>
                <a:cs typeface="Calibri"/>
                <a:sym typeface="Calibri"/>
              </a:rPr>
              <a:t>3 dosis </a:t>
            </a:r>
            <a:r>
              <a:rPr lang="es-AR" sz="1400" noProof="1" smtClean="0">
                <a:solidFill>
                  <a:schemeClr val="accent1"/>
                </a:solidFill>
                <a:latin typeface="Calibri"/>
                <a:ea typeface="Calibri"/>
                <a:cs typeface="Calibri"/>
                <a:sym typeface="Calibri"/>
              </a:rPr>
              <a:t>de vacuna antipoliomielítica</a:t>
            </a:r>
            <a:r>
              <a:rPr lang="es-AR" sz="1400" noProof="1" smtClean="0">
                <a:solidFill>
                  <a:schemeClr val="dk2"/>
                </a:solidFill>
                <a:latin typeface="Calibri"/>
                <a:ea typeface="Calibri"/>
                <a:cs typeface="Calibri"/>
                <a:sym typeface="Calibri"/>
              </a:rPr>
              <a:t>.</a:t>
            </a:r>
            <a:r>
              <a:rPr lang="es-AR" sz="1400" i="1" noProof="1" smtClean="0">
                <a:solidFill>
                  <a:schemeClr val="dk2"/>
                </a:solidFill>
                <a:latin typeface="Calibri"/>
                <a:ea typeface="Calibri"/>
                <a:cs typeface="Calibri"/>
                <a:sym typeface="Calibri"/>
              </a:rPr>
              <a:t> </a:t>
            </a:r>
            <a:r>
              <a:rPr lang="es-AR" sz="1400" noProof="1" smtClean="0">
                <a:solidFill>
                  <a:schemeClr val="dk2"/>
                </a:solidFill>
                <a:latin typeface="Calibri"/>
                <a:ea typeface="Calibri"/>
                <a:cs typeface="Calibri"/>
                <a:sym typeface="Calibri"/>
              </a:rPr>
              <a:t>Este objetivo de cobertura de vacunación también se aplica a la IPV1 y a la IPV2. </a:t>
            </a:r>
            <a:endParaRPr lang="es-AR" noProof="1" smtClean="0"/>
          </a:p>
          <a:p>
            <a:pPr marL="0" lvl="0" indent="0" algn="l" rtl="0">
              <a:spcBef>
                <a:spcPts val="0"/>
              </a:spcBef>
              <a:spcAft>
                <a:spcPts val="0"/>
              </a:spcAft>
              <a:buNone/>
            </a:pPr>
            <a:r>
              <a:rPr lang="es-AR" sz="1400" noProof="1" smtClean="0">
                <a:solidFill>
                  <a:schemeClr val="dk2"/>
                </a:solidFill>
                <a:latin typeface="Calibri"/>
                <a:ea typeface="Calibri"/>
                <a:cs typeface="Calibri"/>
                <a:sym typeface="Calibri"/>
              </a:rPr>
              <a:t>Municipios con </a:t>
            </a:r>
            <a:r>
              <a:rPr lang="es-AR" sz="1400" b="1" noProof="1" smtClean="0">
                <a:solidFill>
                  <a:srgbClr val="00B0F0"/>
                </a:solidFill>
                <a:latin typeface="Calibri"/>
                <a:ea typeface="Calibri"/>
                <a:cs typeface="Calibri"/>
                <a:sym typeface="Calibri"/>
              </a:rPr>
              <a:t>coberturas &lt;80%, </a:t>
            </a:r>
            <a:r>
              <a:rPr lang="es-AR" sz="1400" b="1" i="1" noProof="1" smtClean="0">
                <a:solidFill>
                  <a:schemeClr val="accent1"/>
                </a:solidFill>
                <a:latin typeface="Calibri"/>
                <a:ea typeface="Calibri"/>
                <a:cs typeface="Calibri"/>
                <a:sym typeface="Calibri"/>
              </a:rPr>
              <a:t>fortalecer programa de rutina </a:t>
            </a:r>
            <a:r>
              <a:rPr lang="es-AR" sz="1400" noProof="1" smtClean="0">
                <a:solidFill>
                  <a:schemeClr val="dk2"/>
                </a:solidFill>
                <a:latin typeface="Calibri"/>
                <a:ea typeface="Calibri"/>
                <a:cs typeface="Calibri"/>
                <a:sym typeface="Calibri"/>
              </a:rPr>
              <a:t>y realizar vacunación de </a:t>
            </a:r>
            <a:r>
              <a:rPr lang="es-AR" sz="1400" b="1" i="1" noProof="1" smtClean="0">
                <a:solidFill>
                  <a:srgbClr val="00B0F0"/>
                </a:solidFill>
                <a:latin typeface="Calibri"/>
                <a:ea typeface="Calibri"/>
                <a:cs typeface="Calibri"/>
                <a:sym typeface="Calibri"/>
              </a:rPr>
              <a:t>puesta al día</a:t>
            </a:r>
            <a:r>
              <a:rPr lang="es-AR" sz="1400" i="1" noProof="1" smtClean="0">
                <a:solidFill>
                  <a:schemeClr val="accent1"/>
                </a:solidFill>
                <a:latin typeface="Calibri"/>
                <a:ea typeface="Calibri"/>
                <a:cs typeface="Calibri"/>
                <a:sym typeface="Calibri"/>
              </a:rPr>
              <a:t>.</a:t>
            </a:r>
            <a:endParaRPr lang="es-AR" sz="1400" noProof="1" smtClean="0">
              <a:solidFill>
                <a:schemeClr val="dk2"/>
              </a:solidFill>
              <a:latin typeface="Calibri"/>
              <a:ea typeface="Calibri"/>
              <a:cs typeface="Calibri"/>
              <a:sym typeface="Calibri"/>
            </a:endParaRPr>
          </a:p>
          <a:p>
            <a:pPr marL="0" lvl="0" indent="0" algn="l" rtl="0">
              <a:spcBef>
                <a:spcPts val="0"/>
              </a:spcBef>
              <a:spcAft>
                <a:spcPts val="0"/>
              </a:spcAft>
              <a:buNone/>
            </a:pPr>
            <a:r>
              <a:rPr lang="es-AR" sz="1400" b="1" noProof="1" smtClean="0">
                <a:solidFill>
                  <a:schemeClr val="accent1"/>
                </a:solidFill>
                <a:latin typeface="Calibri"/>
                <a:ea typeface="Calibri"/>
                <a:cs typeface="Calibri"/>
                <a:sym typeface="Calibri"/>
              </a:rPr>
              <a:t>Los países que no han introducido la </a:t>
            </a:r>
            <a:r>
              <a:rPr lang="es-AR" sz="1400" b="1" noProof="1" smtClean="0">
                <a:solidFill>
                  <a:srgbClr val="00B0F0"/>
                </a:solidFill>
                <a:latin typeface="Calibri"/>
                <a:ea typeface="Calibri"/>
                <a:cs typeface="Calibri"/>
                <a:sym typeface="Calibri"/>
              </a:rPr>
              <a:t>IPV2</a:t>
            </a:r>
            <a:r>
              <a:rPr lang="es-AR" sz="1400" b="1" noProof="1" smtClean="0">
                <a:solidFill>
                  <a:schemeClr val="accent1"/>
                </a:solidFill>
                <a:latin typeface="Calibri"/>
                <a:ea typeface="Calibri"/>
                <a:cs typeface="Calibri"/>
                <a:sym typeface="Calibri"/>
              </a:rPr>
              <a:t>, deben hacerlo lo antes posible</a:t>
            </a:r>
            <a:r>
              <a:rPr lang="es-AR" sz="1400" b="1" i="1" noProof="1" smtClean="0">
                <a:solidFill>
                  <a:schemeClr val="dk2"/>
                </a:solidFill>
                <a:latin typeface="Calibri"/>
                <a:ea typeface="Calibri"/>
                <a:cs typeface="Calibri"/>
                <a:sym typeface="Calibri"/>
              </a:rPr>
              <a:t>. </a:t>
            </a:r>
            <a:endParaRPr lang="es-AR" noProof="1" smtClean="0"/>
          </a:p>
          <a:p>
            <a:pPr marL="0" lvl="0" indent="0" algn="l" rtl="0">
              <a:spcBef>
                <a:spcPts val="0"/>
              </a:spcBef>
              <a:spcAft>
                <a:spcPts val="0"/>
              </a:spcAft>
              <a:buNone/>
            </a:pPr>
            <a:endParaRPr lang="es-AR" sz="1400" i="1" noProof="1" smtClean="0">
              <a:solidFill>
                <a:schemeClr val="dk2"/>
              </a:solidFill>
              <a:latin typeface="Calibri"/>
              <a:ea typeface="Calibri"/>
              <a:cs typeface="Calibri"/>
              <a:sym typeface="Calibri"/>
            </a:endParaRPr>
          </a:p>
          <a:p>
            <a:pPr marL="0" lvl="0" indent="0" algn="l" rtl="0">
              <a:spcBef>
                <a:spcPts val="0"/>
              </a:spcBef>
              <a:spcAft>
                <a:spcPts val="0"/>
              </a:spcAft>
              <a:buNone/>
            </a:pPr>
            <a:r>
              <a:rPr lang="es-AR" sz="1400" b="1" u="sng" noProof="1" smtClean="0">
                <a:solidFill>
                  <a:schemeClr val="accent1"/>
                </a:solidFill>
                <a:latin typeface="Calibri"/>
                <a:ea typeface="Calibri"/>
                <a:cs typeface="Calibri"/>
                <a:sym typeface="Calibri"/>
              </a:rPr>
              <a:t>Vigilancia </a:t>
            </a:r>
            <a:endParaRPr lang="es-AR" sz="1400" u="sng" noProof="1" smtClean="0">
              <a:solidFill>
                <a:schemeClr val="accent1"/>
              </a:solidFill>
              <a:latin typeface="Calibri"/>
              <a:ea typeface="Calibri"/>
              <a:cs typeface="Calibri"/>
              <a:sym typeface="Calibri"/>
            </a:endParaRPr>
          </a:p>
          <a:p>
            <a:pPr marL="0" lvl="0" indent="0" algn="l" rtl="0">
              <a:spcBef>
                <a:spcPts val="0"/>
              </a:spcBef>
              <a:spcAft>
                <a:spcPts val="0"/>
              </a:spcAft>
              <a:buNone/>
            </a:pPr>
            <a:r>
              <a:rPr lang="es-AR" sz="1400" b="1" i="1" noProof="1" smtClean="0">
                <a:solidFill>
                  <a:schemeClr val="accent1"/>
                </a:solidFill>
                <a:latin typeface="Calibri"/>
                <a:ea typeface="Calibri"/>
                <a:cs typeface="Calibri"/>
                <a:sym typeface="Calibri"/>
              </a:rPr>
              <a:t>Reforzar la vigilancia </a:t>
            </a:r>
            <a:r>
              <a:rPr lang="es-AR" sz="1400" noProof="1" smtClean="0">
                <a:solidFill>
                  <a:schemeClr val="dk2"/>
                </a:solidFill>
                <a:latin typeface="Calibri"/>
                <a:ea typeface="Calibri"/>
                <a:cs typeface="Calibri"/>
                <a:sym typeface="Calibri"/>
              </a:rPr>
              <a:t>de los casos de PFA para facilitar una respuesta </a:t>
            </a:r>
            <a:r>
              <a:rPr lang="es-AR" sz="1400" b="1" noProof="1" smtClean="0">
                <a:solidFill>
                  <a:srgbClr val="00B0F0"/>
                </a:solidFill>
                <a:latin typeface="Calibri"/>
                <a:ea typeface="Calibri"/>
                <a:cs typeface="Calibri"/>
                <a:sym typeface="Calibri"/>
              </a:rPr>
              <a:t>oportuna</a:t>
            </a:r>
            <a:r>
              <a:rPr lang="es-AR" sz="1400" noProof="1" smtClean="0">
                <a:solidFill>
                  <a:schemeClr val="dk2"/>
                </a:solidFill>
                <a:latin typeface="Calibri"/>
                <a:ea typeface="Calibri"/>
                <a:cs typeface="Calibri"/>
                <a:sym typeface="Calibri"/>
              </a:rPr>
              <a:t> frente a importación o a la emergencia de un poliovirus derivados de la vacuna.</a:t>
            </a:r>
            <a:endParaRPr lang="es-AR" noProof="1" smtClean="0"/>
          </a:p>
          <a:p>
            <a:pPr marL="0" lvl="0" indent="0" algn="l" rtl="0">
              <a:spcBef>
                <a:spcPts val="0"/>
              </a:spcBef>
              <a:spcAft>
                <a:spcPts val="0"/>
              </a:spcAft>
              <a:buNone/>
            </a:pPr>
            <a:r>
              <a:rPr lang="es-AR" sz="1400" noProof="1" smtClean="0">
                <a:solidFill>
                  <a:schemeClr val="dk2"/>
                </a:solidFill>
                <a:latin typeface="Calibri"/>
                <a:ea typeface="Calibri"/>
                <a:cs typeface="Calibri"/>
                <a:sym typeface="Calibri"/>
              </a:rPr>
              <a:t>Detección y notificación de casos de PFA en menores de 15 años</a:t>
            </a:r>
            <a:r>
              <a:rPr lang="es-AR" sz="1400" b="1" i="1" noProof="1" smtClean="0">
                <a:solidFill>
                  <a:schemeClr val="accent1"/>
                </a:solidFill>
                <a:latin typeface="Calibri"/>
                <a:ea typeface="Calibri"/>
                <a:cs typeface="Calibri"/>
                <a:sym typeface="Calibri"/>
              </a:rPr>
              <a:t>. </a:t>
            </a:r>
            <a:r>
              <a:rPr lang="es-AR" sz="1400" b="1" i="1" noProof="1" smtClean="0">
                <a:solidFill>
                  <a:srgbClr val="00B0F0"/>
                </a:solidFill>
                <a:latin typeface="Calibri"/>
                <a:ea typeface="Calibri"/>
                <a:cs typeface="Calibri"/>
                <a:sym typeface="Calibri"/>
              </a:rPr>
              <a:t>1 caso de PFA/100.000 menores de 15 años</a:t>
            </a:r>
            <a:r>
              <a:rPr lang="es-AR" sz="1400" b="1" i="1" noProof="1" smtClean="0">
                <a:solidFill>
                  <a:schemeClr val="accent1"/>
                </a:solidFill>
                <a:latin typeface="Calibri"/>
                <a:ea typeface="Calibri"/>
                <a:cs typeface="Calibri"/>
                <a:sym typeface="Calibri"/>
              </a:rPr>
              <a:t>. </a:t>
            </a:r>
            <a:endParaRPr lang="es-AR" noProof="1" smtClean="0"/>
          </a:p>
          <a:p>
            <a:pPr marL="0" lvl="0" indent="0" algn="l" rtl="0">
              <a:spcBef>
                <a:spcPts val="0"/>
              </a:spcBef>
              <a:spcAft>
                <a:spcPts val="0"/>
              </a:spcAft>
              <a:buNone/>
            </a:pPr>
            <a:r>
              <a:rPr lang="es-AR" sz="1400" noProof="1" smtClean="0">
                <a:solidFill>
                  <a:schemeClr val="dk2"/>
                </a:solidFill>
                <a:latin typeface="Calibri"/>
                <a:ea typeface="Calibri"/>
                <a:cs typeface="Calibri"/>
                <a:sym typeface="Calibri"/>
              </a:rPr>
              <a:t>La vigilancia de la PFA debe </a:t>
            </a:r>
            <a:r>
              <a:rPr lang="es-AR" sz="1400" b="1" i="1" noProof="1" smtClean="0">
                <a:solidFill>
                  <a:schemeClr val="accent1"/>
                </a:solidFill>
                <a:latin typeface="Calibri"/>
                <a:ea typeface="Calibri"/>
                <a:cs typeface="Calibri"/>
                <a:sym typeface="Calibri"/>
              </a:rPr>
              <a:t>incluir a adolescentes y adultos </a:t>
            </a:r>
            <a:r>
              <a:rPr lang="es-AR" sz="1400" noProof="1" smtClean="0">
                <a:solidFill>
                  <a:schemeClr val="dk2"/>
                </a:solidFill>
                <a:latin typeface="Calibri"/>
                <a:ea typeface="Calibri"/>
                <a:cs typeface="Calibri"/>
                <a:sym typeface="Calibri"/>
              </a:rPr>
              <a:t>en los que se sospeche poliomielitis</a:t>
            </a:r>
            <a:endParaRPr lang="es-AR" noProof="1" smtClean="0"/>
          </a:p>
          <a:p>
            <a:pPr marL="0" lvl="0" indent="0" algn="l" rtl="0">
              <a:spcBef>
                <a:spcPts val="0"/>
              </a:spcBef>
              <a:spcAft>
                <a:spcPts val="0"/>
              </a:spcAft>
              <a:buNone/>
            </a:pPr>
            <a:r>
              <a:rPr lang="es-AR" sz="1400" b="1" i="1" noProof="1" smtClean="0">
                <a:solidFill>
                  <a:schemeClr val="accent1"/>
                </a:solidFill>
                <a:latin typeface="Calibri"/>
                <a:ea typeface="Calibri"/>
                <a:cs typeface="Calibri"/>
                <a:sym typeface="Calibri"/>
              </a:rPr>
              <a:t>Recolección y transporte de </a:t>
            </a:r>
            <a:r>
              <a:rPr lang="es-AR" sz="1400" b="1" i="1" noProof="1" smtClean="0">
                <a:solidFill>
                  <a:srgbClr val="00B0F0"/>
                </a:solidFill>
                <a:latin typeface="Calibri"/>
                <a:ea typeface="Calibri"/>
                <a:cs typeface="Calibri"/>
                <a:sym typeface="Calibri"/>
              </a:rPr>
              <a:t>muestras</a:t>
            </a:r>
            <a:r>
              <a:rPr lang="es-AR" sz="1400" b="1" i="1" noProof="1" smtClean="0">
                <a:solidFill>
                  <a:schemeClr val="accent1"/>
                </a:solidFill>
                <a:latin typeface="Calibri"/>
                <a:ea typeface="Calibri"/>
                <a:cs typeface="Calibri"/>
                <a:sym typeface="Calibri"/>
              </a:rPr>
              <a:t> de heces </a:t>
            </a:r>
            <a:r>
              <a:rPr lang="es-AR" sz="1400" noProof="1" smtClean="0">
                <a:solidFill>
                  <a:schemeClr val="dk2"/>
                </a:solidFill>
                <a:latin typeface="Calibri"/>
                <a:ea typeface="Calibri"/>
                <a:cs typeface="Calibri"/>
                <a:sym typeface="Calibri"/>
              </a:rPr>
              <a:t>para su análisis</a:t>
            </a:r>
          </a:p>
          <a:p>
            <a:pPr marL="0" lvl="0" indent="0" algn="l" rtl="0">
              <a:spcBef>
                <a:spcPts val="0"/>
              </a:spcBef>
              <a:spcAft>
                <a:spcPts val="0"/>
              </a:spcAft>
              <a:buNone/>
            </a:pPr>
            <a:r>
              <a:rPr lang="es-AR" sz="1400" noProof="1" smtClean="0">
                <a:solidFill>
                  <a:schemeClr val="dk2"/>
                </a:solidFill>
                <a:latin typeface="Calibri"/>
                <a:ea typeface="Calibri"/>
                <a:cs typeface="Calibri"/>
                <a:sym typeface="Calibri"/>
              </a:rPr>
              <a:t>Confirmación por el laboratorio y </a:t>
            </a:r>
            <a:r>
              <a:rPr lang="es-AR" sz="1400" b="1" i="1" noProof="1" smtClean="0">
                <a:solidFill>
                  <a:srgbClr val="00B0F0"/>
                </a:solidFill>
                <a:latin typeface="Calibri"/>
                <a:ea typeface="Calibri"/>
                <a:cs typeface="Calibri"/>
                <a:sym typeface="Calibri"/>
              </a:rPr>
              <a:t>secuenciación genética</a:t>
            </a:r>
            <a:r>
              <a:rPr lang="es-AR" sz="1400" noProof="1" smtClean="0">
                <a:solidFill>
                  <a:srgbClr val="00B0F0"/>
                </a:solidFill>
                <a:latin typeface="Calibri"/>
                <a:ea typeface="Calibri"/>
                <a:cs typeface="Calibri"/>
                <a:sym typeface="Calibri"/>
              </a:rPr>
              <a:t> </a:t>
            </a:r>
            <a:r>
              <a:rPr lang="es-AR" sz="1400" noProof="1" smtClean="0">
                <a:solidFill>
                  <a:schemeClr val="dk2"/>
                </a:solidFill>
                <a:latin typeface="Calibri"/>
                <a:ea typeface="Calibri"/>
                <a:cs typeface="Calibri"/>
                <a:sym typeface="Calibri"/>
              </a:rPr>
              <a:t>(origen geográfico del virus) </a:t>
            </a:r>
            <a:endParaRPr lang="es-AR" noProof="1" smtClean="0"/>
          </a:p>
          <a:p>
            <a:pPr marL="0" lvl="0" indent="0" algn="l" rtl="0">
              <a:spcBef>
                <a:spcPts val="0"/>
              </a:spcBef>
              <a:spcAft>
                <a:spcPts val="0"/>
              </a:spcAft>
              <a:buNone/>
            </a:pPr>
            <a:endParaRPr lang="es-AR" sz="1400" b="1" i="1" u="sng" noProof="1" smtClean="0">
              <a:solidFill>
                <a:schemeClr val="accent1"/>
              </a:solidFill>
              <a:latin typeface="Calibri"/>
              <a:ea typeface="Calibri"/>
              <a:cs typeface="Calibri"/>
              <a:sym typeface="Calibri"/>
            </a:endParaRPr>
          </a:p>
          <a:p>
            <a:pPr marL="0" lvl="0" indent="0" algn="l" rtl="0">
              <a:spcBef>
                <a:spcPts val="0"/>
              </a:spcBef>
              <a:spcAft>
                <a:spcPts val="0"/>
              </a:spcAft>
              <a:buNone/>
            </a:pPr>
            <a:r>
              <a:rPr lang="es-AR" sz="1400" b="1" i="1" u="sng" noProof="1" smtClean="0">
                <a:solidFill>
                  <a:schemeClr val="accent1"/>
                </a:solidFill>
                <a:latin typeface="Calibri"/>
                <a:ea typeface="Calibri"/>
                <a:cs typeface="Calibri"/>
                <a:sym typeface="Calibri"/>
              </a:rPr>
              <a:t>Plan de respuesta de brotes </a:t>
            </a:r>
            <a:endParaRPr lang="es-AR" noProof="1" smtClean="0"/>
          </a:p>
          <a:p>
            <a:pPr marL="0" lvl="0" indent="0" algn="l" rtl="0">
              <a:spcBef>
                <a:spcPts val="0"/>
              </a:spcBef>
              <a:spcAft>
                <a:spcPts val="0"/>
              </a:spcAft>
              <a:buNone/>
            </a:pPr>
            <a:r>
              <a:rPr lang="es-AR" sz="1400" noProof="1" smtClean="0">
                <a:solidFill>
                  <a:schemeClr val="dk2"/>
                </a:solidFill>
                <a:latin typeface="Calibri"/>
                <a:ea typeface="Calibri"/>
                <a:cs typeface="Calibri"/>
                <a:sym typeface="Calibri"/>
              </a:rPr>
              <a:t>Se insta a los países/territorios a tener un </a:t>
            </a:r>
            <a:r>
              <a:rPr lang="es-AR" sz="1400" b="1" i="1" noProof="1" smtClean="0">
                <a:solidFill>
                  <a:srgbClr val="00B0F0"/>
                </a:solidFill>
                <a:latin typeface="Calibri"/>
                <a:ea typeface="Calibri"/>
                <a:cs typeface="Calibri"/>
                <a:sym typeface="Calibri"/>
              </a:rPr>
              <a:t>plan actualizado </a:t>
            </a:r>
            <a:r>
              <a:rPr lang="es-AR" sz="1400" noProof="1" smtClean="0">
                <a:solidFill>
                  <a:schemeClr val="dk2"/>
                </a:solidFill>
                <a:latin typeface="Calibri"/>
                <a:ea typeface="Calibri"/>
                <a:cs typeface="Calibri"/>
                <a:sym typeface="Calibri"/>
              </a:rPr>
              <a:t>de respuesta a brotes.</a:t>
            </a:r>
            <a:endParaRPr lang="es-AR" noProof="1" smtClean="0"/>
          </a:p>
          <a:p>
            <a:pPr marL="0" lvl="0" indent="0" algn="l" rtl="0">
              <a:spcBef>
                <a:spcPts val="0"/>
              </a:spcBef>
              <a:spcAft>
                <a:spcPts val="0"/>
              </a:spcAft>
              <a:buNone/>
            </a:pPr>
            <a:endParaRPr lang="es-AR" sz="1400" noProof="1" smtClean="0">
              <a:solidFill>
                <a:schemeClr val="dk2"/>
              </a:solidFill>
              <a:latin typeface="Calibri"/>
              <a:ea typeface="Calibri"/>
              <a:cs typeface="Calibri"/>
              <a:sym typeface="Calibri"/>
            </a:endParaRPr>
          </a:p>
          <a:p>
            <a:pPr marL="0" lvl="0" indent="0" algn="l" rtl="0">
              <a:spcBef>
                <a:spcPts val="0"/>
              </a:spcBef>
              <a:spcAft>
                <a:spcPts val="0"/>
              </a:spcAft>
              <a:buNone/>
            </a:pPr>
            <a:endParaRPr lang="es-AR" sz="1400" noProof="1">
              <a:solidFill>
                <a:schemeClr val="dk2"/>
              </a:solidFill>
              <a:latin typeface="Calibri"/>
              <a:ea typeface="Calibri"/>
              <a:cs typeface="Calibri"/>
              <a:sym typeface="Calibri"/>
            </a:endParaRPr>
          </a:p>
        </p:txBody>
      </p:sp>
      <p:sp>
        <p:nvSpPr>
          <p:cNvPr id="298" name="Google Shape;298;p31"/>
          <p:cNvSpPr txBox="1"/>
          <p:nvPr/>
        </p:nvSpPr>
        <p:spPr>
          <a:xfrm>
            <a:off x="671512" y="4099161"/>
            <a:ext cx="6930999" cy="461624"/>
          </a:xfrm>
          <a:prstGeom prst="rect">
            <a:avLst/>
          </a:prstGeom>
          <a:noFill/>
          <a:ln w="12700"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lvl="0"/>
            <a:r>
              <a:rPr lang="es-AR" sz="1200" i="1" dirty="0" smtClean="0">
                <a:solidFill>
                  <a:srgbClr val="00B0F0"/>
                </a:solidFill>
                <a:latin typeface="Calibri"/>
                <a:ea typeface="Calibri"/>
                <a:cs typeface="Calibri"/>
                <a:sym typeface="Calibri"/>
              </a:rPr>
              <a:t>Los viajeros a países infectados </a:t>
            </a:r>
            <a:r>
              <a:rPr lang="es-AR" sz="1200" i="1" dirty="0" smtClean="0">
                <a:solidFill>
                  <a:schemeClr val="accent1"/>
                </a:solidFill>
                <a:latin typeface="Calibri"/>
                <a:ea typeface="Calibri"/>
                <a:cs typeface="Calibri"/>
                <a:sym typeface="Calibri"/>
              </a:rPr>
              <a:t>de todas las edades deben recibir </a:t>
            </a:r>
            <a:r>
              <a:rPr lang="es-AR" sz="1200" i="1" dirty="0" smtClean="0">
                <a:solidFill>
                  <a:srgbClr val="00B0F0"/>
                </a:solidFill>
                <a:latin typeface="Calibri"/>
                <a:ea typeface="Calibri"/>
                <a:cs typeface="Calibri"/>
                <a:sym typeface="Calibri"/>
              </a:rPr>
              <a:t>una dosis de vacuna antipoliomielítica </a:t>
            </a:r>
            <a:r>
              <a:rPr lang="es-AR" sz="1200" i="1" dirty="0" smtClean="0">
                <a:solidFill>
                  <a:schemeClr val="accent1"/>
                </a:solidFill>
                <a:latin typeface="Calibri"/>
                <a:ea typeface="Calibri"/>
                <a:cs typeface="Calibri"/>
                <a:sym typeface="Calibri"/>
              </a:rPr>
              <a:t>entre cuatro semanas y 12 meses antes del </a:t>
            </a:r>
            <a:r>
              <a:rPr lang="es-AR" sz="1200" i="1" smtClean="0">
                <a:solidFill>
                  <a:schemeClr val="accent1"/>
                </a:solidFill>
                <a:latin typeface="Calibri"/>
                <a:ea typeface="Calibri"/>
                <a:cs typeface="Calibri"/>
                <a:sym typeface="Calibri"/>
              </a:rPr>
              <a:t>viaje </a:t>
            </a:r>
            <a:r>
              <a:rPr lang="es-AR" sz="1200" i="1">
                <a:solidFill>
                  <a:schemeClr val="accent1"/>
                </a:solidFill>
                <a:latin typeface="Calibri"/>
                <a:ea typeface="Calibri"/>
                <a:cs typeface="Calibri"/>
                <a:sym typeface="Calibri"/>
              </a:rPr>
              <a:t>internacional, </a:t>
            </a:r>
            <a:r>
              <a:rPr lang="es-AR" sz="1200" i="1" smtClean="0">
                <a:solidFill>
                  <a:schemeClr val="accent1"/>
                </a:solidFill>
                <a:latin typeface="Calibri"/>
                <a:ea typeface="Calibri"/>
                <a:cs typeface="Calibri"/>
                <a:sym typeface="Calibri"/>
              </a:rPr>
              <a:t>para </a:t>
            </a:r>
            <a:r>
              <a:rPr lang="es-AR" sz="1200" i="1">
                <a:solidFill>
                  <a:schemeClr val="accent1"/>
                </a:solidFill>
                <a:latin typeface="Calibri"/>
                <a:ea typeface="Calibri"/>
                <a:cs typeface="Calibri"/>
                <a:sym typeface="Calibri"/>
              </a:rPr>
              <a:t>disminuir el riesgo de </a:t>
            </a:r>
            <a:r>
              <a:rPr lang="es-AR" sz="1200" i="1" smtClean="0">
                <a:solidFill>
                  <a:schemeClr val="accent1"/>
                </a:solidFill>
                <a:latin typeface="Calibri"/>
                <a:ea typeface="Calibri"/>
                <a:cs typeface="Calibri"/>
                <a:sym typeface="Calibri"/>
              </a:rPr>
              <a:t>importación.</a:t>
            </a:r>
            <a:endParaRPr lang="es-AR" sz="1200" i="1" dirty="0">
              <a:solidFill>
                <a:schemeClr val="accent1"/>
              </a:solidFil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97">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97">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97">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2"/>
          <p:cNvSpPr txBox="1"/>
          <p:nvPr/>
        </p:nvSpPr>
        <p:spPr>
          <a:xfrm>
            <a:off x="720088" y="1666054"/>
            <a:ext cx="7684034" cy="1277745"/>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US" sz="1800" b="1" i="1" dirty="0">
                <a:solidFill>
                  <a:schemeClr val="dk2"/>
                </a:solidFill>
                <a:latin typeface="Calibri"/>
                <a:ea typeface="Calibri"/>
                <a:cs typeface="Calibri"/>
                <a:sym typeface="Calibri"/>
              </a:rPr>
              <a:t> L</a:t>
            </a:r>
            <a:r>
              <a:rPr lang="en-US" sz="1800" b="1" i="1" dirty="0" smtClean="0">
                <a:solidFill>
                  <a:schemeClr val="dk2"/>
                </a:solidFill>
                <a:latin typeface="Calibri"/>
                <a:ea typeface="Calibri"/>
                <a:cs typeface="Calibri"/>
                <a:sym typeface="Calibri"/>
              </a:rPr>
              <a:t>os </a:t>
            </a:r>
            <a:r>
              <a:rPr lang="en-US" sz="1800" b="1" i="1" dirty="0">
                <a:solidFill>
                  <a:schemeClr val="dk2"/>
                </a:solidFill>
                <a:latin typeface="Calibri"/>
                <a:ea typeface="Calibri"/>
                <a:cs typeface="Calibri"/>
                <a:sym typeface="Calibri"/>
              </a:rPr>
              <a:t>datos muestran que la reemergencia y extensión de la poliomielitis, tanto por virus salvaje como vacunal, en lugares en donde las coberturas de vacunación son insuficientes continúa siendo uno de los riesgos más importantes para la salud pública internacional</a:t>
            </a:r>
            <a:endParaRPr sz="1800" dirty="0">
              <a:solidFill>
                <a:schemeClr val="dk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3"/>
          <p:cNvSpPr txBox="1"/>
          <p:nvPr/>
        </p:nvSpPr>
        <p:spPr>
          <a:xfrm>
            <a:off x="2186152" y="2165921"/>
            <a:ext cx="437230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0070C0"/>
                </a:solidFill>
                <a:latin typeface="Calibri"/>
                <a:ea typeface="Calibri"/>
                <a:cs typeface="Calibri"/>
                <a:sym typeface="Calibri"/>
              </a:rPr>
              <a:t>Muchas gracias. </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36"/>
          <p:cNvSpPr>
            <a:spLocks noChangeArrowheads="1"/>
          </p:cNvSpPr>
          <p:nvPr/>
        </p:nvSpPr>
        <p:spPr bwMode="auto">
          <a:xfrm>
            <a:off x="1818085" y="2782491"/>
            <a:ext cx="3053953" cy="1728788"/>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buClr>
                <a:schemeClr val="accent1"/>
              </a:buClr>
              <a:buSzPct val="75000"/>
              <a:buFont typeface="Monotype Sorts"/>
              <a:buNone/>
            </a:pPr>
            <a:endParaRPr lang="es-ES" altLang="es-AR" sz="2400" b="1" i="1">
              <a:solidFill>
                <a:srgbClr val="FFCC00"/>
              </a:solidFill>
            </a:endParaRPr>
          </a:p>
        </p:txBody>
      </p:sp>
      <p:sp>
        <p:nvSpPr>
          <p:cNvPr id="14339" name="Text Box 2"/>
          <p:cNvSpPr txBox="1">
            <a:spLocks noChangeArrowheads="1"/>
          </p:cNvSpPr>
          <p:nvPr/>
        </p:nvSpPr>
        <p:spPr bwMode="auto">
          <a:xfrm>
            <a:off x="1217942" y="29424"/>
            <a:ext cx="5886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2000"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buClr>
                <a:schemeClr val="accent1"/>
              </a:buClr>
              <a:buSzPct val="75000"/>
              <a:buFont typeface="Monotype Sorts"/>
              <a:buNone/>
              <a:defRPr/>
            </a:pPr>
            <a:r>
              <a:rPr lang="es-ES" altLang="es-AR" sz="2400" b="1" dirty="0">
                <a:solidFill>
                  <a:srgbClr val="002060"/>
                </a:solidFill>
              </a:rPr>
              <a:t>Formas de transmisión</a:t>
            </a:r>
            <a:endParaRPr lang="en-GB" altLang="es-AR" sz="2400" b="1" dirty="0">
              <a:solidFill>
                <a:srgbClr val="002060"/>
              </a:solidFill>
            </a:endParaRPr>
          </a:p>
        </p:txBody>
      </p:sp>
      <p:sp>
        <p:nvSpPr>
          <p:cNvPr id="14340" name="Text Box 3"/>
          <p:cNvSpPr txBox="1">
            <a:spLocks noChangeArrowheads="1"/>
          </p:cNvSpPr>
          <p:nvPr/>
        </p:nvSpPr>
        <p:spPr bwMode="auto">
          <a:xfrm>
            <a:off x="1385888" y="1013164"/>
            <a:ext cx="6031706" cy="269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2000"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buClr>
                <a:schemeClr val="accent1"/>
              </a:buClr>
              <a:buSzPct val="75000"/>
              <a:buFont typeface="Monotype Sorts"/>
              <a:buNone/>
              <a:defRPr/>
            </a:pPr>
            <a:endParaRPr lang="es-ES" altLang="es-AR" sz="1800" b="1" i="1" dirty="0">
              <a:solidFill>
                <a:srgbClr val="FFCC00"/>
              </a:solidFill>
            </a:endParaRPr>
          </a:p>
          <a:p>
            <a:pPr algn="ctr">
              <a:buClr>
                <a:schemeClr val="accent1"/>
              </a:buClr>
              <a:buSzPct val="75000"/>
              <a:buFont typeface="Monotype Sorts"/>
              <a:buNone/>
              <a:defRPr/>
            </a:pPr>
            <a:endParaRPr lang="es-ES" altLang="es-AR" sz="1800" b="1" i="1" dirty="0">
              <a:solidFill>
                <a:srgbClr val="FF9900"/>
              </a:solidFill>
            </a:endParaRPr>
          </a:p>
          <a:p>
            <a:pPr algn="ctr">
              <a:buClr>
                <a:schemeClr val="accent1"/>
              </a:buClr>
              <a:buSzPct val="75000"/>
              <a:buFont typeface="Monotype Sorts"/>
              <a:buNone/>
              <a:defRPr/>
            </a:pPr>
            <a:endParaRPr lang="es-ES" altLang="es-AR" sz="1800" b="1" i="1" dirty="0">
              <a:solidFill>
                <a:srgbClr val="FF9900"/>
              </a:solidFill>
            </a:endParaRPr>
          </a:p>
          <a:p>
            <a:pPr algn="ctr">
              <a:buClr>
                <a:schemeClr val="accent1"/>
              </a:buClr>
              <a:buSzPct val="75000"/>
              <a:buFont typeface="Monotype Sorts"/>
              <a:buNone/>
              <a:defRPr/>
            </a:pPr>
            <a:endParaRPr lang="es-ES" altLang="es-AR" sz="1800" b="1" i="1" dirty="0">
              <a:solidFill>
                <a:srgbClr val="FF9900"/>
              </a:solidFill>
            </a:endParaRPr>
          </a:p>
          <a:p>
            <a:pPr algn="ctr">
              <a:buClr>
                <a:schemeClr val="accent1"/>
              </a:buClr>
              <a:buSzPct val="75000"/>
              <a:buFont typeface="Monotype Sorts"/>
              <a:buNone/>
              <a:defRPr/>
            </a:pPr>
            <a:endParaRPr lang="es-ES" altLang="es-AR" sz="1800" b="1" i="1" dirty="0">
              <a:solidFill>
                <a:srgbClr val="FF9900"/>
              </a:solidFill>
            </a:endParaRPr>
          </a:p>
          <a:p>
            <a:pPr>
              <a:buClr>
                <a:schemeClr val="accent1"/>
              </a:buClr>
              <a:buSzPct val="75000"/>
              <a:buFont typeface="Monotype Sorts"/>
              <a:buNone/>
              <a:defRPr/>
            </a:pPr>
            <a:endParaRPr lang="es-ES" altLang="es-AR" sz="1800" b="1" i="1" dirty="0">
              <a:solidFill>
                <a:srgbClr val="FF9900"/>
              </a:solidFill>
            </a:endParaRPr>
          </a:p>
          <a:p>
            <a:pPr>
              <a:buClr>
                <a:schemeClr val="accent1"/>
              </a:buClr>
              <a:buSzPct val="75000"/>
              <a:buFont typeface="Monotype Sorts"/>
              <a:buNone/>
              <a:defRPr/>
            </a:pPr>
            <a:r>
              <a:rPr lang="es-ES" altLang="es-AR" sz="1800" b="1" i="1" dirty="0">
                <a:solidFill>
                  <a:srgbClr val="002060"/>
                </a:solidFill>
              </a:rPr>
              <a:t>               -Vía oro-fecal</a:t>
            </a:r>
          </a:p>
          <a:p>
            <a:pPr algn="ctr">
              <a:buClr>
                <a:schemeClr val="accent1"/>
              </a:buClr>
              <a:buSzPct val="75000"/>
              <a:buFont typeface="Monotype Sorts"/>
              <a:buNone/>
              <a:defRPr/>
            </a:pPr>
            <a:endParaRPr lang="en-GB" altLang="es-AR" sz="1800" b="1" i="1" dirty="0">
              <a:solidFill>
                <a:srgbClr val="99FF33"/>
              </a:solidFill>
            </a:endParaRPr>
          </a:p>
        </p:txBody>
      </p:sp>
      <p:sp>
        <p:nvSpPr>
          <p:cNvPr id="18437" name="Text Box 12"/>
          <p:cNvSpPr txBox="1">
            <a:spLocks noChangeArrowheads="1"/>
          </p:cNvSpPr>
          <p:nvPr/>
        </p:nvSpPr>
        <p:spPr bwMode="auto">
          <a:xfrm>
            <a:off x="2203834" y="3381375"/>
            <a:ext cx="2021708" cy="79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620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76200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7620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7620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7620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buClr>
                <a:schemeClr val="accent1"/>
              </a:buClr>
              <a:buSzPct val="75000"/>
              <a:buFont typeface="Monotype Sorts"/>
              <a:buNone/>
            </a:pPr>
            <a:r>
              <a:rPr lang="es-ES" altLang="es-AR" sz="1350" b="1" dirty="0">
                <a:solidFill>
                  <a:srgbClr val="002060"/>
                </a:solidFill>
              </a:rPr>
              <a:t>El virus esta presente</a:t>
            </a:r>
          </a:p>
          <a:p>
            <a:pPr algn="ctr">
              <a:buClr>
                <a:schemeClr val="accent1"/>
              </a:buClr>
              <a:buSzPct val="75000"/>
              <a:buFont typeface="Monotype Sorts"/>
              <a:buNone/>
            </a:pPr>
            <a:r>
              <a:rPr lang="es-ES" altLang="es-AR" sz="1350" b="1" dirty="0">
                <a:solidFill>
                  <a:srgbClr val="002060"/>
                </a:solidFill>
              </a:rPr>
              <a:t>en las heces durante </a:t>
            </a:r>
          </a:p>
          <a:p>
            <a:pPr algn="ctr">
              <a:buClr>
                <a:schemeClr val="accent1"/>
              </a:buClr>
              <a:buSzPct val="75000"/>
              <a:buFont typeface="Monotype Sorts"/>
              <a:buNone/>
            </a:pPr>
            <a:r>
              <a:rPr lang="es-ES" altLang="es-AR" sz="1350" b="1" dirty="0">
                <a:solidFill>
                  <a:srgbClr val="002060"/>
                </a:solidFill>
              </a:rPr>
              <a:t>varias semanas (6 a 8)</a:t>
            </a:r>
            <a:endParaRPr lang="en-GB" altLang="es-AR" sz="1350" b="1" dirty="0">
              <a:solidFill>
                <a:srgbClr val="002060"/>
              </a:solidFill>
            </a:endParaRPr>
          </a:p>
        </p:txBody>
      </p:sp>
      <p:sp>
        <p:nvSpPr>
          <p:cNvPr id="18438" name="Text Box 13"/>
          <p:cNvSpPr txBox="1">
            <a:spLocks noChangeArrowheads="1"/>
          </p:cNvSpPr>
          <p:nvPr/>
        </p:nvSpPr>
        <p:spPr bwMode="auto">
          <a:xfrm>
            <a:off x="5268810" y="2732485"/>
            <a:ext cx="2204451" cy="79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620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76200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7620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7620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7620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buClr>
                <a:schemeClr val="accent1"/>
              </a:buClr>
              <a:buSzPct val="75000"/>
              <a:buFont typeface="Monotype Sorts"/>
              <a:buNone/>
            </a:pPr>
            <a:r>
              <a:rPr lang="es-ES" altLang="es-AR" sz="1350" dirty="0">
                <a:solidFill>
                  <a:srgbClr val="002060"/>
                </a:solidFill>
              </a:rPr>
              <a:t>El virus se dispersa </a:t>
            </a:r>
          </a:p>
          <a:p>
            <a:pPr algn="ctr">
              <a:buClr>
                <a:schemeClr val="accent1"/>
              </a:buClr>
              <a:buSzPct val="75000"/>
              <a:buFont typeface="Monotype Sorts"/>
              <a:buNone/>
            </a:pPr>
            <a:r>
              <a:rPr lang="es-ES" altLang="es-AR" sz="1350" dirty="0">
                <a:solidFill>
                  <a:srgbClr val="002060"/>
                </a:solidFill>
              </a:rPr>
              <a:t>a partir de las secreciones</a:t>
            </a:r>
          </a:p>
          <a:p>
            <a:pPr algn="ctr">
              <a:buClr>
                <a:schemeClr val="accent1"/>
              </a:buClr>
              <a:buSzPct val="75000"/>
              <a:buFont typeface="Monotype Sorts"/>
              <a:buNone/>
            </a:pPr>
            <a:r>
              <a:rPr lang="es-ES" altLang="es-AR" sz="1350" dirty="0">
                <a:solidFill>
                  <a:srgbClr val="002060"/>
                </a:solidFill>
              </a:rPr>
              <a:t> nasofaríngeas y saliva</a:t>
            </a:r>
            <a:endParaRPr lang="en-GB" altLang="es-AR" sz="1350" dirty="0">
              <a:solidFill>
                <a:srgbClr val="002060"/>
              </a:solidFill>
            </a:endParaRPr>
          </a:p>
        </p:txBody>
      </p:sp>
      <p:sp>
        <p:nvSpPr>
          <p:cNvPr id="14343" name="Text Box 28"/>
          <p:cNvSpPr txBox="1">
            <a:spLocks noChangeArrowheads="1"/>
          </p:cNvSpPr>
          <p:nvPr/>
        </p:nvSpPr>
        <p:spPr bwMode="auto">
          <a:xfrm>
            <a:off x="2334356" y="1869282"/>
            <a:ext cx="1252267" cy="549381"/>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762000"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buClr>
                <a:schemeClr val="accent1"/>
              </a:buClr>
              <a:buSzPct val="75000"/>
              <a:buFont typeface="Monotype Sorts"/>
              <a:buNone/>
              <a:defRPr/>
            </a:pPr>
            <a:r>
              <a:rPr lang="es-ES" altLang="es-AR" sz="1350" b="1" i="1" dirty="0">
                <a:solidFill>
                  <a:srgbClr val="002060"/>
                </a:solidFill>
              </a:rPr>
              <a:t>Agua </a:t>
            </a:r>
          </a:p>
          <a:p>
            <a:pPr algn="ctr">
              <a:buClr>
                <a:schemeClr val="accent1"/>
              </a:buClr>
              <a:buSzPct val="75000"/>
              <a:buFont typeface="Monotype Sorts"/>
              <a:buNone/>
              <a:defRPr/>
            </a:pPr>
            <a:r>
              <a:rPr lang="es-ES" altLang="es-AR" sz="1350" b="1" i="1" dirty="0">
                <a:solidFill>
                  <a:srgbClr val="002060"/>
                </a:solidFill>
              </a:rPr>
              <a:t>contaminada</a:t>
            </a:r>
            <a:endParaRPr lang="en-GB" altLang="es-AR" sz="1350" b="1" i="1" dirty="0">
              <a:solidFill>
                <a:srgbClr val="002060"/>
              </a:solidFill>
            </a:endParaRPr>
          </a:p>
        </p:txBody>
      </p:sp>
      <p:sp>
        <p:nvSpPr>
          <p:cNvPr id="14344" name="Text Box 33"/>
          <p:cNvSpPr txBox="1">
            <a:spLocks noChangeArrowheads="1"/>
          </p:cNvSpPr>
          <p:nvPr/>
        </p:nvSpPr>
        <p:spPr bwMode="auto">
          <a:xfrm>
            <a:off x="5336299" y="4349696"/>
            <a:ext cx="239681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buClr>
                <a:schemeClr val="accent1"/>
              </a:buClr>
              <a:buSzPct val="75000"/>
              <a:buFont typeface="Monotype Sorts"/>
              <a:buNone/>
              <a:defRPr/>
            </a:pPr>
            <a:r>
              <a:rPr lang="es-ES_tradnl" altLang="es-AR" sz="1500" b="1" i="1" dirty="0">
                <a:solidFill>
                  <a:schemeClr val="accent1">
                    <a:lumMod val="50000"/>
                  </a:schemeClr>
                </a:solidFill>
              </a:rPr>
              <a:t>Mucho menos frecuente</a:t>
            </a:r>
          </a:p>
        </p:txBody>
      </p:sp>
      <p:sp>
        <p:nvSpPr>
          <p:cNvPr id="18441" name="14 CuadroTexto"/>
          <p:cNvSpPr txBox="1">
            <a:spLocks noChangeArrowheads="1"/>
          </p:cNvSpPr>
          <p:nvPr/>
        </p:nvSpPr>
        <p:spPr bwMode="auto">
          <a:xfrm>
            <a:off x="1547812" y="789385"/>
            <a:ext cx="13394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s-AR" altLang="es-AR" sz="1350" b="1" dirty="0">
                <a:solidFill>
                  <a:srgbClr val="002060"/>
                </a:solidFill>
              </a:rPr>
              <a:t>Lugares con condiciones</a:t>
            </a:r>
          </a:p>
          <a:p>
            <a:pPr eaLnBrk="1" hangingPunct="1">
              <a:spcBef>
                <a:spcPct val="0"/>
              </a:spcBef>
              <a:buFontTx/>
              <a:buNone/>
            </a:pPr>
            <a:r>
              <a:rPr lang="es-AR" altLang="es-AR" sz="1350" b="1" dirty="0">
                <a:solidFill>
                  <a:srgbClr val="002060"/>
                </a:solidFill>
              </a:rPr>
              <a:t>sanitarias deficientes:       </a:t>
            </a:r>
          </a:p>
        </p:txBody>
      </p:sp>
      <p:cxnSp>
        <p:nvCxnSpPr>
          <p:cNvPr id="18442" name="18 Conector recto de flecha"/>
          <p:cNvCxnSpPr>
            <a:cxnSpLocks noChangeShapeType="1"/>
          </p:cNvCxnSpPr>
          <p:nvPr/>
        </p:nvCxnSpPr>
        <p:spPr bwMode="auto">
          <a:xfrm rot="16200000" flipH="1">
            <a:off x="2669977" y="1634134"/>
            <a:ext cx="267890" cy="107156"/>
          </a:xfrm>
          <a:prstGeom prst="straightConnector1">
            <a:avLst/>
          </a:prstGeom>
          <a:noFill/>
          <a:ln w="38100" algn="ctr">
            <a:solidFill>
              <a:srgbClr val="33CC33"/>
            </a:solidFill>
            <a:round/>
            <a:headEnd/>
            <a:tailEnd type="arrow" w="med" len="med"/>
          </a:ln>
          <a:extLst>
            <a:ext uri="{909E8E84-426E-40DD-AFC4-6F175D3DCCD1}">
              <a14:hiddenFill xmlns:a14="http://schemas.microsoft.com/office/drawing/2010/main">
                <a:noFill/>
              </a14:hiddenFill>
            </a:ext>
          </a:extLst>
        </p:spPr>
      </p:cxnSp>
      <p:sp>
        <p:nvSpPr>
          <p:cNvPr id="18443" name="23 CuadroTexto"/>
          <p:cNvSpPr txBox="1">
            <a:spLocks noChangeArrowheads="1"/>
          </p:cNvSpPr>
          <p:nvPr/>
        </p:nvSpPr>
        <p:spPr bwMode="auto">
          <a:xfrm>
            <a:off x="5965031" y="857251"/>
            <a:ext cx="1253729"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s-ES" altLang="es-AR" sz="1350" dirty="0">
                <a:solidFill>
                  <a:srgbClr val="002060"/>
                </a:solidFill>
              </a:rPr>
              <a:t>Lugares con adecuadas </a:t>
            </a:r>
            <a:endParaRPr lang="es-AR" altLang="es-AR" sz="1350" dirty="0">
              <a:solidFill>
                <a:srgbClr val="002060"/>
              </a:solidFill>
            </a:endParaRPr>
          </a:p>
          <a:p>
            <a:pPr eaLnBrk="1" hangingPunct="1">
              <a:spcBef>
                <a:spcPct val="0"/>
              </a:spcBef>
              <a:buFontTx/>
              <a:buNone/>
            </a:pPr>
            <a:r>
              <a:rPr lang="es-ES" altLang="es-AR" sz="1350" dirty="0">
                <a:solidFill>
                  <a:srgbClr val="002060"/>
                </a:solidFill>
              </a:rPr>
              <a:t>condiciones sanitarias</a:t>
            </a:r>
            <a:r>
              <a:rPr lang="es-AR" altLang="es-AR" sz="1350" dirty="0">
                <a:solidFill>
                  <a:srgbClr val="002060"/>
                </a:solidFill>
              </a:rPr>
              <a:t> </a:t>
            </a:r>
            <a:endParaRPr lang="es-ES" altLang="es-AR" sz="1350" dirty="0">
              <a:solidFill>
                <a:srgbClr val="002060"/>
              </a:solidFill>
            </a:endParaRPr>
          </a:p>
          <a:p>
            <a:pPr eaLnBrk="1" hangingPunct="1">
              <a:spcBef>
                <a:spcPct val="0"/>
              </a:spcBef>
              <a:buFontTx/>
              <a:buNone/>
            </a:pPr>
            <a:r>
              <a:rPr lang="es-AR" altLang="es-AR" sz="1350" b="1" dirty="0">
                <a:solidFill>
                  <a:srgbClr val="002060"/>
                </a:solidFill>
              </a:rPr>
              <a:t>                                     </a:t>
            </a:r>
            <a:endParaRPr lang="es-ES_tradnl" altLang="es-AR" sz="1350" b="1" dirty="0">
              <a:solidFill>
                <a:srgbClr val="002060"/>
              </a:solidFill>
            </a:endParaRPr>
          </a:p>
        </p:txBody>
      </p:sp>
      <p:sp>
        <p:nvSpPr>
          <p:cNvPr id="18444" name="Oval 36"/>
          <p:cNvSpPr>
            <a:spLocks noChangeArrowheads="1"/>
          </p:cNvSpPr>
          <p:nvPr/>
        </p:nvSpPr>
        <p:spPr bwMode="auto">
          <a:xfrm>
            <a:off x="5107781" y="2250282"/>
            <a:ext cx="2625329" cy="1393031"/>
          </a:xfrm>
          <a:prstGeom prst="ellipse">
            <a:avLst/>
          </a:prstGeom>
          <a:noFill/>
          <a:ln w="38100">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buClr>
                <a:schemeClr val="accent1"/>
              </a:buClr>
              <a:buSzPct val="75000"/>
              <a:buFont typeface="Monotype Sorts"/>
              <a:buNone/>
            </a:pPr>
            <a:endParaRPr lang="es-ES" altLang="es-AR" sz="2400" b="1" i="1">
              <a:solidFill>
                <a:srgbClr val="FFCC00"/>
              </a:solidFill>
            </a:endParaRPr>
          </a:p>
        </p:txBody>
      </p:sp>
      <p:cxnSp>
        <p:nvCxnSpPr>
          <p:cNvPr id="18445" name="26 Conector recto de flecha"/>
          <p:cNvCxnSpPr>
            <a:cxnSpLocks noChangeShapeType="1"/>
          </p:cNvCxnSpPr>
          <p:nvPr/>
        </p:nvCxnSpPr>
        <p:spPr bwMode="auto">
          <a:xfrm rot="5400000">
            <a:off x="6130318" y="4036998"/>
            <a:ext cx="697706" cy="1191"/>
          </a:xfrm>
          <a:prstGeom prst="straightConnector1">
            <a:avLst/>
          </a:prstGeom>
          <a:noFill/>
          <a:ln w="2857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14350" name="29 CuadroTexto"/>
          <p:cNvSpPr txBox="1">
            <a:spLocks noChangeArrowheads="1"/>
          </p:cNvSpPr>
          <p:nvPr/>
        </p:nvSpPr>
        <p:spPr bwMode="auto">
          <a:xfrm>
            <a:off x="5589985" y="2357437"/>
            <a:ext cx="16287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defRPr/>
            </a:pPr>
            <a:r>
              <a:rPr lang="es-ES" altLang="es-AR" sz="2100" b="1" i="1" dirty="0">
                <a:solidFill>
                  <a:srgbClr val="002060"/>
                </a:solidFill>
              </a:rPr>
              <a:t>-</a:t>
            </a:r>
            <a:r>
              <a:rPr lang="es-ES" altLang="es-AR" sz="1500" b="1" i="1" dirty="0">
                <a:solidFill>
                  <a:srgbClr val="002060"/>
                </a:solidFill>
              </a:rPr>
              <a:t>Vía oro- oral</a:t>
            </a:r>
            <a:endParaRPr lang="es-ES" altLang="es-AR" sz="1500" b="1" dirty="0">
              <a:solidFill>
                <a:srgbClr val="002060"/>
              </a:solidFill>
            </a:endParaRPr>
          </a:p>
        </p:txBody>
      </p:sp>
      <p:sp>
        <p:nvSpPr>
          <p:cNvPr id="18447" name="Line 19"/>
          <p:cNvSpPr>
            <a:spLocks noChangeShapeType="1"/>
          </p:cNvSpPr>
          <p:nvPr/>
        </p:nvSpPr>
        <p:spPr bwMode="auto">
          <a:xfrm>
            <a:off x="6462713" y="1924051"/>
            <a:ext cx="0" cy="269081"/>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s-AR" sz="1050"/>
          </a:p>
        </p:txBody>
      </p:sp>
      <p:sp>
        <p:nvSpPr>
          <p:cNvPr id="18448" name="Line 20"/>
          <p:cNvSpPr>
            <a:spLocks noChangeShapeType="1"/>
          </p:cNvSpPr>
          <p:nvPr/>
        </p:nvSpPr>
        <p:spPr bwMode="auto">
          <a:xfrm flipH="1">
            <a:off x="3059906" y="2443163"/>
            <a:ext cx="0" cy="308372"/>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s-AR" sz="1050"/>
          </a:p>
        </p:txBody>
      </p:sp>
      <p:sp>
        <p:nvSpPr>
          <p:cNvPr id="18449" name="Oval 21"/>
          <p:cNvSpPr>
            <a:spLocks noChangeArrowheads="1"/>
          </p:cNvSpPr>
          <p:nvPr/>
        </p:nvSpPr>
        <p:spPr bwMode="auto">
          <a:xfrm>
            <a:off x="1385888" y="735807"/>
            <a:ext cx="1458516" cy="102631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AR" sz="2400">
              <a:solidFill>
                <a:srgbClr val="FF0000"/>
              </a:solidFill>
            </a:endParaRPr>
          </a:p>
        </p:txBody>
      </p:sp>
      <p:sp>
        <p:nvSpPr>
          <p:cNvPr id="18450" name="Oval 22"/>
          <p:cNvSpPr>
            <a:spLocks noChangeArrowheads="1"/>
          </p:cNvSpPr>
          <p:nvPr/>
        </p:nvSpPr>
        <p:spPr bwMode="auto">
          <a:xfrm>
            <a:off x="5706667" y="789385"/>
            <a:ext cx="1620440" cy="1134665"/>
          </a:xfrm>
          <a:prstGeom prst="ellipse">
            <a:avLst/>
          </a:prstGeom>
          <a:noFill/>
          <a:ln w="38100">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AR" sz="2400">
              <a:solidFill>
                <a:srgbClr val="132D4D"/>
              </a:solidFill>
            </a:endParaRPr>
          </a:p>
        </p:txBody>
      </p:sp>
    </p:spTree>
    <p:extLst>
      <p:ext uri="{BB962C8B-B14F-4D97-AF65-F5344CB8AC3E}">
        <p14:creationId xmlns:p14="http://schemas.microsoft.com/office/powerpoint/2010/main" val="371583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4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437">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437">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43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4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4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44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4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350">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8438">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438">
                                            <p:txEl>
                                              <p:pRg st="1" end="1"/>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8438">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84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4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4343" grpId="0" animBg="1"/>
      <p:bldP spid="14344" grpId="0"/>
      <p:bldP spid="18441" grpId="0"/>
      <p:bldP spid="18443" grpId="0"/>
      <p:bldP spid="18444" grpId="0" animBg="1"/>
      <p:bldP spid="18447" grpId="0" animBg="1"/>
      <p:bldP spid="18448" grpId="0" animBg="1"/>
      <p:bldP spid="18449" grpId="0" animBg="1"/>
      <p:bldP spid="184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a:xfrm>
            <a:off x="1439466" y="0"/>
            <a:ext cx="6172200" cy="519113"/>
          </a:xfrm>
        </p:spPr>
        <p:txBody>
          <a:bodyPr/>
          <a:lstStyle/>
          <a:p>
            <a:pPr eaLnBrk="1" hangingPunct="1">
              <a:defRPr/>
            </a:pPr>
            <a:r>
              <a:rPr lang="es-AR" altLang="es-AR" sz="2400" b="1" dirty="0">
                <a:solidFill>
                  <a:srgbClr val="002060"/>
                </a:solidFill>
              </a:rPr>
              <a:t>Fisiopatogenia</a:t>
            </a:r>
            <a:endParaRPr lang="es-ES" altLang="es-AR" sz="2400" b="1" dirty="0">
              <a:solidFill>
                <a:srgbClr val="002060"/>
              </a:solidFill>
            </a:endParaRPr>
          </a:p>
        </p:txBody>
      </p:sp>
      <p:sp>
        <p:nvSpPr>
          <p:cNvPr id="19459" name="Text Box 4"/>
          <p:cNvSpPr txBox="1">
            <a:spLocks noChangeArrowheads="1"/>
          </p:cNvSpPr>
          <p:nvPr/>
        </p:nvSpPr>
        <p:spPr bwMode="auto">
          <a:xfrm>
            <a:off x="1802607" y="1825229"/>
            <a:ext cx="1847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AR" sz="2700" b="1"/>
          </a:p>
        </p:txBody>
      </p:sp>
      <p:sp>
        <p:nvSpPr>
          <p:cNvPr id="19460" name="Text Box 5"/>
          <p:cNvSpPr txBox="1">
            <a:spLocks noChangeArrowheads="1"/>
          </p:cNvSpPr>
          <p:nvPr/>
        </p:nvSpPr>
        <p:spPr bwMode="auto">
          <a:xfrm>
            <a:off x="2181226" y="1609726"/>
            <a:ext cx="1847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AR" sz="2700" b="1"/>
          </a:p>
        </p:txBody>
      </p:sp>
      <p:sp>
        <p:nvSpPr>
          <p:cNvPr id="15366" name="Text Box 5"/>
          <p:cNvSpPr txBox="1">
            <a:spLocks noChangeArrowheads="1"/>
          </p:cNvSpPr>
          <p:nvPr/>
        </p:nvSpPr>
        <p:spPr bwMode="auto">
          <a:xfrm>
            <a:off x="1553334" y="2353244"/>
            <a:ext cx="2424089" cy="830997"/>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defRPr/>
            </a:pPr>
            <a:r>
              <a:rPr lang="es-ES_tradnl" altLang="es-AR" sz="1200" dirty="0" smtClean="0">
                <a:solidFill>
                  <a:srgbClr val="002060"/>
                </a:solidFill>
              </a:rPr>
              <a:t>Estos </a:t>
            </a:r>
            <a:r>
              <a:rPr lang="es-ES_tradnl" altLang="es-AR" sz="1200" dirty="0">
                <a:solidFill>
                  <a:srgbClr val="002060"/>
                </a:solidFill>
              </a:rPr>
              <a:t>virus tienen estabilidad </a:t>
            </a:r>
          </a:p>
          <a:p>
            <a:pPr eaLnBrk="1" hangingPunct="1">
              <a:spcBef>
                <a:spcPct val="0"/>
              </a:spcBef>
              <a:buFontTx/>
              <a:buNone/>
              <a:defRPr/>
            </a:pPr>
            <a:r>
              <a:rPr lang="es-ES_tradnl" altLang="es-AR" sz="1200" dirty="0">
                <a:solidFill>
                  <a:srgbClr val="002060"/>
                </a:solidFill>
              </a:rPr>
              <a:t>en el ácido, pueden pasar a </a:t>
            </a:r>
          </a:p>
          <a:p>
            <a:pPr eaLnBrk="1" hangingPunct="1">
              <a:spcBef>
                <a:spcPct val="0"/>
              </a:spcBef>
              <a:buFontTx/>
              <a:buNone/>
              <a:defRPr/>
            </a:pPr>
            <a:r>
              <a:rPr lang="es-ES_tradnl" altLang="es-AR" sz="1200" dirty="0">
                <a:solidFill>
                  <a:srgbClr val="002060"/>
                </a:solidFill>
              </a:rPr>
              <a:t>intestino e instaurar infecciones</a:t>
            </a:r>
            <a:endParaRPr lang="es-ES" altLang="es-AR" sz="1200" dirty="0">
              <a:solidFill>
                <a:srgbClr val="002060"/>
              </a:solidFill>
            </a:endParaRPr>
          </a:p>
          <a:p>
            <a:pPr eaLnBrk="1" hangingPunct="1">
              <a:spcBef>
                <a:spcPct val="0"/>
              </a:spcBef>
              <a:buFontTx/>
              <a:buNone/>
              <a:defRPr/>
            </a:pPr>
            <a:r>
              <a:rPr lang="es-ES_tradnl" altLang="es-AR" sz="1200" dirty="0">
                <a:solidFill>
                  <a:srgbClr val="002060"/>
                </a:solidFill>
              </a:rPr>
              <a:t> de la mucosa intestinal</a:t>
            </a:r>
          </a:p>
        </p:txBody>
      </p:sp>
      <p:sp>
        <p:nvSpPr>
          <p:cNvPr id="15367" name="Rectangle 7"/>
          <p:cNvSpPr>
            <a:spLocks noChangeArrowheads="1"/>
          </p:cNvSpPr>
          <p:nvPr/>
        </p:nvSpPr>
        <p:spPr bwMode="auto">
          <a:xfrm>
            <a:off x="1459562" y="753147"/>
            <a:ext cx="2517861" cy="825341"/>
          </a:xfrm>
          <a:prstGeom prst="rect">
            <a:avLst/>
          </a:prstGeom>
          <a:noFill/>
          <a:ln w="38100"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defRPr/>
            </a:pPr>
            <a:endParaRPr lang="es-ES" altLang="es-AR" sz="2400"/>
          </a:p>
        </p:txBody>
      </p:sp>
      <p:sp>
        <p:nvSpPr>
          <p:cNvPr id="15368" name="Rectangle 8"/>
          <p:cNvSpPr>
            <a:spLocks noChangeArrowheads="1"/>
          </p:cNvSpPr>
          <p:nvPr/>
        </p:nvSpPr>
        <p:spPr bwMode="auto">
          <a:xfrm>
            <a:off x="1459561" y="3415310"/>
            <a:ext cx="2544041" cy="461665"/>
          </a:xfrm>
          <a:prstGeom prst="rect">
            <a:avLst/>
          </a:prstGeom>
          <a:noFill/>
          <a:ln w="38100"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defRPr/>
            </a:pPr>
            <a:endParaRPr lang="es-ES" altLang="es-AR" sz="2400"/>
          </a:p>
        </p:txBody>
      </p:sp>
      <p:sp>
        <p:nvSpPr>
          <p:cNvPr id="15369" name="Rectangle 9"/>
          <p:cNvSpPr>
            <a:spLocks noChangeArrowheads="1"/>
          </p:cNvSpPr>
          <p:nvPr/>
        </p:nvSpPr>
        <p:spPr bwMode="auto">
          <a:xfrm>
            <a:off x="1459562" y="2383452"/>
            <a:ext cx="2544040" cy="798383"/>
          </a:xfrm>
          <a:prstGeom prst="rect">
            <a:avLst/>
          </a:prstGeom>
          <a:noFill/>
          <a:ln w="38100"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defRPr/>
            </a:pPr>
            <a:endParaRPr lang="es-ES" altLang="es-AR" sz="2400"/>
          </a:p>
        </p:txBody>
      </p:sp>
      <p:sp>
        <p:nvSpPr>
          <p:cNvPr id="15372" name="Text Box 12"/>
          <p:cNvSpPr txBox="1">
            <a:spLocks noChangeArrowheads="1"/>
          </p:cNvSpPr>
          <p:nvPr/>
        </p:nvSpPr>
        <p:spPr bwMode="auto">
          <a:xfrm>
            <a:off x="2141934" y="1815703"/>
            <a:ext cx="151489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defRPr/>
            </a:pPr>
            <a:r>
              <a:rPr lang="es-AR" altLang="es-AR" sz="1350" b="1" dirty="0">
                <a:solidFill>
                  <a:srgbClr val="002060"/>
                </a:solidFill>
              </a:rPr>
              <a:t>Primera viremia</a:t>
            </a:r>
            <a:endParaRPr lang="es-ES" altLang="es-AR" sz="1350" b="1" dirty="0">
              <a:solidFill>
                <a:srgbClr val="002060"/>
              </a:solidFill>
            </a:endParaRPr>
          </a:p>
        </p:txBody>
      </p:sp>
      <p:sp>
        <p:nvSpPr>
          <p:cNvPr id="19466" name="Oval 13"/>
          <p:cNvSpPr>
            <a:spLocks noChangeArrowheads="1"/>
          </p:cNvSpPr>
          <p:nvPr/>
        </p:nvSpPr>
        <p:spPr bwMode="auto">
          <a:xfrm>
            <a:off x="2087166" y="1800803"/>
            <a:ext cx="1492812" cy="311796"/>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AR" sz="2400"/>
          </a:p>
        </p:txBody>
      </p:sp>
      <p:sp>
        <p:nvSpPr>
          <p:cNvPr id="19467" name="Line 14"/>
          <p:cNvSpPr>
            <a:spLocks noChangeShapeType="1"/>
          </p:cNvSpPr>
          <p:nvPr/>
        </p:nvSpPr>
        <p:spPr bwMode="auto">
          <a:xfrm>
            <a:off x="2796213" y="1609726"/>
            <a:ext cx="0" cy="161925"/>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s-AR" sz="1050"/>
          </a:p>
        </p:txBody>
      </p:sp>
      <p:sp>
        <p:nvSpPr>
          <p:cNvPr id="19468" name="Oval 16"/>
          <p:cNvSpPr>
            <a:spLocks noChangeArrowheads="1"/>
          </p:cNvSpPr>
          <p:nvPr/>
        </p:nvSpPr>
        <p:spPr bwMode="auto">
          <a:xfrm>
            <a:off x="2033587" y="4208184"/>
            <a:ext cx="1623238" cy="337668"/>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AR" sz="2400"/>
          </a:p>
        </p:txBody>
      </p:sp>
      <p:sp>
        <p:nvSpPr>
          <p:cNvPr id="15376" name="Text Box 17"/>
          <p:cNvSpPr txBox="1">
            <a:spLocks noChangeArrowheads="1"/>
          </p:cNvSpPr>
          <p:nvPr/>
        </p:nvSpPr>
        <p:spPr bwMode="auto">
          <a:xfrm>
            <a:off x="2087166" y="4192191"/>
            <a:ext cx="15696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defRPr/>
            </a:pPr>
            <a:r>
              <a:rPr lang="es-AR" altLang="es-AR" sz="1350" b="1" dirty="0">
                <a:solidFill>
                  <a:srgbClr val="002060"/>
                </a:solidFill>
              </a:rPr>
              <a:t>Segunda viremia</a:t>
            </a:r>
            <a:endParaRPr lang="es-ES" altLang="es-AR" sz="1350" b="1" dirty="0">
              <a:solidFill>
                <a:srgbClr val="002060"/>
              </a:solidFill>
            </a:endParaRPr>
          </a:p>
        </p:txBody>
      </p:sp>
      <p:sp>
        <p:nvSpPr>
          <p:cNvPr id="19470" name="Line 19"/>
          <p:cNvSpPr>
            <a:spLocks noChangeShapeType="1"/>
          </p:cNvSpPr>
          <p:nvPr/>
        </p:nvSpPr>
        <p:spPr bwMode="auto">
          <a:xfrm>
            <a:off x="2844404" y="3868341"/>
            <a:ext cx="0" cy="270272"/>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s-AR" sz="1050"/>
          </a:p>
        </p:txBody>
      </p:sp>
      <p:sp>
        <p:nvSpPr>
          <p:cNvPr id="19471" name="Line 20"/>
          <p:cNvSpPr>
            <a:spLocks noChangeShapeType="1"/>
          </p:cNvSpPr>
          <p:nvPr/>
        </p:nvSpPr>
        <p:spPr bwMode="auto">
          <a:xfrm>
            <a:off x="2777458" y="3186648"/>
            <a:ext cx="0" cy="215503"/>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s-AR" sz="1050"/>
          </a:p>
        </p:txBody>
      </p:sp>
      <p:pic>
        <p:nvPicPr>
          <p:cNvPr id="1947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2266" y="455438"/>
            <a:ext cx="1969294" cy="4087416"/>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pic>
      <p:cxnSp>
        <p:nvCxnSpPr>
          <p:cNvPr id="4" name="Conector recto de flecha 3"/>
          <p:cNvCxnSpPr/>
          <p:nvPr/>
        </p:nvCxnSpPr>
        <p:spPr>
          <a:xfrm>
            <a:off x="4037343" y="1108069"/>
            <a:ext cx="2082404" cy="2976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V="1">
            <a:off x="4045616" y="2561037"/>
            <a:ext cx="1930131" cy="228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1518522" y="749066"/>
            <a:ext cx="2448195" cy="1015663"/>
          </a:xfrm>
          <a:prstGeom prst="rect">
            <a:avLst/>
          </a:prstGeom>
          <a:noFill/>
        </p:spPr>
        <p:txBody>
          <a:bodyPr wrap="square" rtlCol="0">
            <a:spAutoFit/>
          </a:bodyPr>
          <a:lstStyle/>
          <a:p>
            <a:pPr eaLnBrk="1" hangingPunct="1">
              <a:defRPr/>
            </a:pPr>
            <a:r>
              <a:rPr lang="es-ES_tradnl" altLang="es-AR" sz="1200" dirty="0">
                <a:solidFill>
                  <a:srgbClr val="002060"/>
                </a:solidFill>
              </a:rPr>
              <a:t>Los virus ingeridos infectan </a:t>
            </a:r>
          </a:p>
          <a:p>
            <a:pPr eaLnBrk="1" hangingPunct="1">
              <a:defRPr/>
            </a:pPr>
            <a:r>
              <a:rPr lang="es-ES_tradnl" altLang="es-AR" sz="1200" dirty="0">
                <a:solidFill>
                  <a:srgbClr val="002060"/>
                </a:solidFill>
              </a:rPr>
              <a:t>las células de la mucosa</a:t>
            </a:r>
          </a:p>
          <a:p>
            <a:pPr eaLnBrk="1" hangingPunct="1">
              <a:defRPr/>
            </a:pPr>
            <a:r>
              <a:rPr lang="es-ES_tradnl" altLang="es-AR" sz="1200" dirty="0">
                <a:solidFill>
                  <a:srgbClr val="002060"/>
                </a:solidFill>
              </a:rPr>
              <a:t>oro-faríngea y tejido linfoide</a:t>
            </a:r>
          </a:p>
          <a:p>
            <a:pPr eaLnBrk="1" hangingPunct="1">
              <a:defRPr/>
            </a:pPr>
            <a:r>
              <a:rPr lang="es-ES_tradnl" altLang="es-AR" sz="1200" dirty="0">
                <a:solidFill>
                  <a:srgbClr val="002060"/>
                </a:solidFill>
              </a:rPr>
              <a:t>(tonsilas) en donde se replican</a:t>
            </a:r>
            <a:endParaRPr lang="es-AR" altLang="es-AR" sz="1200" dirty="0">
              <a:solidFill>
                <a:srgbClr val="002060"/>
              </a:solidFill>
            </a:endParaRPr>
          </a:p>
          <a:p>
            <a:endParaRPr lang="es-AR" sz="1200" dirty="0">
              <a:solidFill>
                <a:srgbClr val="002060"/>
              </a:solidFill>
            </a:endParaRPr>
          </a:p>
        </p:txBody>
      </p:sp>
      <p:sp>
        <p:nvSpPr>
          <p:cNvPr id="20" name="Line 14"/>
          <p:cNvSpPr>
            <a:spLocks noChangeShapeType="1"/>
          </p:cNvSpPr>
          <p:nvPr/>
        </p:nvSpPr>
        <p:spPr bwMode="auto">
          <a:xfrm>
            <a:off x="2784038" y="2181920"/>
            <a:ext cx="0" cy="161925"/>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s-AR" sz="1050"/>
          </a:p>
        </p:txBody>
      </p:sp>
      <p:sp>
        <p:nvSpPr>
          <p:cNvPr id="3" name="CuadroTexto 2"/>
          <p:cNvSpPr txBox="1"/>
          <p:nvPr/>
        </p:nvSpPr>
        <p:spPr>
          <a:xfrm>
            <a:off x="1581491" y="3574423"/>
            <a:ext cx="2395932" cy="276999"/>
          </a:xfrm>
          <a:prstGeom prst="rect">
            <a:avLst/>
          </a:prstGeom>
          <a:noFill/>
        </p:spPr>
        <p:txBody>
          <a:bodyPr wrap="square" rtlCol="0">
            <a:spAutoFit/>
          </a:bodyPr>
          <a:lstStyle/>
          <a:p>
            <a:r>
              <a:rPr lang="es-ES_tradnl" altLang="es-AR" sz="1200" dirty="0">
                <a:solidFill>
                  <a:srgbClr val="002060"/>
                </a:solidFill>
              </a:rPr>
              <a:t>Replicación en Placas de </a:t>
            </a:r>
            <a:r>
              <a:rPr lang="es-ES_tradnl" altLang="es-AR" sz="1200" dirty="0" err="1">
                <a:solidFill>
                  <a:srgbClr val="002060"/>
                </a:solidFill>
              </a:rPr>
              <a:t>Peyer</a:t>
            </a:r>
            <a:endParaRPr lang="es-AR" sz="1200" dirty="0">
              <a:solidFill>
                <a:srgbClr val="002060"/>
              </a:solidFill>
            </a:endParaRPr>
          </a:p>
        </p:txBody>
      </p:sp>
    </p:spTree>
    <p:extLst>
      <p:ext uri="{BB962C8B-B14F-4D97-AF65-F5344CB8AC3E}">
        <p14:creationId xmlns:p14="http://schemas.microsoft.com/office/powerpoint/2010/main" val="312558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47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36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47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4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5367" grpId="0" animBg="1"/>
      <p:bldP spid="15368" grpId="0" animBg="1"/>
      <p:bldP spid="15369" grpId="0" animBg="1"/>
      <p:bldP spid="15372" grpId="0"/>
      <p:bldP spid="19466" grpId="0" animBg="1"/>
      <p:bldP spid="19467" grpId="0" animBg="1"/>
      <p:bldP spid="19468" grpId="0" animBg="1"/>
      <p:bldP spid="15376" grpId="0"/>
      <p:bldP spid="19470" grpId="0" animBg="1"/>
      <p:bldP spid="19471" grpId="0" animBg="1"/>
      <p:bldP spid="2" grpId="0"/>
      <p:bldP spid="20"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656160" y="141685"/>
            <a:ext cx="55078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2000"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buClr>
                <a:schemeClr val="accent1"/>
              </a:buClr>
              <a:buSzPct val="75000"/>
              <a:buFont typeface="Monotype Sorts"/>
              <a:buNone/>
              <a:defRPr/>
            </a:pPr>
            <a:r>
              <a:rPr lang="es-ES" altLang="es-AR" sz="2400" b="1" dirty="0">
                <a:solidFill>
                  <a:srgbClr val="002060"/>
                </a:solidFill>
              </a:rPr>
              <a:t>Formas clínicas</a:t>
            </a:r>
          </a:p>
        </p:txBody>
      </p:sp>
      <p:sp>
        <p:nvSpPr>
          <p:cNvPr id="16387" name="Text Box 4"/>
          <p:cNvSpPr txBox="1">
            <a:spLocks noChangeArrowheads="1"/>
          </p:cNvSpPr>
          <p:nvPr/>
        </p:nvSpPr>
        <p:spPr bwMode="auto">
          <a:xfrm>
            <a:off x="1271678" y="1017985"/>
            <a:ext cx="2050561" cy="1047979"/>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762000"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buClr>
                <a:schemeClr val="accent1"/>
              </a:buClr>
              <a:buSzPct val="75000"/>
              <a:buFont typeface="Monotype Sorts"/>
              <a:buNone/>
              <a:defRPr/>
            </a:pPr>
            <a:r>
              <a:rPr lang="es-ES" altLang="es-AR" sz="1350" b="1" u="sng" dirty="0">
                <a:solidFill>
                  <a:srgbClr val="002060"/>
                </a:solidFill>
              </a:rPr>
              <a:t>Infección asintomática</a:t>
            </a:r>
          </a:p>
          <a:p>
            <a:pPr>
              <a:buClr>
                <a:schemeClr val="accent1"/>
              </a:buClr>
              <a:buSzPct val="75000"/>
              <a:buFont typeface="Monotype Sorts"/>
              <a:buNone/>
              <a:defRPr/>
            </a:pPr>
            <a:r>
              <a:rPr lang="es-ES" altLang="es-AR" sz="1350" b="1" dirty="0">
                <a:solidFill>
                  <a:srgbClr val="002060"/>
                </a:solidFill>
              </a:rPr>
              <a:t>-</a:t>
            </a:r>
            <a:r>
              <a:rPr lang="es-ES" altLang="es-AR" sz="1350" dirty="0">
                <a:solidFill>
                  <a:srgbClr val="002060"/>
                </a:solidFill>
              </a:rPr>
              <a:t>Viremia menor</a:t>
            </a:r>
          </a:p>
          <a:p>
            <a:pPr>
              <a:buClr>
                <a:schemeClr val="accent1"/>
              </a:buClr>
              <a:buSzPct val="75000"/>
              <a:buFont typeface="Monotype Sorts"/>
              <a:buNone/>
              <a:defRPr/>
            </a:pPr>
            <a:r>
              <a:rPr lang="es-ES" altLang="es-AR" sz="1350" dirty="0">
                <a:solidFill>
                  <a:srgbClr val="002060"/>
                </a:solidFill>
              </a:rPr>
              <a:t>-</a:t>
            </a:r>
            <a:r>
              <a:rPr lang="es-ES" altLang="es-AR" sz="1350" u="sng" dirty="0">
                <a:solidFill>
                  <a:srgbClr val="002060"/>
                </a:solidFill>
              </a:rPr>
              <a:t>Sin síntomas</a:t>
            </a:r>
            <a:r>
              <a:rPr lang="es-ES" altLang="es-AR" sz="1350" dirty="0">
                <a:solidFill>
                  <a:srgbClr val="002060"/>
                </a:solidFill>
              </a:rPr>
              <a:t>, la más </a:t>
            </a:r>
          </a:p>
          <a:p>
            <a:pPr>
              <a:buClr>
                <a:schemeClr val="accent1"/>
              </a:buClr>
              <a:buSzPct val="75000"/>
              <a:buFont typeface="Monotype Sorts"/>
              <a:buNone/>
              <a:defRPr/>
            </a:pPr>
            <a:r>
              <a:rPr lang="es-ES" altLang="es-AR" sz="1350" dirty="0">
                <a:solidFill>
                  <a:srgbClr val="002060"/>
                </a:solidFill>
              </a:rPr>
              <a:t>común</a:t>
            </a:r>
          </a:p>
        </p:txBody>
      </p:sp>
      <p:sp>
        <p:nvSpPr>
          <p:cNvPr id="16388" name="Text Box 9"/>
          <p:cNvSpPr txBox="1">
            <a:spLocks noChangeArrowheads="1"/>
          </p:cNvSpPr>
          <p:nvPr/>
        </p:nvSpPr>
        <p:spPr bwMode="auto">
          <a:xfrm>
            <a:off x="5674519" y="844153"/>
            <a:ext cx="2223686" cy="1297278"/>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762000"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buClr>
                <a:schemeClr val="accent1"/>
              </a:buClr>
              <a:buSzPct val="75000"/>
              <a:buFont typeface="Monotype Sorts"/>
              <a:buNone/>
              <a:defRPr/>
            </a:pPr>
            <a:r>
              <a:rPr lang="es-ES" altLang="es-AR" sz="1350" b="1" u="sng" dirty="0">
                <a:solidFill>
                  <a:srgbClr val="002060"/>
                </a:solidFill>
              </a:rPr>
              <a:t>Polio Paralítica</a:t>
            </a:r>
          </a:p>
          <a:p>
            <a:pPr>
              <a:buClr>
                <a:schemeClr val="accent1"/>
              </a:buClr>
              <a:buSzPct val="75000"/>
              <a:buFont typeface="Monotype Sorts"/>
              <a:buNone/>
              <a:defRPr/>
            </a:pPr>
            <a:r>
              <a:rPr lang="es-ES" altLang="es-AR" sz="1350" dirty="0">
                <a:solidFill>
                  <a:srgbClr val="002060"/>
                </a:solidFill>
              </a:rPr>
              <a:t>-Virus en el SNC</a:t>
            </a:r>
          </a:p>
          <a:p>
            <a:pPr>
              <a:buClr>
                <a:schemeClr val="accent1"/>
              </a:buClr>
              <a:buSzPct val="75000"/>
              <a:buFont typeface="Monotype Sorts"/>
              <a:buNone/>
              <a:defRPr/>
            </a:pPr>
            <a:r>
              <a:rPr lang="es-ES" altLang="es-AR" sz="1350" dirty="0">
                <a:solidFill>
                  <a:srgbClr val="002060"/>
                </a:solidFill>
              </a:rPr>
              <a:t>-Parálisis Fláccida</a:t>
            </a:r>
          </a:p>
          <a:p>
            <a:pPr>
              <a:buClr>
                <a:schemeClr val="accent1"/>
              </a:buClr>
              <a:buSzPct val="75000"/>
              <a:buFont typeface="Monotype Sorts"/>
              <a:buNone/>
              <a:defRPr/>
            </a:pPr>
            <a:r>
              <a:rPr lang="es-ES" altLang="es-AR" sz="1350" dirty="0">
                <a:solidFill>
                  <a:srgbClr val="002060"/>
                </a:solidFill>
              </a:rPr>
              <a:t>3 formas clínicas: espinal, </a:t>
            </a:r>
          </a:p>
          <a:p>
            <a:pPr>
              <a:buClr>
                <a:schemeClr val="accent1"/>
              </a:buClr>
              <a:buSzPct val="75000"/>
              <a:buFont typeface="Monotype Sorts"/>
              <a:buNone/>
              <a:defRPr/>
            </a:pPr>
            <a:r>
              <a:rPr lang="es-ES" altLang="es-AR" sz="1350" dirty="0">
                <a:solidFill>
                  <a:srgbClr val="002060"/>
                </a:solidFill>
              </a:rPr>
              <a:t>bulbar y </a:t>
            </a:r>
            <a:r>
              <a:rPr lang="es-ES" altLang="es-AR" sz="1350" dirty="0" err="1">
                <a:solidFill>
                  <a:srgbClr val="002060"/>
                </a:solidFill>
              </a:rPr>
              <a:t>bulboespinal</a:t>
            </a:r>
            <a:endParaRPr lang="es-ES" altLang="es-AR" sz="1350" dirty="0">
              <a:solidFill>
                <a:srgbClr val="002060"/>
              </a:solidFill>
            </a:endParaRPr>
          </a:p>
        </p:txBody>
      </p:sp>
      <p:sp>
        <p:nvSpPr>
          <p:cNvPr id="396303" name="Line 15"/>
          <p:cNvSpPr>
            <a:spLocks noChangeShapeType="1"/>
          </p:cNvSpPr>
          <p:nvPr/>
        </p:nvSpPr>
        <p:spPr bwMode="auto">
          <a:xfrm>
            <a:off x="9402366" y="1921669"/>
            <a:ext cx="0" cy="0"/>
          </a:xfrm>
          <a:prstGeom prst="line">
            <a:avLst/>
          </a:prstGeom>
          <a:noFill/>
          <a:ln w="9525">
            <a:solidFill>
              <a:srgbClr val="000000"/>
            </a:solidFill>
            <a:round/>
            <a:headEnd/>
            <a:tailEnd/>
          </a:ln>
          <a:effectLst/>
        </p:spPr>
        <p:txBody>
          <a:bodyPr/>
          <a:lstStyle/>
          <a:p>
            <a:pPr algn="ctr">
              <a:spcBef>
                <a:spcPct val="20000"/>
              </a:spcBef>
              <a:buClr>
                <a:schemeClr val="accent1"/>
              </a:buClr>
              <a:buSzPct val="75000"/>
              <a:buFont typeface="Monotype Sorts" pitchFamily="2" charset="2"/>
              <a:buNone/>
              <a:defRPr/>
            </a:pPr>
            <a:endParaRPr lang="es-ES" sz="1050" b="1" i="1">
              <a:effectLst>
                <a:outerShdw blurRad="38100" dist="38100" dir="2700000" algn="tl">
                  <a:srgbClr val="000000">
                    <a:alpha val="43137"/>
                  </a:srgbClr>
                </a:outerShdw>
              </a:effectLst>
              <a:latin typeface="Arial" charset="0"/>
              <a:cs typeface="+mn-cs"/>
            </a:endParaRPr>
          </a:p>
        </p:txBody>
      </p:sp>
      <p:sp>
        <p:nvSpPr>
          <p:cNvPr id="16390" name="Text Box 16"/>
          <p:cNvSpPr txBox="1">
            <a:spLocks noChangeArrowheads="1"/>
          </p:cNvSpPr>
          <p:nvPr/>
        </p:nvSpPr>
        <p:spPr bwMode="auto">
          <a:xfrm>
            <a:off x="5429250" y="2786062"/>
            <a:ext cx="2453879" cy="1712777"/>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762000"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buClr>
                <a:schemeClr val="accent1"/>
              </a:buClr>
              <a:buSzPct val="75000"/>
              <a:buFont typeface="Monotype Sorts"/>
              <a:buNone/>
              <a:defRPr/>
            </a:pPr>
            <a:r>
              <a:rPr lang="es-ES" altLang="es-AR" sz="1350" b="1" u="sng" dirty="0">
                <a:solidFill>
                  <a:srgbClr val="002060"/>
                </a:solidFill>
              </a:rPr>
              <a:t>Polio no paralítica</a:t>
            </a:r>
          </a:p>
          <a:p>
            <a:pPr>
              <a:buClr>
                <a:schemeClr val="accent1"/>
              </a:buClr>
              <a:buSzPct val="75000"/>
              <a:buFont typeface="Monotype Sorts"/>
              <a:buNone/>
              <a:defRPr/>
            </a:pPr>
            <a:r>
              <a:rPr lang="es-ES" altLang="es-AR" sz="1350" b="1" dirty="0">
                <a:solidFill>
                  <a:srgbClr val="002060"/>
                </a:solidFill>
              </a:rPr>
              <a:t>-</a:t>
            </a:r>
            <a:r>
              <a:rPr lang="es-ES" altLang="es-AR" sz="1350" dirty="0">
                <a:solidFill>
                  <a:srgbClr val="002060"/>
                </a:solidFill>
              </a:rPr>
              <a:t>1º Síntomas generales, luego</a:t>
            </a:r>
          </a:p>
          <a:p>
            <a:pPr>
              <a:buClr>
                <a:schemeClr val="accent1"/>
              </a:buClr>
              <a:buSzPct val="75000"/>
              <a:buFont typeface="Monotype Sorts"/>
              <a:buNone/>
              <a:defRPr/>
            </a:pPr>
            <a:r>
              <a:rPr lang="es-ES" altLang="es-AR" sz="1350" dirty="0">
                <a:solidFill>
                  <a:srgbClr val="002060"/>
                </a:solidFill>
              </a:rPr>
              <a:t>síntomas neurológicos, </a:t>
            </a:r>
          </a:p>
          <a:p>
            <a:pPr>
              <a:buClr>
                <a:schemeClr val="accent1"/>
              </a:buClr>
              <a:buSzPct val="75000"/>
              <a:buFont typeface="Monotype Sorts"/>
              <a:buNone/>
              <a:defRPr/>
            </a:pPr>
            <a:r>
              <a:rPr lang="es-ES" altLang="es-AR" sz="1350" dirty="0">
                <a:solidFill>
                  <a:srgbClr val="002060"/>
                </a:solidFill>
              </a:rPr>
              <a:t>meningitis aséptica. </a:t>
            </a:r>
          </a:p>
          <a:p>
            <a:pPr>
              <a:buClr>
                <a:schemeClr val="accent1"/>
              </a:buClr>
              <a:buSzPct val="75000"/>
              <a:buFont typeface="Monotype Sorts"/>
              <a:buNone/>
              <a:defRPr/>
            </a:pPr>
            <a:r>
              <a:rPr lang="es-ES" altLang="es-AR" sz="1350" dirty="0">
                <a:solidFill>
                  <a:srgbClr val="002060"/>
                </a:solidFill>
              </a:rPr>
              <a:t>Recuperación completa en 10 días</a:t>
            </a:r>
          </a:p>
        </p:txBody>
      </p:sp>
      <p:sp>
        <p:nvSpPr>
          <p:cNvPr id="16391" name="Text Box 21"/>
          <p:cNvSpPr txBox="1">
            <a:spLocks noChangeArrowheads="1"/>
          </p:cNvSpPr>
          <p:nvPr/>
        </p:nvSpPr>
        <p:spPr bwMode="auto">
          <a:xfrm>
            <a:off x="1386818" y="2818254"/>
            <a:ext cx="2210990" cy="1505027"/>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762000"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buClr>
                <a:schemeClr val="accent1"/>
              </a:buClr>
              <a:buSzPct val="75000"/>
              <a:buFont typeface="Monotype Sorts"/>
              <a:buNone/>
              <a:defRPr/>
            </a:pPr>
            <a:r>
              <a:rPr lang="es-ES" altLang="es-AR" sz="1350" b="1" u="sng" dirty="0">
                <a:solidFill>
                  <a:srgbClr val="002060"/>
                </a:solidFill>
              </a:rPr>
              <a:t>Polio Abortiva</a:t>
            </a:r>
          </a:p>
          <a:p>
            <a:pPr>
              <a:buClr>
                <a:schemeClr val="accent1"/>
              </a:buClr>
              <a:buSzPct val="75000"/>
              <a:buFont typeface="Monotype Sorts"/>
              <a:buNone/>
              <a:defRPr/>
            </a:pPr>
            <a:r>
              <a:rPr lang="es-ES" altLang="es-AR" sz="1350" b="1" dirty="0">
                <a:solidFill>
                  <a:srgbClr val="002060"/>
                </a:solidFill>
              </a:rPr>
              <a:t>-</a:t>
            </a:r>
            <a:r>
              <a:rPr lang="es-ES" altLang="es-AR" sz="1350" dirty="0" err="1">
                <a:solidFill>
                  <a:srgbClr val="002060"/>
                </a:solidFill>
              </a:rPr>
              <a:t>Simil</a:t>
            </a:r>
            <a:r>
              <a:rPr lang="es-ES" altLang="es-AR" sz="1350" dirty="0">
                <a:solidFill>
                  <a:srgbClr val="002060"/>
                </a:solidFill>
              </a:rPr>
              <a:t> cuadro gripal</a:t>
            </a:r>
          </a:p>
          <a:p>
            <a:pPr>
              <a:buClr>
                <a:schemeClr val="accent1"/>
              </a:buClr>
              <a:buSzPct val="75000"/>
              <a:buFont typeface="Monotype Sorts"/>
              <a:buNone/>
              <a:defRPr/>
            </a:pPr>
            <a:r>
              <a:rPr lang="es-ES" altLang="es-AR" sz="1350" dirty="0">
                <a:solidFill>
                  <a:srgbClr val="002060"/>
                </a:solidFill>
              </a:rPr>
              <a:t>-Sin síntomas Neurológicos</a:t>
            </a:r>
          </a:p>
          <a:p>
            <a:pPr>
              <a:buClr>
                <a:schemeClr val="accent1"/>
              </a:buClr>
              <a:buSzPct val="75000"/>
              <a:buFont typeface="Monotype Sorts"/>
              <a:buNone/>
              <a:defRPr/>
            </a:pPr>
            <a:r>
              <a:rPr lang="es-ES" altLang="es-AR" sz="1350" dirty="0">
                <a:solidFill>
                  <a:srgbClr val="002060"/>
                </a:solidFill>
              </a:rPr>
              <a:t>-Recuperación completa </a:t>
            </a:r>
          </a:p>
          <a:p>
            <a:pPr>
              <a:buClr>
                <a:schemeClr val="accent1"/>
              </a:buClr>
              <a:buSzPct val="75000"/>
              <a:buFont typeface="Monotype Sorts"/>
              <a:buNone/>
              <a:defRPr/>
            </a:pPr>
            <a:r>
              <a:rPr lang="es-ES" altLang="es-AR" sz="1350" dirty="0">
                <a:solidFill>
                  <a:srgbClr val="002060"/>
                </a:solidFill>
              </a:rPr>
              <a:t>en 1 semana</a:t>
            </a:r>
          </a:p>
        </p:txBody>
      </p:sp>
      <p:sp>
        <p:nvSpPr>
          <p:cNvPr id="20488" name="Line 27"/>
          <p:cNvSpPr>
            <a:spLocks noChangeShapeType="1"/>
          </p:cNvSpPr>
          <p:nvPr/>
        </p:nvSpPr>
        <p:spPr bwMode="auto">
          <a:xfrm flipH="1">
            <a:off x="3446860" y="627460"/>
            <a:ext cx="315515" cy="390525"/>
          </a:xfrm>
          <a:prstGeom prst="line">
            <a:avLst/>
          </a:prstGeom>
          <a:noFill/>
          <a:ln w="57150">
            <a:solidFill>
              <a:schemeClr val="accent1"/>
            </a:solidFill>
            <a:round/>
            <a:headEnd/>
            <a:tailEnd type="triangle" w="lg" len="lg"/>
          </a:ln>
          <a:extLst>
            <a:ext uri="{909E8E84-426E-40DD-AFC4-6F175D3DCCD1}">
              <a14:hiddenFill xmlns:a14="http://schemas.microsoft.com/office/drawing/2010/main">
                <a:noFill/>
              </a14:hiddenFill>
            </a:ext>
          </a:extLst>
        </p:spPr>
        <p:txBody>
          <a:bodyPr/>
          <a:lstStyle/>
          <a:p>
            <a:endParaRPr lang="es-AR" sz="1050"/>
          </a:p>
        </p:txBody>
      </p:sp>
      <p:sp>
        <p:nvSpPr>
          <p:cNvPr id="20489" name="Line 28"/>
          <p:cNvSpPr>
            <a:spLocks noChangeShapeType="1"/>
          </p:cNvSpPr>
          <p:nvPr/>
        </p:nvSpPr>
        <p:spPr bwMode="auto">
          <a:xfrm flipH="1">
            <a:off x="3178969" y="681038"/>
            <a:ext cx="960835" cy="2051447"/>
          </a:xfrm>
          <a:prstGeom prst="line">
            <a:avLst/>
          </a:prstGeom>
          <a:noFill/>
          <a:ln w="57150">
            <a:solidFill>
              <a:schemeClr val="accent1"/>
            </a:solidFill>
            <a:round/>
            <a:headEnd/>
            <a:tailEnd type="triangle" w="lg" len="lg"/>
          </a:ln>
          <a:extLst>
            <a:ext uri="{909E8E84-426E-40DD-AFC4-6F175D3DCCD1}">
              <a14:hiddenFill xmlns:a14="http://schemas.microsoft.com/office/drawing/2010/main">
                <a:noFill/>
              </a14:hiddenFill>
            </a:ext>
          </a:extLst>
        </p:spPr>
        <p:txBody>
          <a:bodyPr/>
          <a:lstStyle/>
          <a:p>
            <a:endParaRPr lang="es-AR" sz="1050"/>
          </a:p>
        </p:txBody>
      </p:sp>
      <p:sp>
        <p:nvSpPr>
          <p:cNvPr id="20490" name="Line 29"/>
          <p:cNvSpPr>
            <a:spLocks noChangeShapeType="1"/>
          </p:cNvSpPr>
          <p:nvPr/>
        </p:nvSpPr>
        <p:spPr bwMode="auto">
          <a:xfrm>
            <a:off x="4787503" y="681037"/>
            <a:ext cx="756047" cy="2052638"/>
          </a:xfrm>
          <a:prstGeom prst="line">
            <a:avLst/>
          </a:prstGeom>
          <a:noFill/>
          <a:ln w="57150">
            <a:solidFill>
              <a:schemeClr val="accent1"/>
            </a:solidFill>
            <a:round/>
            <a:headEnd/>
            <a:tailEnd type="triangle" w="lg" len="lg"/>
          </a:ln>
          <a:extLst>
            <a:ext uri="{909E8E84-426E-40DD-AFC4-6F175D3DCCD1}">
              <a14:hiddenFill xmlns:a14="http://schemas.microsoft.com/office/drawing/2010/main">
                <a:noFill/>
              </a14:hiddenFill>
            </a:ext>
          </a:extLst>
        </p:spPr>
        <p:txBody>
          <a:bodyPr/>
          <a:lstStyle/>
          <a:p>
            <a:endParaRPr lang="es-AR" sz="1050"/>
          </a:p>
        </p:txBody>
      </p:sp>
      <p:sp>
        <p:nvSpPr>
          <p:cNvPr id="20491" name="Line 30"/>
          <p:cNvSpPr>
            <a:spLocks noChangeShapeType="1"/>
          </p:cNvSpPr>
          <p:nvPr/>
        </p:nvSpPr>
        <p:spPr bwMode="auto">
          <a:xfrm>
            <a:off x="5274469" y="681037"/>
            <a:ext cx="369094" cy="604838"/>
          </a:xfrm>
          <a:prstGeom prst="line">
            <a:avLst/>
          </a:prstGeom>
          <a:noFill/>
          <a:ln w="57150">
            <a:solidFill>
              <a:schemeClr val="accent1"/>
            </a:solidFill>
            <a:round/>
            <a:headEnd/>
            <a:tailEnd type="triangle" w="lg" len="lg"/>
          </a:ln>
          <a:extLst>
            <a:ext uri="{909E8E84-426E-40DD-AFC4-6F175D3DCCD1}">
              <a14:hiddenFill xmlns:a14="http://schemas.microsoft.com/office/drawing/2010/main">
                <a:noFill/>
              </a14:hiddenFill>
            </a:ext>
          </a:extLst>
        </p:spPr>
        <p:txBody>
          <a:bodyPr/>
          <a:lstStyle/>
          <a:p>
            <a:endParaRPr lang="es-AR" sz="1050"/>
          </a:p>
        </p:txBody>
      </p:sp>
      <p:sp>
        <p:nvSpPr>
          <p:cNvPr id="20492" name="Text Box 31"/>
          <p:cNvSpPr txBox="1">
            <a:spLocks noChangeArrowheads="1"/>
          </p:cNvSpPr>
          <p:nvPr/>
        </p:nvSpPr>
        <p:spPr bwMode="auto">
          <a:xfrm>
            <a:off x="1813356" y="681037"/>
            <a:ext cx="78098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620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76200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7620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7620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7620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buClr>
                <a:schemeClr val="accent1"/>
              </a:buClr>
              <a:buSzPct val="75000"/>
              <a:buFont typeface="Monotype Sorts"/>
              <a:buNone/>
            </a:pPr>
            <a:r>
              <a:rPr lang="es-ES" altLang="es-AR" sz="1350" b="1" dirty="0">
                <a:solidFill>
                  <a:srgbClr val="6699FF"/>
                </a:solidFill>
              </a:rPr>
              <a:t>90-95%</a:t>
            </a:r>
          </a:p>
        </p:txBody>
      </p:sp>
      <p:sp>
        <p:nvSpPr>
          <p:cNvPr id="20493" name="Text Box 32"/>
          <p:cNvSpPr txBox="1">
            <a:spLocks noChangeArrowheads="1"/>
          </p:cNvSpPr>
          <p:nvPr/>
        </p:nvSpPr>
        <p:spPr bwMode="auto">
          <a:xfrm>
            <a:off x="2143858" y="2462652"/>
            <a:ext cx="58862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620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76200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7620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7620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7620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buClr>
                <a:schemeClr val="accent1"/>
              </a:buClr>
              <a:buSzPct val="75000"/>
              <a:buFont typeface="Monotype Sorts"/>
              <a:buNone/>
            </a:pPr>
            <a:r>
              <a:rPr lang="es-ES" altLang="es-AR" sz="1350" b="1" dirty="0">
                <a:solidFill>
                  <a:srgbClr val="6699FF"/>
                </a:solidFill>
              </a:rPr>
              <a:t>4-8%</a:t>
            </a:r>
          </a:p>
        </p:txBody>
      </p:sp>
      <p:sp>
        <p:nvSpPr>
          <p:cNvPr id="20494" name="Text Box 33"/>
          <p:cNvSpPr txBox="1">
            <a:spLocks noChangeArrowheads="1"/>
          </p:cNvSpPr>
          <p:nvPr/>
        </p:nvSpPr>
        <p:spPr bwMode="auto">
          <a:xfrm>
            <a:off x="6062662" y="2518172"/>
            <a:ext cx="6210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620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76200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7620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7620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7620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buClr>
                <a:schemeClr val="accent1"/>
              </a:buClr>
              <a:buSzPct val="75000"/>
              <a:buFont typeface="Monotype Sorts"/>
              <a:buNone/>
            </a:pPr>
            <a:r>
              <a:rPr lang="es-ES" altLang="es-AR" sz="1350" b="1" dirty="0">
                <a:solidFill>
                  <a:srgbClr val="6699FF"/>
                </a:solidFill>
              </a:rPr>
              <a:t>1-2%</a:t>
            </a:r>
          </a:p>
        </p:txBody>
      </p:sp>
      <p:sp>
        <p:nvSpPr>
          <p:cNvPr id="20495" name="Text Box 34"/>
          <p:cNvSpPr txBox="1">
            <a:spLocks noChangeArrowheads="1"/>
          </p:cNvSpPr>
          <p:nvPr/>
        </p:nvSpPr>
        <p:spPr bwMode="auto">
          <a:xfrm>
            <a:off x="6111744" y="573881"/>
            <a:ext cx="73289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620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76200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7620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7620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7620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buClr>
                <a:schemeClr val="accent1"/>
              </a:buClr>
              <a:buSzPct val="75000"/>
              <a:buFont typeface="Monotype Sorts"/>
              <a:buNone/>
            </a:pPr>
            <a:r>
              <a:rPr lang="es-ES" altLang="es-AR" sz="1350" b="1" dirty="0">
                <a:solidFill>
                  <a:srgbClr val="6699FF"/>
                </a:solidFill>
              </a:rPr>
              <a:t>0.1-1%</a:t>
            </a:r>
          </a:p>
        </p:txBody>
      </p:sp>
    </p:spTree>
    <p:extLst>
      <p:ext uri="{BB962C8B-B14F-4D97-AF65-F5344CB8AC3E}">
        <p14:creationId xmlns:p14="http://schemas.microsoft.com/office/powerpoint/2010/main" val="339088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9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49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49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38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8" grpId="0" animBg="1"/>
      <p:bldP spid="16390" grpId="0" animBg="1"/>
      <p:bldP spid="16391" grpId="0" animBg="1"/>
      <p:bldP spid="20488" grpId="0" animBg="1"/>
      <p:bldP spid="20489" grpId="0" animBg="1"/>
      <p:bldP spid="20490" grpId="0" animBg="1"/>
      <p:bldP spid="20491" grpId="0" animBg="1"/>
      <p:bldP spid="20492" grpId="0"/>
      <p:bldP spid="20493" grpId="0"/>
      <p:bldP spid="20494" grpId="0"/>
      <p:bldP spid="204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494235" y="0"/>
            <a:ext cx="6172200" cy="857250"/>
          </a:xfrm>
        </p:spPr>
        <p:txBody>
          <a:bodyPr/>
          <a:lstStyle/>
          <a:p>
            <a:pPr eaLnBrk="1" hangingPunct="1">
              <a:defRPr/>
            </a:pPr>
            <a:r>
              <a:rPr lang="es-ES" altLang="es-AR" sz="2400" b="1" dirty="0">
                <a:solidFill>
                  <a:srgbClr val="002060"/>
                </a:solidFill>
              </a:rPr>
              <a:t>Poliomielitis paralítica</a:t>
            </a:r>
          </a:p>
        </p:txBody>
      </p:sp>
      <p:sp>
        <p:nvSpPr>
          <p:cNvPr id="22531" name="Rectangle 3"/>
          <p:cNvSpPr>
            <a:spLocks noGrp="1" noChangeArrowheads="1"/>
          </p:cNvSpPr>
          <p:nvPr>
            <p:ph type="body" idx="4294967295"/>
          </p:nvPr>
        </p:nvSpPr>
        <p:spPr>
          <a:xfrm>
            <a:off x="1464469" y="803673"/>
            <a:ext cx="4768454" cy="3758803"/>
          </a:xfrm>
        </p:spPr>
        <p:txBody>
          <a:bodyPr/>
          <a:lstStyle/>
          <a:p>
            <a:pPr eaLnBrk="1" hangingPunct="1">
              <a:lnSpc>
                <a:spcPct val="80000"/>
              </a:lnSpc>
              <a:buClr>
                <a:srgbClr val="0070C0"/>
              </a:buClr>
              <a:buFont typeface="Wingdings" panose="05000000000000000000" pitchFamily="2" charset="2"/>
              <a:buChar char="§"/>
            </a:pPr>
            <a:r>
              <a:rPr lang="es-ES_tradnl" altLang="es-AR" sz="1350" dirty="0">
                <a:solidFill>
                  <a:srgbClr val="002060"/>
                </a:solidFill>
              </a:rPr>
              <a:t>Es precedida de enfermedad </a:t>
            </a:r>
            <a:r>
              <a:rPr lang="es-ES_tradnl" altLang="es-AR" sz="1350" dirty="0">
                <a:solidFill>
                  <a:srgbClr val="00B0F0"/>
                </a:solidFill>
              </a:rPr>
              <a:t>leve:</a:t>
            </a:r>
            <a:r>
              <a:rPr lang="es-ES_tradnl" altLang="es-AR" sz="1350" dirty="0">
                <a:solidFill>
                  <a:schemeClr val="tx2"/>
                </a:solidFill>
              </a:rPr>
              <a:t> </a:t>
            </a:r>
            <a:r>
              <a:rPr lang="es-ES_tradnl" altLang="es-AR" sz="1350" dirty="0">
                <a:solidFill>
                  <a:srgbClr val="002060"/>
                </a:solidFill>
              </a:rPr>
              <a:t>cefalea, </a:t>
            </a:r>
            <a:r>
              <a:rPr lang="es-ES_tradnl" altLang="es-AR" sz="1350" dirty="0" err="1">
                <a:solidFill>
                  <a:srgbClr val="002060"/>
                </a:solidFill>
              </a:rPr>
              <a:t>odinofagia</a:t>
            </a:r>
            <a:r>
              <a:rPr lang="es-ES_tradnl" altLang="es-AR" sz="1350" dirty="0">
                <a:solidFill>
                  <a:srgbClr val="002060"/>
                </a:solidFill>
              </a:rPr>
              <a:t>, vómitos, fiebre, dolor de espalda</a:t>
            </a:r>
          </a:p>
          <a:p>
            <a:pPr eaLnBrk="1" hangingPunct="1">
              <a:lnSpc>
                <a:spcPct val="80000"/>
              </a:lnSpc>
              <a:buClr>
                <a:srgbClr val="0070C0"/>
              </a:buClr>
              <a:buFont typeface="Wingdings" panose="05000000000000000000" pitchFamily="2" charset="2"/>
              <a:buChar char="§"/>
            </a:pPr>
            <a:endParaRPr lang="es-ES_tradnl" altLang="es-AR" sz="1350" dirty="0">
              <a:solidFill>
                <a:schemeClr val="tx2"/>
              </a:solidFill>
            </a:endParaRPr>
          </a:p>
          <a:p>
            <a:pPr eaLnBrk="1" hangingPunct="1">
              <a:lnSpc>
                <a:spcPct val="80000"/>
              </a:lnSpc>
              <a:buClr>
                <a:srgbClr val="0070C0"/>
              </a:buClr>
              <a:buFont typeface="Wingdings" panose="05000000000000000000" pitchFamily="2" charset="2"/>
              <a:buChar char="§"/>
            </a:pPr>
            <a:r>
              <a:rPr lang="es-ES_tradnl" altLang="es-AR" sz="1350" dirty="0">
                <a:solidFill>
                  <a:srgbClr val="002060"/>
                </a:solidFill>
              </a:rPr>
              <a:t>La parálisis es de comienzo rápido (</a:t>
            </a:r>
            <a:r>
              <a:rPr lang="es-ES_tradnl" altLang="es-AR" sz="1350" dirty="0">
                <a:solidFill>
                  <a:srgbClr val="00B0F0"/>
                </a:solidFill>
              </a:rPr>
              <a:t>4 días</a:t>
            </a:r>
            <a:r>
              <a:rPr lang="es-ES_tradnl" altLang="es-AR" sz="1350" dirty="0">
                <a:solidFill>
                  <a:srgbClr val="002060"/>
                </a:solidFill>
              </a:rPr>
              <a:t>), fláccida  siempre con fiebre</a:t>
            </a:r>
          </a:p>
          <a:p>
            <a:pPr eaLnBrk="1" hangingPunct="1">
              <a:lnSpc>
                <a:spcPct val="80000"/>
              </a:lnSpc>
              <a:buClr>
                <a:srgbClr val="0070C0"/>
              </a:buClr>
              <a:buFont typeface="Wingdings" panose="05000000000000000000" pitchFamily="2" charset="2"/>
              <a:buChar char="§"/>
            </a:pPr>
            <a:endParaRPr lang="es-ES_tradnl" altLang="es-AR" sz="1350" dirty="0">
              <a:solidFill>
                <a:schemeClr val="tx2"/>
              </a:solidFill>
            </a:endParaRPr>
          </a:p>
          <a:p>
            <a:pPr eaLnBrk="1" hangingPunct="1">
              <a:lnSpc>
                <a:spcPct val="80000"/>
              </a:lnSpc>
              <a:buClr>
                <a:srgbClr val="0070C0"/>
              </a:buClr>
              <a:buFont typeface="Wingdings" panose="05000000000000000000" pitchFamily="2" charset="2"/>
              <a:buChar char="§"/>
            </a:pPr>
            <a:r>
              <a:rPr lang="es-ES_tradnl" altLang="es-AR" sz="1350" dirty="0">
                <a:solidFill>
                  <a:srgbClr val="002060"/>
                </a:solidFill>
              </a:rPr>
              <a:t>Casi</a:t>
            </a:r>
            <a:r>
              <a:rPr lang="es-ES_tradnl" altLang="es-AR" sz="1350" dirty="0">
                <a:solidFill>
                  <a:schemeClr val="tx2"/>
                </a:solidFill>
              </a:rPr>
              <a:t> </a:t>
            </a:r>
            <a:r>
              <a:rPr lang="es-ES_tradnl" altLang="es-AR" sz="1350" dirty="0">
                <a:solidFill>
                  <a:srgbClr val="00B0F0"/>
                </a:solidFill>
              </a:rPr>
              <a:t>no</a:t>
            </a:r>
            <a:r>
              <a:rPr lang="es-ES_tradnl" altLang="es-AR" sz="1350" dirty="0">
                <a:solidFill>
                  <a:schemeClr val="tx2"/>
                </a:solidFill>
              </a:rPr>
              <a:t> </a:t>
            </a:r>
            <a:r>
              <a:rPr lang="es-ES_tradnl" altLang="es-AR" sz="1350" dirty="0">
                <a:solidFill>
                  <a:srgbClr val="002060"/>
                </a:solidFill>
              </a:rPr>
              <a:t>hay compromiso de la </a:t>
            </a:r>
            <a:r>
              <a:rPr lang="es-ES_tradnl" altLang="es-AR" sz="1350" dirty="0">
                <a:solidFill>
                  <a:srgbClr val="00B0F0"/>
                </a:solidFill>
              </a:rPr>
              <a:t>sensibilidad</a:t>
            </a:r>
          </a:p>
          <a:p>
            <a:pPr eaLnBrk="1" hangingPunct="1">
              <a:lnSpc>
                <a:spcPct val="80000"/>
              </a:lnSpc>
              <a:buClr>
                <a:srgbClr val="0070C0"/>
              </a:buClr>
              <a:buFont typeface="Wingdings" panose="05000000000000000000" pitchFamily="2" charset="2"/>
              <a:buChar char="§"/>
            </a:pPr>
            <a:endParaRPr lang="es-ES_tradnl" altLang="es-AR" sz="1350" dirty="0">
              <a:solidFill>
                <a:schemeClr val="tx2"/>
              </a:solidFill>
            </a:endParaRPr>
          </a:p>
          <a:p>
            <a:pPr eaLnBrk="1" hangingPunct="1">
              <a:lnSpc>
                <a:spcPct val="80000"/>
              </a:lnSpc>
              <a:buClr>
                <a:srgbClr val="0070C0"/>
              </a:buClr>
              <a:buFont typeface="Wingdings" panose="05000000000000000000" pitchFamily="2" charset="2"/>
              <a:buChar char="§"/>
            </a:pPr>
            <a:r>
              <a:rPr lang="es-ES_tradnl" altLang="es-AR" sz="1350" dirty="0">
                <a:solidFill>
                  <a:srgbClr val="002060"/>
                </a:solidFill>
              </a:rPr>
              <a:t>Se afectan más las </a:t>
            </a:r>
            <a:r>
              <a:rPr lang="es-ES_tradnl" altLang="es-AR" sz="1350" dirty="0">
                <a:solidFill>
                  <a:srgbClr val="00B0F0"/>
                </a:solidFill>
              </a:rPr>
              <a:t>piernas</a:t>
            </a:r>
            <a:r>
              <a:rPr lang="es-ES_tradnl" altLang="es-AR" sz="1350" dirty="0">
                <a:solidFill>
                  <a:schemeClr val="tx2"/>
                </a:solidFill>
              </a:rPr>
              <a:t> </a:t>
            </a:r>
            <a:r>
              <a:rPr lang="es-ES_tradnl" altLang="es-AR" sz="1350" dirty="0">
                <a:solidFill>
                  <a:srgbClr val="002060"/>
                </a:solidFill>
              </a:rPr>
              <a:t>que los brazos, y los músculos</a:t>
            </a:r>
            <a:r>
              <a:rPr lang="es-ES_tradnl" altLang="es-AR" sz="1350" dirty="0">
                <a:solidFill>
                  <a:schemeClr val="tx2"/>
                </a:solidFill>
              </a:rPr>
              <a:t> </a:t>
            </a:r>
            <a:r>
              <a:rPr lang="es-ES_tradnl" altLang="es-AR" sz="1350" dirty="0">
                <a:solidFill>
                  <a:srgbClr val="00B0F0"/>
                </a:solidFill>
              </a:rPr>
              <a:t>proximales</a:t>
            </a:r>
            <a:r>
              <a:rPr lang="es-ES_tradnl" altLang="es-AR" sz="1350" dirty="0">
                <a:solidFill>
                  <a:schemeClr val="tx2"/>
                </a:solidFill>
              </a:rPr>
              <a:t> </a:t>
            </a:r>
            <a:r>
              <a:rPr lang="es-ES_tradnl" altLang="es-AR" sz="1350" dirty="0">
                <a:solidFill>
                  <a:srgbClr val="002060"/>
                </a:solidFill>
              </a:rPr>
              <a:t>que los distales</a:t>
            </a:r>
          </a:p>
          <a:p>
            <a:pPr eaLnBrk="1" hangingPunct="1">
              <a:lnSpc>
                <a:spcPct val="80000"/>
              </a:lnSpc>
              <a:buClr>
                <a:srgbClr val="0070C0"/>
              </a:buClr>
              <a:buFont typeface="Wingdings" panose="05000000000000000000" pitchFamily="2" charset="2"/>
              <a:buChar char="§"/>
            </a:pPr>
            <a:endParaRPr lang="es-ES_tradnl" altLang="es-AR" sz="1350" dirty="0">
              <a:solidFill>
                <a:schemeClr val="tx2"/>
              </a:solidFill>
            </a:endParaRPr>
          </a:p>
          <a:p>
            <a:pPr eaLnBrk="1" hangingPunct="1">
              <a:lnSpc>
                <a:spcPct val="80000"/>
              </a:lnSpc>
              <a:buClr>
                <a:srgbClr val="0070C0"/>
              </a:buClr>
              <a:buFont typeface="Wingdings" panose="05000000000000000000" pitchFamily="2" charset="2"/>
              <a:buChar char="§"/>
            </a:pPr>
            <a:r>
              <a:rPr lang="es-ES_tradnl" altLang="es-AR" sz="1350" dirty="0">
                <a:solidFill>
                  <a:srgbClr val="002060"/>
                </a:solidFill>
              </a:rPr>
              <a:t>Es</a:t>
            </a:r>
            <a:r>
              <a:rPr lang="es-ES_tradnl" altLang="es-AR" sz="1350" dirty="0">
                <a:solidFill>
                  <a:schemeClr val="tx2"/>
                </a:solidFill>
              </a:rPr>
              <a:t> </a:t>
            </a:r>
            <a:r>
              <a:rPr lang="es-ES_tradnl" altLang="es-AR" sz="1350" dirty="0">
                <a:solidFill>
                  <a:srgbClr val="00B0F0"/>
                </a:solidFill>
              </a:rPr>
              <a:t>asimétrica:</a:t>
            </a:r>
            <a:r>
              <a:rPr lang="es-ES_tradnl" altLang="es-AR" sz="1350" dirty="0">
                <a:solidFill>
                  <a:schemeClr val="tx2"/>
                </a:solidFill>
              </a:rPr>
              <a:t> </a:t>
            </a:r>
            <a:r>
              <a:rPr lang="es-ES_tradnl" altLang="es-AR" sz="1350" dirty="0">
                <a:solidFill>
                  <a:srgbClr val="002060"/>
                </a:solidFill>
              </a:rPr>
              <a:t>generalmente afecta sólo una pierna o un brazo.</a:t>
            </a:r>
          </a:p>
          <a:p>
            <a:pPr eaLnBrk="1" hangingPunct="1">
              <a:lnSpc>
                <a:spcPct val="80000"/>
              </a:lnSpc>
              <a:buClr>
                <a:srgbClr val="0070C0"/>
              </a:buClr>
              <a:buFont typeface="Wingdings" panose="05000000000000000000" pitchFamily="2" charset="2"/>
              <a:buChar char="§"/>
            </a:pPr>
            <a:endParaRPr lang="es-ES_tradnl" altLang="es-AR" sz="1350" dirty="0">
              <a:solidFill>
                <a:schemeClr val="tx2"/>
              </a:solidFill>
            </a:endParaRPr>
          </a:p>
          <a:p>
            <a:pPr eaLnBrk="1" hangingPunct="1">
              <a:lnSpc>
                <a:spcPct val="80000"/>
              </a:lnSpc>
              <a:buClr>
                <a:srgbClr val="0070C0"/>
              </a:buClr>
              <a:buFont typeface="Wingdings" panose="05000000000000000000" pitchFamily="2" charset="2"/>
              <a:buChar char="§"/>
            </a:pPr>
            <a:r>
              <a:rPr lang="es-ES_tradnl" altLang="es-AR" sz="1350" dirty="0">
                <a:solidFill>
                  <a:srgbClr val="002060"/>
                </a:solidFill>
              </a:rPr>
              <a:t>Las </a:t>
            </a:r>
            <a:r>
              <a:rPr lang="es-ES_tradnl" altLang="es-AR" sz="1350" dirty="0">
                <a:solidFill>
                  <a:srgbClr val="00B0F0"/>
                </a:solidFill>
              </a:rPr>
              <a:t>secuelas </a:t>
            </a:r>
            <a:r>
              <a:rPr lang="es-ES_tradnl" altLang="es-AR" sz="1350" dirty="0">
                <a:solidFill>
                  <a:srgbClr val="002060"/>
                </a:solidFill>
              </a:rPr>
              <a:t>se pueden observar generalmente </a:t>
            </a:r>
            <a:r>
              <a:rPr lang="es-ES_tradnl" altLang="es-AR" sz="1350" dirty="0">
                <a:solidFill>
                  <a:srgbClr val="00B0F0"/>
                </a:solidFill>
              </a:rPr>
              <a:t>60 días </a:t>
            </a:r>
            <a:r>
              <a:rPr lang="es-ES_tradnl" altLang="es-AR" sz="1350" dirty="0">
                <a:solidFill>
                  <a:srgbClr val="002060"/>
                </a:solidFill>
              </a:rPr>
              <a:t>luego del inicio de la enfermedad</a:t>
            </a:r>
          </a:p>
          <a:p>
            <a:pPr eaLnBrk="1" hangingPunct="1">
              <a:lnSpc>
                <a:spcPct val="80000"/>
              </a:lnSpc>
              <a:buClr>
                <a:srgbClr val="0070C0"/>
              </a:buClr>
              <a:buFont typeface="Wingdings" panose="05000000000000000000" pitchFamily="2" charset="2"/>
              <a:buChar char="§"/>
            </a:pPr>
            <a:endParaRPr lang="es-ES_tradnl" altLang="es-AR" sz="1350" dirty="0">
              <a:solidFill>
                <a:schemeClr val="tx2"/>
              </a:solidFill>
            </a:endParaRPr>
          </a:p>
          <a:p>
            <a:pPr eaLnBrk="1" hangingPunct="1">
              <a:lnSpc>
                <a:spcPct val="80000"/>
              </a:lnSpc>
              <a:buClr>
                <a:srgbClr val="0070C0"/>
              </a:buClr>
              <a:buFont typeface="Wingdings" panose="05000000000000000000" pitchFamily="2" charset="2"/>
              <a:buChar char="§"/>
            </a:pPr>
            <a:r>
              <a:rPr lang="es-ES_tradnl" altLang="es-AR" sz="1350" dirty="0">
                <a:solidFill>
                  <a:srgbClr val="00B0F0"/>
                </a:solidFill>
              </a:rPr>
              <a:t>Mortalidad: 2-5% </a:t>
            </a:r>
            <a:r>
              <a:rPr lang="es-ES_tradnl" altLang="es-AR" sz="1350" dirty="0">
                <a:solidFill>
                  <a:srgbClr val="002060"/>
                </a:solidFill>
              </a:rPr>
              <a:t>en niños</a:t>
            </a:r>
            <a:r>
              <a:rPr lang="es-ES_tradnl" altLang="es-AR" sz="1350" dirty="0">
                <a:solidFill>
                  <a:srgbClr val="00B0F0"/>
                </a:solidFill>
              </a:rPr>
              <a:t>/ 15-30%</a:t>
            </a:r>
            <a:r>
              <a:rPr lang="es-ES_tradnl" altLang="es-AR" sz="1350" dirty="0">
                <a:solidFill>
                  <a:schemeClr val="tx2"/>
                </a:solidFill>
              </a:rPr>
              <a:t> </a:t>
            </a:r>
            <a:r>
              <a:rPr lang="es-ES_tradnl" altLang="es-AR" sz="1350" dirty="0">
                <a:solidFill>
                  <a:srgbClr val="002060"/>
                </a:solidFill>
              </a:rPr>
              <a:t>en adultos, si hay compromiso </a:t>
            </a:r>
            <a:r>
              <a:rPr lang="es-ES_tradnl" altLang="es-AR" sz="1350" dirty="0">
                <a:solidFill>
                  <a:srgbClr val="00B0F0"/>
                </a:solidFill>
              </a:rPr>
              <a:t>bulbar: 25-75%</a:t>
            </a:r>
          </a:p>
          <a:p>
            <a:pPr eaLnBrk="1" hangingPunct="1">
              <a:lnSpc>
                <a:spcPct val="80000"/>
              </a:lnSpc>
              <a:buClr>
                <a:srgbClr val="0070C0"/>
              </a:buClr>
              <a:buFont typeface="Wingdings" panose="05000000000000000000" pitchFamily="2" charset="2"/>
              <a:buChar char="§"/>
            </a:pPr>
            <a:endParaRPr lang="es-ES_tradnl" altLang="es-AR" sz="1350" dirty="0">
              <a:solidFill>
                <a:schemeClr val="tx2"/>
              </a:solidFill>
            </a:endParaRPr>
          </a:p>
          <a:p>
            <a:pPr eaLnBrk="1" hangingPunct="1">
              <a:lnSpc>
                <a:spcPct val="80000"/>
              </a:lnSpc>
              <a:buClr>
                <a:srgbClr val="0070C0"/>
              </a:buClr>
              <a:buFont typeface="Wingdings" panose="05000000000000000000" pitchFamily="2" charset="2"/>
              <a:buChar char="§"/>
            </a:pPr>
            <a:endParaRPr lang="es-ES_tradnl" altLang="es-AR" sz="1350" dirty="0">
              <a:solidFill>
                <a:schemeClr val="tx2"/>
              </a:solidFill>
            </a:endParaRPr>
          </a:p>
          <a:p>
            <a:pPr eaLnBrk="1" hangingPunct="1">
              <a:lnSpc>
                <a:spcPct val="80000"/>
              </a:lnSpc>
              <a:buClr>
                <a:srgbClr val="0070C0"/>
              </a:buClr>
              <a:buFont typeface="Wingdings" panose="05000000000000000000" pitchFamily="2" charset="2"/>
              <a:buChar char="§"/>
            </a:pPr>
            <a:endParaRPr lang="es-ES" altLang="es-AR" sz="1350" dirty="0">
              <a:solidFill>
                <a:schemeClr val="tx2"/>
              </a:solidFill>
            </a:endParaRPr>
          </a:p>
        </p:txBody>
      </p:sp>
      <p:pic>
        <p:nvPicPr>
          <p:cNvPr id="22532" name="Picture 6" descr="OMS | Erradicación de la poliomielitis: ahora más que nunc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400" y="3188622"/>
            <a:ext cx="1678781"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8" descr="Día Mundial de la Poliomielitis | una enfermedad que no tiene cur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801" y="1087144"/>
            <a:ext cx="213598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35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31">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txBox="1"/>
          <p:nvPr/>
        </p:nvSpPr>
        <p:spPr>
          <a:xfrm>
            <a:off x="685800" y="1597860"/>
            <a:ext cx="7772040" cy="110214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7"/>
          <p:cNvSpPr txBox="1"/>
          <p:nvPr/>
        </p:nvSpPr>
        <p:spPr>
          <a:xfrm>
            <a:off x="1371600" y="2914650"/>
            <a:ext cx="6400440" cy="131409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200">
              <a:solidFill>
                <a:srgbClr val="000000"/>
              </a:solidFill>
              <a:latin typeface="Calibri"/>
              <a:ea typeface="Calibri"/>
              <a:cs typeface="Calibri"/>
              <a:sym typeface="Calibri"/>
            </a:endParaRPr>
          </a:p>
        </p:txBody>
      </p:sp>
      <p:pic>
        <p:nvPicPr>
          <p:cNvPr id="118" name="Google Shape;118;p7"/>
          <p:cNvPicPr preferRelativeResize="0"/>
          <p:nvPr/>
        </p:nvPicPr>
        <p:blipFill rotWithShape="1">
          <a:blip r:embed="rId3">
            <a:alphaModFix/>
          </a:blip>
          <a:srcRect/>
          <a:stretch/>
        </p:blipFill>
        <p:spPr>
          <a:xfrm>
            <a:off x="1670601" y="1121121"/>
            <a:ext cx="5651175" cy="3094698"/>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8"/>
          <p:cNvSpPr txBox="1">
            <a:spLocks noGrp="1"/>
          </p:cNvSpPr>
          <p:nvPr>
            <p:ph type="title" idx="4294967295"/>
          </p:nvPr>
        </p:nvSpPr>
        <p:spPr>
          <a:xfrm>
            <a:off x="675715" y="0"/>
            <a:ext cx="7616498"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1">
                <a:solidFill>
                  <a:srgbClr val="205867"/>
                </a:solidFill>
                <a:latin typeface="Calibri"/>
                <a:ea typeface="Calibri"/>
                <a:cs typeface="Calibri"/>
                <a:sym typeface="Calibri"/>
              </a:rPr>
              <a:t/>
            </a:r>
            <a:br>
              <a:rPr lang="en-US" sz="2400" b="1">
                <a:solidFill>
                  <a:srgbClr val="205867"/>
                </a:solidFill>
                <a:latin typeface="Calibri"/>
                <a:ea typeface="Calibri"/>
                <a:cs typeface="Calibri"/>
                <a:sym typeface="Calibri"/>
              </a:rPr>
            </a:br>
            <a:r>
              <a:rPr lang="en-US" sz="2400" b="1">
                <a:solidFill>
                  <a:srgbClr val="205867"/>
                </a:solidFill>
                <a:latin typeface="Calibri"/>
                <a:ea typeface="Calibri"/>
                <a:cs typeface="Calibri"/>
                <a:sym typeface="Calibri"/>
              </a:rPr>
              <a:t>Poliovirus: posibilidades científicas de ser erradicado</a:t>
            </a:r>
            <a:br>
              <a:rPr lang="en-US" sz="2400" b="1">
                <a:solidFill>
                  <a:srgbClr val="205867"/>
                </a:solidFill>
                <a:latin typeface="Calibri"/>
                <a:ea typeface="Calibri"/>
                <a:cs typeface="Calibri"/>
                <a:sym typeface="Calibri"/>
              </a:rPr>
            </a:br>
            <a:endParaRPr sz="2400" b="1">
              <a:solidFill>
                <a:srgbClr val="205867"/>
              </a:solidFill>
              <a:latin typeface="Calibri"/>
              <a:ea typeface="Calibri"/>
              <a:cs typeface="Calibri"/>
              <a:sym typeface="Calibri"/>
            </a:endParaRPr>
          </a:p>
        </p:txBody>
      </p:sp>
      <p:sp>
        <p:nvSpPr>
          <p:cNvPr id="124" name="Google Shape;124;p8"/>
          <p:cNvSpPr txBox="1">
            <a:spLocks noGrp="1"/>
          </p:cNvSpPr>
          <p:nvPr>
            <p:ph type="body" idx="4294967295"/>
          </p:nvPr>
        </p:nvSpPr>
        <p:spPr>
          <a:xfrm>
            <a:off x="1281671" y="653653"/>
            <a:ext cx="6000750" cy="235743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6699FF"/>
              </a:buClr>
              <a:buSzPts val="1800"/>
              <a:buFont typeface="Noto Sans Symbols"/>
              <a:buNone/>
            </a:pPr>
            <a:endParaRPr dirty="0">
              <a:solidFill>
                <a:srgbClr val="31859B"/>
              </a:solidFill>
              <a:latin typeface="Calibri"/>
              <a:ea typeface="Calibri"/>
              <a:cs typeface="Calibri"/>
              <a:sym typeface="Calibri"/>
            </a:endParaRPr>
          </a:p>
          <a:p>
            <a:pPr marL="0" lvl="0" indent="-114300" algn="l" rtl="0">
              <a:spcBef>
                <a:spcPts val="0"/>
              </a:spcBef>
              <a:spcAft>
                <a:spcPts val="0"/>
              </a:spcAft>
              <a:buClr>
                <a:srgbClr val="FF0000"/>
              </a:buClr>
              <a:buSzPts val="1800"/>
              <a:buFont typeface="Noto Sans Symbols"/>
              <a:buChar char="▪"/>
            </a:pPr>
            <a:r>
              <a:rPr lang="en-US" dirty="0">
                <a:solidFill>
                  <a:srgbClr val="31859B"/>
                </a:solidFill>
                <a:latin typeface="Calibri"/>
                <a:ea typeface="Calibri"/>
                <a:cs typeface="Calibri"/>
                <a:sym typeface="Calibri"/>
              </a:rPr>
              <a:t>1. </a:t>
            </a:r>
            <a:r>
              <a:rPr lang="en-US" b="1" i="1" dirty="0" err="1">
                <a:solidFill>
                  <a:srgbClr val="205867"/>
                </a:solidFill>
                <a:latin typeface="Calibri"/>
                <a:ea typeface="Calibri"/>
                <a:cs typeface="Calibri"/>
                <a:sym typeface="Calibri"/>
              </a:rPr>
              <a:t>Vulnerabilidad</a:t>
            </a:r>
            <a:r>
              <a:rPr lang="en-US" b="1" i="1" dirty="0">
                <a:solidFill>
                  <a:srgbClr val="205867"/>
                </a:solidFill>
                <a:latin typeface="Calibri"/>
                <a:ea typeface="Calibri"/>
                <a:cs typeface="Calibri"/>
                <a:sym typeface="Calibri"/>
              </a:rPr>
              <a:t> </a:t>
            </a:r>
            <a:r>
              <a:rPr lang="en-US" b="1" i="1" dirty="0" err="1">
                <a:solidFill>
                  <a:srgbClr val="205867"/>
                </a:solidFill>
                <a:latin typeface="Calibri"/>
                <a:ea typeface="Calibri"/>
                <a:cs typeface="Calibri"/>
                <a:sym typeface="Calibri"/>
              </a:rPr>
              <a:t>epidemiológica</a:t>
            </a:r>
            <a:r>
              <a:rPr lang="en-US" b="1" dirty="0">
                <a:solidFill>
                  <a:srgbClr val="205867"/>
                </a:solidFill>
                <a:latin typeface="Calibri"/>
                <a:ea typeface="Calibri"/>
                <a:cs typeface="Calibri"/>
                <a:sym typeface="Calibri"/>
              </a:rPr>
              <a:t>.</a:t>
            </a:r>
            <a:endParaRPr dirty="0"/>
          </a:p>
          <a:p>
            <a:pPr marL="0" lvl="0" indent="0" algn="l" rtl="0">
              <a:spcBef>
                <a:spcPts val="0"/>
              </a:spcBef>
              <a:spcAft>
                <a:spcPts val="0"/>
              </a:spcAft>
              <a:buNone/>
            </a:pPr>
            <a:r>
              <a:rPr lang="en-US" dirty="0">
                <a:solidFill>
                  <a:srgbClr val="31859B"/>
                </a:solidFill>
                <a:latin typeface="Calibri"/>
                <a:ea typeface="Calibri"/>
                <a:cs typeface="Calibri"/>
                <a:sym typeface="Calibri"/>
              </a:rPr>
              <a:t>- </a:t>
            </a:r>
            <a:r>
              <a:rPr lang="en-US" dirty="0" err="1">
                <a:solidFill>
                  <a:srgbClr val="31859B"/>
                </a:solidFill>
                <a:latin typeface="Calibri"/>
                <a:ea typeface="Calibri"/>
                <a:cs typeface="Calibri"/>
                <a:sym typeface="Calibri"/>
              </a:rPr>
              <a:t>Único</a:t>
            </a:r>
            <a:r>
              <a:rPr lang="en-US" dirty="0">
                <a:solidFill>
                  <a:srgbClr val="31859B"/>
                </a:solidFill>
                <a:latin typeface="Calibri"/>
                <a:ea typeface="Calibri"/>
                <a:cs typeface="Calibri"/>
                <a:sym typeface="Calibri"/>
              </a:rPr>
              <a:t> </a:t>
            </a:r>
            <a:r>
              <a:rPr lang="en-US" dirty="0" err="1">
                <a:solidFill>
                  <a:srgbClr val="31859B"/>
                </a:solidFill>
                <a:latin typeface="Calibri"/>
                <a:ea typeface="Calibri"/>
                <a:cs typeface="Calibri"/>
                <a:sym typeface="Calibri"/>
              </a:rPr>
              <a:t>reservorio</a:t>
            </a:r>
            <a:r>
              <a:rPr lang="en-US" dirty="0">
                <a:solidFill>
                  <a:srgbClr val="31859B"/>
                </a:solidFill>
                <a:latin typeface="Calibri"/>
                <a:ea typeface="Calibri"/>
                <a:cs typeface="Calibri"/>
                <a:sym typeface="Calibri"/>
              </a:rPr>
              <a:t> el </a:t>
            </a:r>
            <a:r>
              <a:rPr lang="en-US" dirty="0" err="1">
                <a:solidFill>
                  <a:srgbClr val="31859B"/>
                </a:solidFill>
                <a:latin typeface="Calibri"/>
                <a:ea typeface="Calibri"/>
                <a:cs typeface="Calibri"/>
                <a:sym typeface="Calibri"/>
              </a:rPr>
              <a:t>ser</a:t>
            </a:r>
            <a:r>
              <a:rPr lang="en-US" dirty="0">
                <a:solidFill>
                  <a:srgbClr val="31859B"/>
                </a:solidFill>
                <a:latin typeface="Calibri"/>
                <a:ea typeface="Calibri"/>
                <a:cs typeface="Calibri"/>
                <a:sym typeface="Calibri"/>
              </a:rPr>
              <a:t> </a:t>
            </a:r>
            <a:r>
              <a:rPr lang="en-US" dirty="0" err="1">
                <a:solidFill>
                  <a:srgbClr val="31859B"/>
                </a:solidFill>
                <a:latin typeface="Calibri"/>
                <a:ea typeface="Calibri"/>
                <a:cs typeface="Calibri"/>
                <a:sym typeface="Calibri"/>
              </a:rPr>
              <a:t>humano</a:t>
            </a:r>
            <a:endParaRPr dirty="0"/>
          </a:p>
          <a:p>
            <a:pPr marL="0" lvl="0" indent="-114300" algn="l" rtl="0">
              <a:spcBef>
                <a:spcPts val="0"/>
              </a:spcBef>
              <a:spcAft>
                <a:spcPts val="0"/>
              </a:spcAft>
              <a:buClr>
                <a:srgbClr val="FF0000"/>
              </a:buClr>
              <a:buSzPts val="1800"/>
              <a:buFont typeface="Calibri"/>
              <a:buChar char="-"/>
            </a:pPr>
            <a:r>
              <a:rPr lang="en-US" dirty="0" err="1">
                <a:solidFill>
                  <a:srgbClr val="31859B"/>
                </a:solidFill>
                <a:latin typeface="Calibri"/>
                <a:ea typeface="Calibri"/>
                <a:cs typeface="Calibri"/>
                <a:sym typeface="Calibri"/>
              </a:rPr>
              <a:t>Inmunidad</a:t>
            </a:r>
            <a:r>
              <a:rPr lang="en-US" dirty="0">
                <a:solidFill>
                  <a:srgbClr val="31859B"/>
                </a:solidFill>
                <a:latin typeface="Calibri"/>
                <a:ea typeface="Calibri"/>
                <a:cs typeface="Calibri"/>
                <a:sym typeface="Calibri"/>
              </a:rPr>
              <a:t> </a:t>
            </a:r>
            <a:r>
              <a:rPr lang="en-US" dirty="0" err="1">
                <a:solidFill>
                  <a:srgbClr val="31859B"/>
                </a:solidFill>
                <a:latin typeface="Calibri"/>
                <a:ea typeface="Calibri"/>
                <a:cs typeface="Calibri"/>
                <a:sym typeface="Calibri"/>
              </a:rPr>
              <a:t>duradera</a:t>
            </a:r>
            <a:endParaRPr dirty="0"/>
          </a:p>
          <a:p>
            <a:pPr marL="0" lvl="0" indent="0" algn="l" rtl="0">
              <a:spcBef>
                <a:spcPts val="0"/>
              </a:spcBef>
              <a:spcAft>
                <a:spcPts val="0"/>
              </a:spcAft>
              <a:buClr>
                <a:srgbClr val="FF0000"/>
              </a:buClr>
              <a:buSzPts val="1800"/>
              <a:buNone/>
            </a:pPr>
            <a:endParaRPr dirty="0">
              <a:solidFill>
                <a:srgbClr val="31859B"/>
              </a:solidFill>
              <a:latin typeface="Calibri"/>
              <a:ea typeface="Calibri"/>
              <a:cs typeface="Calibri"/>
              <a:sym typeface="Calibri"/>
            </a:endParaRPr>
          </a:p>
          <a:p>
            <a:pPr marL="0" lvl="0" indent="-114300" algn="l" rtl="0">
              <a:spcBef>
                <a:spcPts val="0"/>
              </a:spcBef>
              <a:spcAft>
                <a:spcPts val="0"/>
              </a:spcAft>
              <a:buClr>
                <a:srgbClr val="FF0000"/>
              </a:buClr>
              <a:buSzPts val="1800"/>
              <a:buFont typeface="Noto Sans Symbols"/>
              <a:buChar char="▪"/>
            </a:pPr>
            <a:r>
              <a:rPr lang="en-US" i="1" dirty="0">
                <a:solidFill>
                  <a:srgbClr val="31859B"/>
                </a:solidFill>
                <a:latin typeface="Calibri"/>
                <a:ea typeface="Calibri"/>
                <a:cs typeface="Calibri"/>
                <a:sym typeface="Calibri"/>
              </a:rPr>
              <a:t>2. </a:t>
            </a:r>
            <a:r>
              <a:rPr lang="en-US" b="1" i="1" dirty="0" err="1">
                <a:solidFill>
                  <a:srgbClr val="205867"/>
                </a:solidFill>
                <a:latin typeface="Calibri"/>
                <a:ea typeface="Calibri"/>
                <a:cs typeface="Calibri"/>
                <a:sym typeface="Calibri"/>
              </a:rPr>
              <a:t>Intervención</a:t>
            </a:r>
            <a:r>
              <a:rPr lang="en-US" b="1" i="1" dirty="0">
                <a:solidFill>
                  <a:srgbClr val="205867"/>
                </a:solidFill>
                <a:latin typeface="Calibri"/>
                <a:ea typeface="Calibri"/>
                <a:cs typeface="Calibri"/>
                <a:sym typeface="Calibri"/>
              </a:rPr>
              <a:t> </a:t>
            </a:r>
            <a:r>
              <a:rPr lang="en-US" b="1" i="1" dirty="0" err="1">
                <a:solidFill>
                  <a:srgbClr val="205867"/>
                </a:solidFill>
                <a:latin typeface="Calibri"/>
                <a:ea typeface="Calibri"/>
                <a:cs typeface="Calibri"/>
                <a:sym typeface="Calibri"/>
              </a:rPr>
              <a:t>efectiva</a:t>
            </a:r>
            <a:r>
              <a:rPr lang="en-US" b="1" i="1" dirty="0">
                <a:solidFill>
                  <a:srgbClr val="205867"/>
                </a:solidFill>
                <a:latin typeface="Calibri"/>
                <a:ea typeface="Calibri"/>
                <a:cs typeface="Calibri"/>
                <a:sym typeface="Calibri"/>
              </a:rPr>
              <a:t>: </a:t>
            </a:r>
            <a:endParaRPr dirty="0"/>
          </a:p>
          <a:p>
            <a:pPr marL="0" lvl="0" indent="-114300" algn="l" rtl="0">
              <a:spcBef>
                <a:spcPts val="0"/>
              </a:spcBef>
              <a:spcAft>
                <a:spcPts val="0"/>
              </a:spcAft>
              <a:buClr>
                <a:srgbClr val="FF0000"/>
              </a:buClr>
              <a:buSzPts val="1800"/>
              <a:buFont typeface="Calibri"/>
              <a:buChar char="-"/>
            </a:pPr>
            <a:r>
              <a:rPr lang="en-US" dirty="0" err="1">
                <a:solidFill>
                  <a:srgbClr val="31859B"/>
                </a:solidFill>
                <a:latin typeface="Calibri"/>
                <a:ea typeface="Calibri"/>
                <a:cs typeface="Calibri"/>
                <a:sym typeface="Calibri"/>
              </a:rPr>
              <a:t>Vacunas</a:t>
            </a:r>
            <a:r>
              <a:rPr lang="en-US" dirty="0">
                <a:solidFill>
                  <a:srgbClr val="31859B"/>
                </a:solidFill>
                <a:latin typeface="Calibri"/>
                <a:ea typeface="Calibri"/>
                <a:cs typeface="Calibri"/>
                <a:sym typeface="Calibri"/>
              </a:rPr>
              <a:t> </a:t>
            </a:r>
            <a:r>
              <a:rPr lang="en-US" dirty="0" err="1">
                <a:solidFill>
                  <a:srgbClr val="31859B"/>
                </a:solidFill>
                <a:latin typeface="Calibri"/>
                <a:ea typeface="Calibri"/>
                <a:cs typeface="Calibri"/>
                <a:sym typeface="Calibri"/>
              </a:rPr>
              <a:t>seguras</a:t>
            </a:r>
            <a:r>
              <a:rPr lang="en-US" dirty="0">
                <a:solidFill>
                  <a:srgbClr val="31859B"/>
                </a:solidFill>
                <a:latin typeface="Calibri"/>
                <a:ea typeface="Calibri"/>
                <a:cs typeface="Calibri"/>
                <a:sym typeface="Calibri"/>
              </a:rPr>
              <a:t> y </a:t>
            </a:r>
            <a:r>
              <a:rPr lang="en-US" dirty="0" err="1">
                <a:solidFill>
                  <a:srgbClr val="31859B"/>
                </a:solidFill>
                <a:latin typeface="Calibri"/>
                <a:ea typeface="Calibri"/>
                <a:cs typeface="Calibri"/>
                <a:sym typeface="Calibri"/>
              </a:rPr>
              <a:t>eficaces</a:t>
            </a:r>
            <a:r>
              <a:rPr lang="en-US" dirty="0">
                <a:solidFill>
                  <a:srgbClr val="31859B"/>
                </a:solidFill>
                <a:latin typeface="Calibri"/>
                <a:ea typeface="Calibri"/>
                <a:cs typeface="Calibri"/>
                <a:sym typeface="Calibri"/>
              </a:rPr>
              <a:t> </a:t>
            </a:r>
            <a:endParaRPr dirty="0"/>
          </a:p>
          <a:p>
            <a:pPr marL="0" lvl="0" indent="0" algn="l" rtl="0">
              <a:spcBef>
                <a:spcPts val="0"/>
              </a:spcBef>
              <a:spcAft>
                <a:spcPts val="0"/>
              </a:spcAft>
              <a:buClr>
                <a:srgbClr val="FF0000"/>
              </a:buClr>
              <a:buSzPts val="1800"/>
              <a:buNone/>
            </a:pPr>
            <a:endParaRPr dirty="0">
              <a:solidFill>
                <a:srgbClr val="31859B"/>
              </a:solidFill>
              <a:latin typeface="Calibri"/>
              <a:ea typeface="Calibri"/>
              <a:cs typeface="Calibri"/>
              <a:sym typeface="Calibri"/>
            </a:endParaRPr>
          </a:p>
          <a:p>
            <a:pPr marL="0" lvl="0" indent="-114300" algn="l" rtl="0">
              <a:spcBef>
                <a:spcPts val="0"/>
              </a:spcBef>
              <a:spcAft>
                <a:spcPts val="0"/>
              </a:spcAft>
              <a:buClr>
                <a:srgbClr val="FF0000"/>
              </a:buClr>
              <a:buSzPts val="1800"/>
              <a:buFont typeface="Noto Sans Symbols"/>
              <a:buChar char="▪"/>
            </a:pPr>
            <a:r>
              <a:rPr lang="en-US" i="1" dirty="0">
                <a:solidFill>
                  <a:srgbClr val="31859B"/>
                </a:solidFill>
                <a:latin typeface="Calibri"/>
                <a:ea typeface="Calibri"/>
                <a:cs typeface="Calibri"/>
                <a:sym typeface="Calibri"/>
              </a:rPr>
              <a:t>3. </a:t>
            </a:r>
            <a:r>
              <a:rPr lang="en-US" b="1" i="1" dirty="0" err="1">
                <a:solidFill>
                  <a:srgbClr val="205867"/>
                </a:solidFill>
                <a:latin typeface="Calibri"/>
                <a:ea typeface="Calibri"/>
                <a:cs typeface="Calibri"/>
                <a:sym typeface="Calibri"/>
              </a:rPr>
              <a:t>Demostrada</a:t>
            </a:r>
            <a:r>
              <a:rPr lang="en-US" b="1" i="1" dirty="0">
                <a:solidFill>
                  <a:srgbClr val="205867"/>
                </a:solidFill>
                <a:latin typeface="Calibri"/>
                <a:ea typeface="Calibri"/>
                <a:cs typeface="Calibri"/>
                <a:sym typeface="Calibri"/>
              </a:rPr>
              <a:t> </a:t>
            </a:r>
            <a:r>
              <a:rPr lang="en-US" b="1" i="1" dirty="0" err="1">
                <a:solidFill>
                  <a:srgbClr val="205867"/>
                </a:solidFill>
                <a:latin typeface="Calibri"/>
                <a:ea typeface="Calibri"/>
                <a:cs typeface="Calibri"/>
                <a:sym typeface="Calibri"/>
              </a:rPr>
              <a:t>factibilidad</a:t>
            </a:r>
            <a:r>
              <a:rPr lang="en-US" b="1" i="1" dirty="0">
                <a:solidFill>
                  <a:srgbClr val="205867"/>
                </a:solidFill>
                <a:latin typeface="Calibri"/>
                <a:ea typeface="Calibri"/>
                <a:cs typeface="Calibri"/>
                <a:sym typeface="Calibri"/>
              </a:rPr>
              <a:t> de la </a:t>
            </a:r>
            <a:r>
              <a:rPr lang="en-US" b="1" i="1" dirty="0" err="1">
                <a:solidFill>
                  <a:srgbClr val="205867"/>
                </a:solidFill>
                <a:latin typeface="Calibri"/>
                <a:ea typeface="Calibri"/>
                <a:cs typeface="Calibri"/>
                <a:sym typeface="Calibri"/>
              </a:rPr>
              <a:t>eliminación</a:t>
            </a:r>
            <a:r>
              <a:rPr lang="en-US" b="1" i="1" dirty="0">
                <a:solidFill>
                  <a:srgbClr val="205867"/>
                </a:solidFill>
                <a:latin typeface="Calibri"/>
                <a:ea typeface="Calibri"/>
                <a:cs typeface="Calibri"/>
                <a:sym typeface="Calibri"/>
              </a:rPr>
              <a:t>/</a:t>
            </a:r>
            <a:r>
              <a:rPr lang="en-US" b="1" i="1" dirty="0" err="1">
                <a:solidFill>
                  <a:srgbClr val="205867"/>
                </a:solidFill>
                <a:latin typeface="Calibri"/>
                <a:ea typeface="Calibri"/>
                <a:cs typeface="Calibri"/>
                <a:sym typeface="Calibri"/>
              </a:rPr>
              <a:t>erradicación</a:t>
            </a:r>
            <a:r>
              <a:rPr lang="en-US" b="1" i="1" dirty="0">
                <a:solidFill>
                  <a:srgbClr val="205867"/>
                </a:solidFill>
                <a:latin typeface="Calibri"/>
                <a:ea typeface="Calibri"/>
                <a:cs typeface="Calibri"/>
                <a:sym typeface="Calibri"/>
              </a:rPr>
              <a:t>:</a:t>
            </a:r>
            <a:r>
              <a:rPr lang="en-US" b="1" i="1" dirty="0">
                <a:solidFill>
                  <a:srgbClr val="31859B"/>
                </a:solidFill>
                <a:latin typeface="Calibri"/>
                <a:ea typeface="Calibri"/>
                <a:cs typeface="Calibri"/>
                <a:sym typeface="Calibri"/>
              </a:rPr>
              <a:t> </a:t>
            </a:r>
            <a:endParaRPr dirty="0"/>
          </a:p>
          <a:p>
            <a:pPr marL="0" lvl="0" indent="0" algn="l" rtl="0">
              <a:spcBef>
                <a:spcPts val="0"/>
              </a:spcBef>
              <a:spcAft>
                <a:spcPts val="0"/>
              </a:spcAft>
              <a:buNone/>
            </a:pPr>
            <a:r>
              <a:rPr lang="en-US" dirty="0">
                <a:solidFill>
                  <a:srgbClr val="366092"/>
                </a:solidFill>
                <a:latin typeface="Calibri"/>
                <a:ea typeface="Calibri"/>
                <a:cs typeface="Calibri"/>
                <a:sym typeface="Calibri"/>
              </a:rPr>
              <a:t>- </a:t>
            </a:r>
            <a:r>
              <a:rPr lang="en-US" dirty="0">
                <a:solidFill>
                  <a:srgbClr val="31859B"/>
                </a:solidFill>
                <a:latin typeface="Calibri"/>
                <a:ea typeface="Calibri"/>
                <a:cs typeface="Calibri"/>
                <a:sym typeface="Calibri"/>
              </a:rPr>
              <a:t>Virus polio salvaje 2 (2015)</a:t>
            </a:r>
            <a:endParaRPr dirty="0"/>
          </a:p>
          <a:p>
            <a:pPr marL="0" lvl="0" indent="0" algn="l" rtl="0">
              <a:spcBef>
                <a:spcPts val="0"/>
              </a:spcBef>
              <a:spcAft>
                <a:spcPts val="0"/>
              </a:spcAft>
              <a:buNone/>
            </a:pPr>
            <a:r>
              <a:rPr lang="en-US" dirty="0">
                <a:solidFill>
                  <a:srgbClr val="31859B"/>
                </a:solidFill>
                <a:latin typeface="Calibri"/>
                <a:ea typeface="Calibri"/>
                <a:cs typeface="Calibri"/>
                <a:sym typeface="Calibri"/>
              </a:rPr>
              <a:t>- Virus polio salvaje 3 (2019)</a:t>
            </a:r>
            <a:endParaRPr dirty="0"/>
          </a:p>
          <a:p>
            <a:pPr marL="0" lvl="0" indent="0" algn="l" rtl="0">
              <a:spcBef>
                <a:spcPts val="0"/>
              </a:spcBef>
              <a:spcAft>
                <a:spcPts val="0"/>
              </a:spcAft>
              <a:buClr>
                <a:srgbClr val="FF0000"/>
              </a:buClr>
              <a:buSzPts val="1800"/>
              <a:buFont typeface="Noto Sans Symbols"/>
              <a:buNone/>
            </a:pPr>
            <a:endParaRPr i="1" dirty="0">
              <a:solidFill>
                <a:srgbClr val="31859B"/>
              </a:solidFill>
              <a:latin typeface="Calibri"/>
              <a:ea typeface="Calibri"/>
              <a:cs typeface="Calibri"/>
              <a:sym typeface="Calibri"/>
            </a:endParaRPr>
          </a:p>
          <a:p>
            <a:pPr marL="0" lvl="0" indent="0" algn="l" rtl="0">
              <a:spcBef>
                <a:spcPts val="0"/>
              </a:spcBef>
              <a:spcAft>
                <a:spcPts val="0"/>
              </a:spcAft>
              <a:buClr>
                <a:srgbClr val="FF0000"/>
              </a:buClr>
              <a:buSzPts val="1800"/>
              <a:buFont typeface="Noto Sans Symbols"/>
              <a:buNone/>
            </a:pPr>
            <a:endParaRPr i="1" dirty="0">
              <a:solidFill>
                <a:srgbClr val="31859B"/>
              </a:solidFill>
              <a:latin typeface="Calibri"/>
              <a:ea typeface="Calibri"/>
              <a:cs typeface="Calibri"/>
              <a:sym typeface="Calibri"/>
            </a:endParaRPr>
          </a:p>
          <a:p>
            <a:pPr marL="0" lvl="0" indent="0" algn="l" rtl="0">
              <a:spcBef>
                <a:spcPts val="0"/>
              </a:spcBef>
              <a:spcAft>
                <a:spcPts val="0"/>
              </a:spcAft>
              <a:buNone/>
            </a:pPr>
            <a:endParaRPr dirty="0">
              <a:solidFill>
                <a:srgbClr val="31859B"/>
              </a:solidFill>
              <a:latin typeface="Calibri"/>
              <a:ea typeface="Calibri"/>
              <a:cs typeface="Calibri"/>
              <a:sym typeface="Calibri"/>
            </a:endParaRPr>
          </a:p>
          <a:p>
            <a:pPr marL="0" lvl="0" indent="0" algn="l" rtl="0">
              <a:spcBef>
                <a:spcPts val="0"/>
              </a:spcBef>
              <a:spcAft>
                <a:spcPts val="0"/>
              </a:spcAft>
              <a:buClr>
                <a:srgbClr val="FF0000"/>
              </a:buClr>
              <a:buSzPts val="1800"/>
              <a:buFont typeface="Noto Sans Symbols"/>
              <a:buNone/>
            </a:pPr>
            <a:endParaRPr dirty="0">
              <a:solidFill>
                <a:srgbClr val="31859B"/>
              </a:solidFill>
              <a:latin typeface="Calibri"/>
              <a:ea typeface="Calibri"/>
              <a:cs typeface="Calibri"/>
              <a:sym typeface="Calibri"/>
            </a:endParaRPr>
          </a:p>
          <a:p>
            <a:pPr marL="0" lvl="0" indent="0" algn="l" rtl="0">
              <a:spcBef>
                <a:spcPts val="0"/>
              </a:spcBef>
              <a:spcAft>
                <a:spcPts val="0"/>
              </a:spcAft>
              <a:buClr>
                <a:srgbClr val="6699FF"/>
              </a:buClr>
              <a:buSzPts val="1800"/>
              <a:buFont typeface="Noto Sans Symbols"/>
              <a:buNone/>
            </a:pPr>
            <a:endParaRPr dirty="0">
              <a:solidFill>
                <a:srgbClr val="31859B"/>
              </a:solidFill>
              <a:latin typeface="Calibri"/>
              <a:ea typeface="Calibri"/>
              <a:cs typeface="Calibri"/>
              <a:sym typeface="Calibri"/>
            </a:endParaRPr>
          </a:p>
          <a:p>
            <a:pPr marL="0" lvl="0" indent="0" algn="l" rtl="0">
              <a:spcBef>
                <a:spcPts val="0"/>
              </a:spcBef>
              <a:spcAft>
                <a:spcPts val="0"/>
              </a:spcAft>
              <a:buClr>
                <a:srgbClr val="6699FF"/>
              </a:buClr>
              <a:buSzPts val="1800"/>
              <a:buFont typeface="Noto Sans Symbols"/>
              <a:buNone/>
            </a:pPr>
            <a:endParaRPr dirty="0">
              <a:solidFill>
                <a:srgbClr val="31859B"/>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1834</Words>
  <Application>Microsoft Office PowerPoint</Application>
  <PresentationFormat>Presentación en pantalla (16:9)</PresentationFormat>
  <Paragraphs>286</Paragraphs>
  <Slides>32</Slides>
  <Notes>15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Monotype Sorts</vt:lpstr>
      <vt:lpstr>Calibri</vt:lpstr>
      <vt:lpstr>Wingdings</vt:lpstr>
      <vt:lpstr>Times New Roman</vt:lpstr>
      <vt:lpstr>Noto Sans Symbols</vt:lpstr>
      <vt:lpstr>Arial</vt:lpstr>
      <vt:lpstr>Office Theme</vt:lpstr>
      <vt:lpstr>Presentación de PowerPoint</vt:lpstr>
      <vt:lpstr>Presentación de PowerPoint</vt:lpstr>
      <vt:lpstr>Presentación de PowerPoint</vt:lpstr>
      <vt:lpstr>Presentación de PowerPoint</vt:lpstr>
      <vt:lpstr>Fisiopatogenia</vt:lpstr>
      <vt:lpstr>Presentación de PowerPoint</vt:lpstr>
      <vt:lpstr>Poliomielitis paralítica</vt:lpstr>
      <vt:lpstr>Presentación de PowerPoint</vt:lpstr>
      <vt:lpstr> Poliovirus: posibilidades científicas de ser erradicado </vt:lpstr>
      <vt:lpstr>Presentación de PowerPoint</vt:lpstr>
      <vt:lpstr>IPV</vt:lpstr>
      <vt:lpstr>OPV</vt:lpstr>
      <vt:lpstr>Presentación de PowerPoint</vt:lpstr>
      <vt:lpstr>Inmunogenicidad de VPO y VPI</vt:lpstr>
      <vt:lpstr>Presentación de PowerPoint</vt:lpstr>
      <vt:lpstr>Seguridad: Parálisis por virus de la vacuna OPV</vt:lpstr>
      <vt:lpstr>Esquemas de vacunación para poliomielitis en Argentina desde del 01/06/2020.</vt:lpstr>
      <vt:lpstr>Vigilancia  El Programa Nacional para la Erradicación de la Poliomielitis y Contención del Poliovirus Salvaje de Argentina </vt:lpstr>
      <vt:lpstr>Parálisis Agudas Flácidas (PFA) Programa de vigilancia</vt:lpstr>
      <vt:lpstr>Conducta ante un caso de PAF</vt:lpstr>
      <vt:lpstr>Riesgo de reintroducción de poliomielitis</vt:lpstr>
      <vt:lpstr>  Riesgo de poliomielitis </vt:lpstr>
      <vt:lpstr>Presentación de PowerPoint</vt:lpstr>
      <vt:lpstr>Presentación de PowerPoint</vt:lpstr>
      <vt:lpstr>Riesgo de reintroducción de poliomielitis </vt:lpstr>
      <vt:lpstr>Riesgo de reintroducción: indicadores</vt:lpstr>
      <vt:lpstr>Riesgo de polio en América 2022 </vt:lpstr>
      <vt:lpstr>Riesgo de reintroducción en Argentina de acuerdo a las coberturas</vt:lpstr>
      <vt:lpstr>Riesgo de reintroducción en Argentina de acuerdo a la vigilancia epidemiológica</vt:lpstr>
      <vt:lpstr>RECOMENDACIONES DEL EL GRUPO TÉCNICO ASESOR (GTA) TAG</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VIRGINIA</dc:creator>
  <cp:lastModifiedBy>Cuenta Microsoft</cp:lastModifiedBy>
  <cp:revision>24</cp:revision>
  <dcterms:created xsi:type="dcterms:W3CDTF">2021-03-02T18:13:03Z</dcterms:created>
  <dcterms:modified xsi:type="dcterms:W3CDTF">2024-08-15T11:38:28Z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Hewlett-Packard</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Presentación en pantalla (4:3)</vt:lpwstr>
  </property>
  <property fmtid="{D5CDD505-2E9C-101B-9397-08002B2CF9AE}" pid="10" name="ScaleCrop">
    <vt:bool>false</vt:bool>
  </property>
  <property fmtid="{D5CDD505-2E9C-101B-9397-08002B2CF9AE}" pid="11" name="ShareDoc">
    <vt:bool>false</vt:bool>
  </property>
  <property fmtid="{D5CDD505-2E9C-101B-9397-08002B2CF9AE}" pid="12" name="Slides">
    <vt:i4>4</vt:i4>
  </property>
</Properties>
</file>