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19"/>
  </p:notesMasterIdLst>
  <p:handoutMasterIdLst>
    <p:handoutMasterId r:id="rId20"/>
  </p:handoutMasterIdLst>
  <p:sldIdLst>
    <p:sldId id="362" r:id="rId2"/>
    <p:sldId id="274" r:id="rId3"/>
    <p:sldId id="277" r:id="rId4"/>
    <p:sldId id="275" r:id="rId5"/>
    <p:sldId id="370" r:id="rId6"/>
    <p:sldId id="371" r:id="rId7"/>
    <p:sldId id="283" r:id="rId8"/>
    <p:sldId id="372" r:id="rId9"/>
    <p:sldId id="310" r:id="rId10"/>
    <p:sldId id="363" r:id="rId11"/>
    <p:sldId id="364" r:id="rId12"/>
    <p:sldId id="365" r:id="rId13"/>
    <p:sldId id="366" r:id="rId14"/>
    <p:sldId id="367" r:id="rId15"/>
    <p:sldId id="368" r:id="rId16"/>
    <p:sldId id="369" r:id="rId17"/>
    <p:sldId id="361" r:id="rId18"/>
  </p:sldIdLst>
  <p:sldSz cx="9144000" cy="5143500" type="screen16x9"/>
  <p:notesSz cx="6858000" cy="9144000"/>
  <p:defaultTextStyle>
    <a:defPPr>
      <a:defRPr lang="es-A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860" autoAdjust="0"/>
  </p:normalViewPr>
  <p:slideViewPr>
    <p:cSldViewPr>
      <p:cViewPr varScale="1">
        <p:scale>
          <a:sx n="142" d="100"/>
          <a:sy n="142" d="100"/>
        </p:scale>
        <p:origin x="714" y="11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330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6E3F9-4824-4875-9714-2E95B0866B42}" type="doc">
      <dgm:prSet loTypeId="urn:microsoft.com/office/officeart/2005/8/layout/process2" loCatId="process" qsTypeId="urn:microsoft.com/office/officeart/2005/8/quickstyle/simple1" qsCatId="simple" csTypeId="urn:microsoft.com/office/officeart/2005/8/colors/accent1_2" csCatId="accent1" phldr="1"/>
      <dgm:spPr/>
    </dgm:pt>
    <dgm:pt modelId="{B21FC2D8-6DB8-4FFF-AE83-EE40F8E2F880}">
      <dgm:prSet phldrT="[Texto]" custT="1"/>
      <dgm:spPr/>
      <dgm:t>
        <a:bodyPr/>
        <a:lstStyle/>
        <a:p>
          <a:r>
            <a:rPr lang="es-AR" sz="900" dirty="0"/>
            <a:t>Drift </a:t>
          </a:r>
        </a:p>
      </dgm:t>
    </dgm:pt>
    <dgm:pt modelId="{2013557B-0A7D-4FC1-B237-0890FCE17C3F}" type="parTrans" cxnId="{BA18D9A9-F4B0-40AB-A97F-25F81EF7C29F}">
      <dgm:prSet/>
      <dgm:spPr/>
      <dgm:t>
        <a:bodyPr/>
        <a:lstStyle/>
        <a:p>
          <a:endParaRPr lang="es-AR" sz="900"/>
        </a:p>
      </dgm:t>
    </dgm:pt>
    <dgm:pt modelId="{6D05D0F0-5EE5-4BE7-BD46-37A33ADADCDA}" type="sibTrans" cxnId="{BA18D9A9-F4B0-40AB-A97F-25F81EF7C29F}">
      <dgm:prSet custT="1"/>
      <dgm:spPr/>
      <dgm:t>
        <a:bodyPr/>
        <a:lstStyle/>
        <a:p>
          <a:endParaRPr lang="es-AR" sz="900"/>
        </a:p>
      </dgm:t>
    </dgm:pt>
    <dgm:pt modelId="{C08FD9B7-9690-4ED8-8550-2027560D1B74}">
      <dgm:prSet phldrT="[Texto]" custT="1"/>
      <dgm:spPr/>
      <dgm:t>
        <a:bodyPr/>
        <a:lstStyle/>
        <a:p>
          <a:r>
            <a:rPr lang="es-AR" sz="900" dirty="0"/>
            <a:t>Variaciones antigénicas menores</a:t>
          </a:r>
        </a:p>
      </dgm:t>
    </dgm:pt>
    <dgm:pt modelId="{462B06FD-036B-49CD-AE1B-A1DDF747CE8B}" type="parTrans" cxnId="{7DF31C9F-B886-47FF-87E3-2809542E7F68}">
      <dgm:prSet/>
      <dgm:spPr/>
      <dgm:t>
        <a:bodyPr/>
        <a:lstStyle/>
        <a:p>
          <a:endParaRPr lang="es-AR" sz="900"/>
        </a:p>
      </dgm:t>
    </dgm:pt>
    <dgm:pt modelId="{6C2AD354-8EDC-45EA-9316-C56F2BD282B9}" type="sibTrans" cxnId="{7DF31C9F-B886-47FF-87E3-2809542E7F68}">
      <dgm:prSet custT="1"/>
      <dgm:spPr/>
      <dgm:t>
        <a:bodyPr/>
        <a:lstStyle/>
        <a:p>
          <a:endParaRPr lang="es-AR" sz="900"/>
        </a:p>
      </dgm:t>
    </dgm:pt>
    <dgm:pt modelId="{55E077C8-7E55-4FAC-813A-571432D38AA9}">
      <dgm:prSet phldrT="[Texto]" custT="1"/>
      <dgm:spPr/>
      <dgm:t>
        <a:bodyPr/>
        <a:lstStyle/>
        <a:p>
          <a:r>
            <a:rPr lang="es-AR" sz="900" dirty="0"/>
            <a:t>Protección cruzada con anticuerpos </a:t>
          </a:r>
        </a:p>
      </dgm:t>
    </dgm:pt>
    <dgm:pt modelId="{571BB3BE-800D-4229-B5A7-4411B8B5F218}" type="parTrans" cxnId="{A15E3A80-272F-42CD-A406-61CE29BD3694}">
      <dgm:prSet/>
      <dgm:spPr/>
      <dgm:t>
        <a:bodyPr/>
        <a:lstStyle/>
        <a:p>
          <a:endParaRPr lang="es-AR" sz="900"/>
        </a:p>
      </dgm:t>
    </dgm:pt>
    <dgm:pt modelId="{D0F6473B-8ACE-442F-8E64-BA2C86B47045}" type="sibTrans" cxnId="{A15E3A80-272F-42CD-A406-61CE29BD3694}">
      <dgm:prSet/>
      <dgm:spPr/>
      <dgm:t>
        <a:bodyPr/>
        <a:lstStyle/>
        <a:p>
          <a:endParaRPr lang="es-AR" sz="900"/>
        </a:p>
      </dgm:t>
    </dgm:pt>
    <dgm:pt modelId="{B16B8F8B-C476-47D3-A41A-62588E1EFD56}">
      <dgm:prSet phldrT="[Texto]" custT="1"/>
      <dgm:spPr/>
      <dgm:t>
        <a:bodyPr/>
        <a:lstStyle/>
        <a:p>
          <a:r>
            <a:rPr lang="es-AR" sz="900" dirty="0"/>
            <a:t>Virus estrechamente relacionado</a:t>
          </a:r>
        </a:p>
      </dgm:t>
    </dgm:pt>
    <dgm:pt modelId="{EBE1C9AA-F82C-485E-83C7-43A68756A31D}" type="parTrans" cxnId="{74C6925B-8672-49A9-A1F4-DE3780F45095}">
      <dgm:prSet/>
      <dgm:spPr/>
      <dgm:t>
        <a:bodyPr/>
        <a:lstStyle/>
        <a:p>
          <a:endParaRPr lang="es-AR" sz="900"/>
        </a:p>
      </dgm:t>
    </dgm:pt>
    <dgm:pt modelId="{465E6880-B31A-4FA1-8D46-8343AF63D071}" type="sibTrans" cxnId="{74C6925B-8672-49A9-A1F4-DE3780F45095}">
      <dgm:prSet custT="1"/>
      <dgm:spPr/>
      <dgm:t>
        <a:bodyPr/>
        <a:lstStyle/>
        <a:p>
          <a:endParaRPr lang="es-AR" sz="900"/>
        </a:p>
      </dgm:t>
    </dgm:pt>
    <dgm:pt modelId="{86101FF9-A0E6-45D1-8F6D-BF39FDCBD61E}" type="pres">
      <dgm:prSet presAssocID="{2936E3F9-4824-4875-9714-2E95B0866B42}" presName="linearFlow" presStyleCnt="0">
        <dgm:presLayoutVars>
          <dgm:resizeHandles val="exact"/>
        </dgm:presLayoutVars>
      </dgm:prSet>
      <dgm:spPr/>
    </dgm:pt>
    <dgm:pt modelId="{BE9DC669-84B9-44CB-9B44-02EF6DBCB42E}" type="pres">
      <dgm:prSet presAssocID="{B21FC2D8-6DB8-4FFF-AE83-EE40F8E2F880}" presName="node" presStyleLbl="node1" presStyleIdx="0" presStyleCnt="4">
        <dgm:presLayoutVars>
          <dgm:bulletEnabled val="1"/>
        </dgm:presLayoutVars>
      </dgm:prSet>
      <dgm:spPr/>
    </dgm:pt>
    <dgm:pt modelId="{10C4595E-13E8-4D31-B76B-B062ABC26554}" type="pres">
      <dgm:prSet presAssocID="{6D05D0F0-5EE5-4BE7-BD46-37A33ADADCDA}" presName="sibTrans" presStyleLbl="sibTrans2D1" presStyleIdx="0" presStyleCnt="3"/>
      <dgm:spPr/>
    </dgm:pt>
    <dgm:pt modelId="{A441A9E7-026D-4A94-82BC-C2DF04E9913A}" type="pres">
      <dgm:prSet presAssocID="{6D05D0F0-5EE5-4BE7-BD46-37A33ADADCDA}" presName="connectorText" presStyleLbl="sibTrans2D1" presStyleIdx="0" presStyleCnt="3"/>
      <dgm:spPr/>
    </dgm:pt>
    <dgm:pt modelId="{3500A9A5-DA79-408D-8A98-FA721CA07259}" type="pres">
      <dgm:prSet presAssocID="{C08FD9B7-9690-4ED8-8550-2027560D1B74}" presName="node" presStyleLbl="node1" presStyleIdx="1" presStyleCnt="4">
        <dgm:presLayoutVars>
          <dgm:bulletEnabled val="1"/>
        </dgm:presLayoutVars>
      </dgm:prSet>
      <dgm:spPr/>
    </dgm:pt>
    <dgm:pt modelId="{6A550142-D592-478B-943D-F23E321A364F}" type="pres">
      <dgm:prSet presAssocID="{6C2AD354-8EDC-45EA-9316-C56F2BD282B9}" presName="sibTrans" presStyleLbl="sibTrans2D1" presStyleIdx="1" presStyleCnt="3"/>
      <dgm:spPr/>
    </dgm:pt>
    <dgm:pt modelId="{5A8525B5-45C6-41C7-ACAD-BF231FEB6C1E}" type="pres">
      <dgm:prSet presAssocID="{6C2AD354-8EDC-45EA-9316-C56F2BD282B9}" presName="connectorText" presStyleLbl="sibTrans2D1" presStyleIdx="1" presStyleCnt="3"/>
      <dgm:spPr/>
    </dgm:pt>
    <dgm:pt modelId="{B0F40517-A3F8-4400-A50B-5D3FFC921429}" type="pres">
      <dgm:prSet presAssocID="{B16B8F8B-C476-47D3-A41A-62588E1EFD56}" presName="node" presStyleLbl="node1" presStyleIdx="2" presStyleCnt="4">
        <dgm:presLayoutVars>
          <dgm:bulletEnabled val="1"/>
        </dgm:presLayoutVars>
      </dgm:prSet>
      <dgm:spPr/>
    </dgm:pt>
    <dgm:pt modelId="{A81139F4-1D40-4AF5-BCFE-B1498303F1B5}" type="pres">
      <dgm:prSet presAssocID="{465E6880-B31A-4FA1-8D46-8343AF63D071}" presName="sibTrans" presStyleLbl="sibTrans2D1" presStyleIdx="2" presStyleCnt="3"/>
      <dgm:spPr/>
    </dgm:pt>
    <dgm:pt modelId="{EE7ED68E-B65C-40A5-BD95-A5A5B309D55A}" type="pres">
      <dgm:prSet presAssocID="{465E6880-B31A-4FA1-8D46-8343AF63D071}" presName="connectorText" presStyleLbl="sibTrans2D1" presStyleIdx="2" presStyleCnt="3"/>
      <dgm:spPr/>
    </dgm:pt>
    <dgm:pt modelId="{C62A4743-5617-412F-BC83-0251B38E5148}" type="pres">
      <dgm:prSet presAssocID="{55E077C8-7E55-4FAC-813A-571432D38AA9}" presName="node" presStyleLbl="node1" presStyleIdx="3" presStyleCnt="4">
        <dgm:presLayoutVars>
          <dgm:bulletEnabled val="1"/>
        </dgm:presLayoutVars>
      </dgm:prSet>
      <dgm:spPr/>
    </dgm:pt>
  </dgm:ptLst>
  <dgm:cxnLst>
    <dgm:cxn modelId="{1CBC8915-FAA0-4EED-8FAD-99BCD9285572}" type="presOf" srcId="{2936E3F9-4824-4875-9714-2E95B0866B42}" destId="{86101FF9-A0E6-45D1-8F6D-BF39FDCBD61E}" srcOrd="0" destOrd="0" presId="urn:microsoft.com/office/officeart/2005/8/layout/process2"/>
    <dgm:cxn modelId="{74C6925B-8672-49A9-A1F4-DE3780F45095}" srcId="{2936E3F9-4824-4875-9714-2E95B0866B42}" destId="{B16B8F8B-C476-47D3-A41A-62588E1EFD56}" srcOrd="2" destOrd="0" parTransId="{EBE1C9AA-F82C-485E-83C7-43A68756A31D}" sibTransId="{465E6880-B31A-4FA1-8D46-8343AF63D071}"/>
    <dgm:cxn modelId="{E8A8326B-6890-4740-8597-6033FE474D23}" type="presOf" srcId="{6D05D0F0-5EE5-4BE7-BD46-37A33ADADCDA}" destId="{10C4595E-13E8-4D31-B76B-B062ABC26554}" srcOrd="0" destOrd="0" presId="urn:microsoft.com/office/officeart/2005/8/layout/process2"/>
    <dgm:cxn modelId="{F1DFE26E-E5C8-4F7B-8379-81A80C37A270}" type="presOf" srcId="{6D05D0F0-5EE5-4BE7-BD46-37A33ADADCDA}" destId="{A441A9E7-026D-4A94-82BC-C2DF04E9913A}" srcOrd="1" destOrd="0" presId="urn:microsoft.com/office/officeart/2005/8/layout/process2"/>
    <dgm:cxn modelId="{E639784F-C7C8-493C-A5B1-140C871DDC0D}" type="presOf" srcId="{C08FD9B7-9690-4ED8-8550-2027560D1B74}" destId="{3500A9A5-DA79-408D-8A98-FA721CA07259}" srcOrd="0" destOrd="0" presId="urn:microsoft.com/office/officeart/2005/8/layout/process2"/>
    <dgm:cxn modelId="{D4F06152-F2A7-4694-A73B-ECC7D0768B2C}" type="presOf" srcId="{465E6880-B31A-4FA1-8D46-8343AF63D071}" destId="{A81139F4-1D40-4AF5-BCFE-B1498303F1B5}" srcOrd="0" destOrd="0" presId="urn:microsoft.com/office/officeart/2005/8/layout/process2"/>
    <dgm:cxn modelId="{CA74F857-0F0B-4201-9234-4151658ECE6F}" type="presOf" srcId="{B21FC2D8-6DB8-4FFF-AE83-EE40F8E2F880}" destId="{BE9DC669-84B9-44CB-9B44-02EF6DBCB42E}" srcOrd="0" destOrd="0" presId="urn:microsoft.com/office/officeart/2005/8/layout/process2"/>
    <dgm:cxn modelId="{A15E3A80-272F-42CD-A406-61CE29BD3694}" srcId="{2936E3F9-4824-4875-9714-2E95B0866B42}" destId="{55E077C8-7E55-4FAC-813A-571432D38AA9}" srcOrd="3" destOrd="0" parTransId="{571BB3BE-800D-4229-B5A7-4411B8B5F218}" sibTransId="{D0F6473B-8ACE-442F-8E64-BA2C86B47045}"/>
    <dgm:cxn modelId="{A0471389-2D6C-4376-8A6F-95C299F604B0}" type="presOf" srcId="{465E6880-B31A-4FA1-8D46-8343AF63D071}" destId="{EE7ED68E-B65C-40A5-BD95-A5A5B309D55A}" srcOrd="1" destOrd="0" presId="urn:microsoft.com/office/officeart/2005/8/layout/process2"/>
    <dgm:cxn modelId="{7DF31C9F-B886-47FF-87E3-2809542E7F68}" srcId="{2936E3F9-4824-4875-9714-2E95B0866B42}" destId="{C08FD9B7-9690-4ED8-8550-2027560D1B74}" srcOrd="1" destOrd="0" parTransId="{462B06FD-036B-49CD-AE1B-A1DDF747CE8B}" sibTransId="{6C2AD354-8EDC-45EA-9316-C56F2BD282B9}"/>
    <dgm:cxn modelId="{E5C004A4-04E6-441C-AF85-C409084D3877}" type="presOf" srcId="{55E077C8-7E55-4FAC-813A-571432D38AA9}" destId="{C62A4743-5617-412F-BC83-0251B38E5148}" srcOrd="0" destOrd="0" presId="urn:microsoft.com/office/officeart/2005/8/layout/process2"/>
    <dgm:cxn modelId="{BA18D9A9-F4B0-40AB-A97F-25F81EF7C29F}" srcId="{2936E3F9-4824-4875-9714-2E95B0866B42}" destId="{B21FC2D8-6DB8-4FFF-AE83-EE40F8E2F880}" srcOrd="0" destOrd="0" parTransId="{2013557B-0A7D-4FC1-B237-0890FCE17C3F}" sibTransId="{6D05D0F0-5EE5-4BE7-BD46-37A33ADADCDA}"/>
    <dgm:cxn modelId="{9D1370C5-686F-4E3A-BC7A-393C1DBD8C0E}" type="presOf" srcId="{B16B8F8B-C476-47D3-A41A-62588E1EFD56}" destId="{B0F40517-A3F8-4400-A50B-5D3FFC921429}" srcOrd="0" destOrd="0" presId="urn:microsoft.com/office/officeart/2005/8/layout/process2"/>
    <dgm:cxn modelId="{64A835E7-4D6C-4CCC-996C-246EA5A46C5E}" type="presOf" srcId="{6C2AD354-8EDC-45EA-9316-C56F2BD282B9}" destId="{6A550142-D592-478B-943D-F23E321A364F}" srcOrd="0" destOrd="0" presId="urn:microsoft.com/office/officeart/2005/8/layout/process2"/>
    <dgm:cxn modelId="{3EF217FF-00A2-4DAA-AE24-EA3EECC7FBB4}" type="presOf" srcId="{6C2AD354-8EDC-45EA-9316-C56F2BD282B9}" destId="{5A8525B5-45C6-41C7-ACAD-BF231FEB6C1E}" srcOrd="1" destOrd="0" presId="urn:microsoft.com/office/officeart/2005/8/layout/process2"/>
    <dgm:cxn modelId="{343027F2-B2BD-4AAE-87D3-282F7E491CFF}" type="presParOf" srcId="{86101FF9-A0E6-45D1-8F6D-BF39FDCBD61E}" destId="{BE9DC669-84B9-44CB-9B44-02EF6DBCB42E}" srcOrd="0" destOrd="0" presId="urn:microsoft.com/office/officeart/2005/8/layout/process2"/>
    <dgm:cxn modelId="{75527738-F42A-4FCC-9F5C-F6D9E25AA6BD}" type="presParOf" srcId="{86101FF9-A0E6-45D1-8F6D-BF39FDCBD61E}" destId="{10C4595E-13E8-4D31-B76B-B062ABC26554}" srcOrd="1" destOrd="0" presId="urn:microsoft.com/office/officeart/2005/8/layout/process2"/>
    <dgm:cxn modelId="{C767D2D5-FB18-4792-B61E-5C5999E129A6}" type="presParOf" srcId="{10C4595E-13E8-4D31-B76B-B062ABC26554}" destId="{A441A9E7-026D-4A94-82BC-C2DF04E9913A}" srcOrd="0" destOrd="0" presId="urn:microsoft.com/office/officeart/2005/8/layout/process2"/>
    <dgm:cxn modelId="{DF38AE64-37B4-46BA-B5DE-DEA70F058088}" type="presParOf" srcId="{86101FF9-A0E6-45D1-8F6D-BF39FDCBD61E}" destId="{3500A9A5-DA79-408D-8A98-FA721CA07259}" srcOrd="2" destOrd="0" presId="urn:microsoft.com/office/officeart/2005/8/layout/process2"/>
    <dgm:cxn modelId="{14EC837C-506B-487E-98F2-2BEE2F02290E}" type="presParOf" srcId="{86101FF9-A0E6-45D1-8F6D-BF39FDCBD61E}" destId="{6A550142-D592-478B-943D-F23E321A364F}" srcOrd="3" destOrd="0" presId="urn:microsoft.com/office/officeart/2005/8/layout/process2"/>
    <dgm:cxn modelId="{1361A702-59D5-48A0-8C25-D3C5DF76D878}" type="presParOf" srcId="{6A550142-D592-478B-943D-F23E321A364F}" destId="{5A8525B5-45C6-41C7-ACAD-BF231FEB6C1E}" srcOrd="0" destOrd="0" presId="urn:microsoft.com/office/officeart/2005/8/layout/process2"/>
    <dgm:cxn modelId="{992651D3-1D07-400F-9E15-0058B56B226B}" type="presParOf" srcId="{86101FF9-A0E6-45D1-8F6D-BF39FDCBD61E}" destId="{B0F40517-A3F8-4400-A50B-5D3FFC921429}" srcOrd="4" destOrd="0" presId="urn:microsoft.com/office/officeart/2005/8/layout/process2"/>
    <dgm:cxn modelId="{60574B50-1664-4740-A229-734621B6144A}" type="presParOf" srcId="{86101FF9-A0E6-45D1-8F6D-BF39FDCBD61E}" destId="{A81139F4-1D40-4AF5-BCFE-B1498303F1B5}" srcOrd="5" destOrd="0" presId="urn:microsoft.com/office/officeart/2005/8/layout/process2"/>
    <dgm:cxn modelId="{FBDAC782-8819-476C-8C1C-E869134161E9}" type="presParOf" srcId="{A81139F4-1D40-4AF5-BCFE-B1498303F1B5}" destId="{EE7ED68E-B65C-40A5-BD95-A5A5B309D55A}" srcOrd="0" destOrd="0" presId="urn:microsoft.com/office/officeart/2005/8/layout/process2"/>
    <dgm:cxn modelId="{5EB14513-D2CA-424D-A947-660F7A9B40FA}" type="presParOf" srcId="{86101FF9-A0E6-45D1-8F6D-BF39FDCBD61E}" destId="{C62A4743-5617-412F-BC83-0251B38E5148}"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36E3F9-4824-4875-9714-2E95B0866B4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s-AR"/>
        </a:p>
      </dgm:t>
    </dgm:pt>
    <dgm:pt modelId="{B21FC2D8-6DB8-4FFF-AE83-EE40F8E2F880}">
      <dgm:prSet phldrT="[Texto]" custT="1"/>
      <dgm:spPr/>
      <dgm:t>
        <a:bodyPr/>
        <a:lstStyle/>
        <a:p>
          <a:r>
            <a:rPr lang="es-AR" sz="900" dirty="0"/>
            <a:t>Shift</a:t>
          </a:r>
        </a:p>
        <a:p>
          <a:r>
            <a:rPr lang="es-AR" sz="900" dirty="0"/>
            <a:t>( solo Influenza A)  </a:t>
          </a:r>
        </a:p>
      </dgm:t>
    </dgm:pt>
    <dgm:pt modelId="{2013557B-0A7D-4FC1-B237-0890FCE17C3F}" type="parTrans" cxnId="{BA18D9A9-F4B0-40AB-A97F-25F81EF7C29F}">
      <dgm:prSet/>
      <dgm:spPr/>
      <dgm:t>
        <a:bodyPr/>
        <a:lstStyle/>
        <a:p>
          <a:endParaRPr lang="es-AR" sz="900"/>
        </a:p>
      </dgm:t>
    </dgm:pt>
    <dgm:pt modelId="{6D05D0F0-5EE5-4BE7-BD46-37A33ADADCDA}" type="sibTrans" cxnId="{BA18D9A9-F4B0-40AB-A97F-25F81EF7C29F}">
      <dgm:prSet custT="1"/>
      <dgm:spPr/>
      <dgm:t>
        <a:bodyPr/>
        <a:lstStyle/>
        <a:p>
          <a:endParaRPr lang="es-AR" sz="900" dirty="0"/>
        </a:p>
      </dgm:t>
    </dgm:pt>
    <dgm:pt modelId="{C08FD9B7-9690-4ED8-8550-2027560D1B74}">
      <dgm:prSet phldrT="[Texto]" custT="1"/>
      <dgm:spPr/>
      <dgm:t>
        <a:bodyPr/>
        <a:lstStyle/>
        <a:p>
          <a:r>
            <a:rPr lang="es-AR" sz="900" dirty="0"/>
            <a:t>Variaciones antigénicas mayores</a:t>
          </a:r>
        </a:p>
      </dgm:t>
    </dgm:pt>
    <dgm:pt modelId="{462B06FD-036B-49CD-AE1B-A1DDF747CE8B}" type="parTrans" cxnId="{7DF31C9F-B886-47FF-87E3-2809542E7F68}">
      <dgm:prSet/>
      <dgm:spPr/>
      <dgm:t>
        <a:bodyPr/>
        <a:lstStyle/>
        <a:p>
          <a:endParaRPr lang="es-AR" sz="900"/>
        </a:p>
      </dgm:t>
    </dgm:pt>
    <dgm:pt modelId="{6C2AD354-8EDC-45EA-9316-C56F2BD282B9}" type="sibTrans" cxnId="{7DF31C9F-B886-47FF-87E3-2809542E7F68}">
      <dgm:prSet custT="1"/>
      <dgm:spPr/>
      <dgm:t>
        <a:bodyPr/>
        <a:lstStyle/>
        <a:p>
          <a:endParaRPr lang="es-AR" sz="900" dirty="0"/>
        </a:p>
      </dgm:t>
    </dgm:pt>
    <dgm:pt modelId="{55E077C8-7E55-4FAC-813A-571432D38AA9}">
      <dgm:prSet phldrT="[Texto]" custT="1"/>
      <dgm:spPr/>
      <dgm:t>
        <a:bodyPr/>
        <a:lstStyle/>
        <a:p>
          <a:r>
            <a:rPr lang="es-AR" sz="900" dirty="0"/>
            <a:t>Ningún ser humano tiene anticuerpos </a:t>
          </a:r>
        </a:p>
      </dgm:t>
    </dgm:pt>
    <dgm:pt modelId="{571BB3BE-800D-4229-B5A7-4411B8B5F218}" type="parTrans" cxnId="{A15E3A80-272F-42CD-A406-61CE29BD3694}">
      <dgm:prSet/>
      <dgm:spPr/>
      <dgm:t>
        <a:bodyPr/>
        <a:lstStyle/>
        <a:p>
          <a:endParaRPr lang="es-AR" sz="900"/>
        </a:p>
      </dgm:t>
    </dgm:pt>
    <dgm:pt modelId="{D0F6473B-8ACE-442F-8E64-BA2C86B47045}" type="sibTrans" cxnId="{A15E3A80-272F-42CD-A406-61CE29BD3694}">
      <dgm:prSet/>
      <dgm:spPr/>
      <dgm:t>
        <a:bodyPr/>
        <a:lstStyle/>
        <a:p>
          <a:endParaRPr lang="es-AR" sz="900"/>
        </a:p>
      </dgm:t>
    </dgm:pt>
    <dgm:pt modelId="{AAD6021D-9E4B-4380-88BB-22FF1011D940}">
      <dgm:prSet phldrT="[Texto]" custT="1"/>
      <dgm:spPr/>
      <dgm:t>
        <a:bodyPr/>
        <a:lstStyle/>
        <a:p>
          <a:r>
            <a:rPr lang="es-AR" sz="900" dirty="0"/>
            <a:t>Nuevo subtipo viral</a:t>
          </a:r>
        </a:p>
      </dgm:t>
    </dgm:pt>
    <dgm:pt modelId="{5D18D7BA-EEBC-46E8-A599-A1DF62794FAD}" type="parTrans" cxnId="{0EE84075-CBA6-4AC0-BF6E-1D6B3ABE4B17}">
      <dgm:prSet/>
      <dgm:spPr/>
      <dgm:t>
        <a:bodyPr/>
        <a:lstStyle/>
        <a:p>
          <a:endParaRPr lang="es-AR" sz="900"/>
        </a:p>
      </dgm:t>
    </dgm:pt>
    <dgm:pt modelId="{1800F2D7-7BC7-4ED3-B253-AD94931A99A5}" type="sibTrans" cxnId="{0EE84075-CBA6-4AC0-BF6E-1D6B3ABE4B17}">
      <dgm:prSet custT="1"/>
      <dgm:spPr/>
      <dgm:t>
        <a:bodyPr/>
        <a:lstStyle/>
        <a:p>
          <a:endParaRPr lang="es-AR" sz="900" dirty="0"/>
        </a:p>
      </dgm:t>
    </dgm:pt>
    <dgm:pt modelId="{86101FF9-A0E6-45D1-8F6D-BF39FDCBD61E}" type="pres">
      <dgm:prSet presAssocID="{2936E3F9-4824-4875-9714-2E95B0866B42}" presName="linearFlow" presStyleCnt="0">
        <dgm:presLayoutVars>
          <dgm:resizeHandles val="exact"/>
        </dgm:presLayoutVars>
      </dgm:prSet>
      <dgm:spPr/>
    </dgm:pt>
    <dgm:pt modelId="{BE9DC669-84B9-44CB-9B44-02EF6DBCB42E}" type="pres">
      <dgm:prSet presAssocID="{B21FC2D8-6DB8-4FFF-AE83-EE40F8E2F880}" presName="node" presStyleLbl="node1" presStyleIdx="0" presStyleCnt="4" custLinFactNeighborX="496">
        <dgm:presLayoutVars>
          <dgm:bulletEnabled val="1"/>
        </dgm:presLayoutVars>
      </dgm:prSet>
      <dgm:spPr/>
    </dgm:pt>
    <dgm:pt modelId="{10C4595E-13E8-4D31-B76B-B062ABC26554}" type="pres">
      <dgm:prSet presAssocID="{6D05D0F0-5EE5-4BE7-BD46-37A33ADADCDA}" presName="sibTrans" presStyleLbl="sibTrans2D1" presStyleIdx="0" presStyleCnt="3"/>
      <dgm:spPr/>
    </dgm:pt>
    <dgm:pt modelId="{A441A9E7-026D-4A94-82BC-C2DF04E9913A}" type="pres">
      <dgm:prSet presAssocID="{6D05D0F0-5EE5-4BE7-BD46-37A33ADADCDA}" presName="connectorText" presStyleLbl="sibTrans2D1" presStyleIdx="0" presStyleCnt="3"/>
      <dgm:spPr/>
    </dgm:pt>
    <dgm:pt modelId="{3500A9A5-DA79-408D-8A98-FA721CA07259}" type="pres">
      <dgm:prSet presAssocID="{C08FD9B7-9690-4ED8-8550-2027560D1B74}" presName="node" presStyleLbl="node1" presStyleIdx="1" presStyleCnt="4">
        <dgm:presLayoutVars>
          <dgm:bulletEnabled val="1"/>
        </dgm:presLayoutVars>
      </dgm:prSet>
      <dgm:spPr/>
    </dgm:pt>
    <dgm:pt modelId="{6A550142-D592-478B-943D-F23E321A364F}" type="pres">
      <dgm:prSet presAssocID="{6C2AD354-8EDC-45EA-9316-C56F2BD282B9}" presName="sibTrans" presStyleLbl="sibTrans2D1" presStyleIdx="1" presStyleCnt="3"/>
      <dgm:spPr/>
    </dgm:pt>
    <dgm:pt modelId="{5A8525B5-45C6-41C7-ACAD-BF231FEB6C1E}" type="pres">
      <dgm:prSet presAssocID="{6C2AD354-8EDC-45EA-9316-C56F2BD282B9}" presName="connectorText" presStyleLbl="sibTrans2D1" presStyleIdx="1" presStyleCnt="3"/>
      <dgm:spPr/>
    </dgm:pt>
    <dgm:pt modelId="{292FD09D-9FDE-41CE-A28E-86B692BC17F2}" type="pres">
      <dgm:prSet presAssocID="{AAD6021D-9E4B-4380-88BB-22FF1011D940}" presName="node" presStyleLbl="node1" presStyleIdx="2" presStyleCnt="4">
        <dgm:presLayoutVars>
          <dgm:bulletEnabled val="1"/>
        </dgm:presLayoutVars>
      </dgm:prSet>
      <dgm:spPr/>
    </dgm:pt>
    <dgm:pt modelId="{F2608F96-D0D2-46EB-9F5B-19C60ABB3707}" type="pres">
      <dgm:prSet presAssocID="{1800F2D7-7BC7-4ED3-B253-AD94931A99A5}" presName="sibTrans" presStyleLbl="sibTrans2D1" presStyleIdx="2" presStyleCnt="3"/>
      <dgm:spPr/>
    </dgm:pt>
    <dgm:pt modelId="{31FA12F8-A620-4503-B9C8-F2DF0B16E98E}" type="pres">
      <dgm:prSet presAssocID="{1800F2D7-7BC7-4ED3-B253-AD94931A99A5}" presName="connectorText" presStyleLbl="sibTrans2D1" presStyleIdx="2" presStyleCnt="3"/>
      <dgm:spPr/>
    </dgm:pt>
    <dgm:pt modelId="{C62A4743-5617-412F-BC83-0251B38E5148}" type="pres">
      <dgm:prSet presAssocID="{55E077C8-7E55-4FAC-813A-571432D38AA9}" presName="node" presStyleLbl="node1" presStyleIdx="3" presStyleCnt="4">
        <dgm:presLayoutVars>
          <dgm:bulletEnabled val="1"/>
        </dgm:presLayoutVars>
      </dgm:prSet>
      <dgm:spPr/>
    </dgm:pt>
  </dgm:ptLst>
  <dgm:cxnLst>
    <dgm:cxn modelId="{1CBC8915-FAA0-4EED-8FAD-99BCD9285572}" type="presOf" srcId="{2936E3F9-4824-4875-9714-2E95B0866B42}" destId="{86101FF9-A0E6-45D1-8F6D-BF39FDCBD61E}" srcOrd="0" destOrd="0" presId="urn:microsoft.com/office/officeart/2005/8/layout/process2"/>
    <dgm:cxn modelId="{E8A8326B-6890-4740-8597-6033FE474D23}" type="presOf" srcId="{6D05D0F0-5EE5-4BE7-BD46-37A33ADADCDA}" destId="{10C4595E-13E8-4D31-B76B-B062ABC26554}" srcOrd="0" destOrd="0" presId="urn:microsoft.com/office/officeart/2005/8/layout/process2"/>
    <dgm:cxn modelId="{F1DFE26E-E5C8-4F7B-8379-81A80C37A270}" type="presOf" srcId="{6D05D0F0-5EE5-4BE7-BD46-37A33ADADCDA}" destId="{A441A9E7-026D-4A94-82BC-C2DF04E9913A}" srcOrd="1" destOrd="0" presId="urn:microsoft.com/office/officeart/2005/8/layout/process2"/>
    <dgm:cxn modelId="{E639784F-C7C8-493C-A5B1-140C871DDC0D}" type="presOf" srcId="{C08FD9B7-9690-4ED8-8550-2027560D1B74}" destId="{3500A9A5-DA79-408D-8A98-FA721CA07259}" srcOrd="0" destOrd="0" presId="urn:microsoft.com/office/officeart/2005/8/layout/process2"/>
    <dgm:cxn modelId="{0EE84075-CBA6-4AC0-BF6E-1D6B3ABE4B17}" srcId="{2936E3F9-4824-4875-9714-2E95B0866B42}" destId="{AAD6021D-9E4B-4380-88BB-22FF1011D940}" srcOrd="2" destOrd="0" parTransId="{5D18D7BA-EEBC-46E8-A599-A1DF62794FAD}" sibTransId="{1800F2D7-7BC7-4ED3-B253-AD94931A99A5}"/>
    <dgm:cxn modelId="{CA74F857-0F0B-4201-9234-4151658ECE6F}" type="presOf" srcId="{B21FC2D8-6DB8-4FFF-AE83-EE40F8E2F880}" destId="{BE9DC669-84B9-44CB-9B44-02EF6DBCB42E}" srcOrd="0" destOrd="0" presId="urn:microsoft.com/office/officeart/2005/8/layout/process2"/>
    <dgm:cxn modelId="{A15E3A80-272F-42CD-A406-61CE29BD3694}" srcId="{2936E3F9-4824-4875-9714-2E95B0866B42}" destId="{55E077C8-7E55-4FAC-813A-571432D38AA9}" srcOrd="3" destOrd="0" parTransId="{571BB3BE-800D-4229-B5A7-4411B8B5F218}" sibTransId="{D0F6473B-8ACE-442F-8E64-BA2C86B47045}"/>
    <dgm:cxn modelId="{7DF31C9F-B886-47FF-87E3-2809542E7F68}" srcId="{2936E3F9-4824-4875-9714-2E95B0866B42}" destId="{C08FD9B7-9690-4ED8-8550-2027560D1B74}" srcOrd="1" destOrd="0" parTransId="{462B06FD-036B-49CD-AE1B-A1DDF747CE8B}" sibTransId="{6C2AD354-8EDC-45EA-9316-C56F2BD282B9}"/>
    <dgm:cxn modelId="{E5C004A4-04E6-441C-AF85-C409084D3877}" type="presOf" srcId="{55E077C8-7E55-4FAC-813A-571432D38AA9}" destId="{C62A4743-5617-412F-BC83-0251B38E5148}" srcOrd="0" destOrd="0" presId="urn:microsoft.com/office/officeart/2005/8/layout/process2"/>
    <dgm:cxn modelId="{BA18D9A9-F4B0-40AB-A97F-25F81EF7C29F}" srcId="{2936E3F9-4824-4875-9714-2E95B0866B42}" destId="{B21FC2D8-6DB8-4FFF-AE83-EE40F8E2F880}" srcOrd="0" destOrd="0" parTransId="{2013557B-0A7D-4FC1-B237-0890FCE17C3F}" sibTransId="{6D05D0F0-5EE5-4BE7-BD46-37A33ADADCDA}"/>
    <dgm:cxn modelId="{891309BF-94A6-4C20-9844-94A3EBF5DE71}" type="presOf" srcId="{1800F2D7-7BC7-4ED3-B253-AD94931A99A5}" destId="{F2608F96-D0D2-46EB-9F5B-19C60ABB3707}" srcOrd="0" destOrd="0" presId="urn:microsoft.com/office/officeart/2005/8/layout/process2"/>
    <dgm:cxn modelId="{86B8F2BF-1512-4783-9CA1-953772CD3B72}" type="presOf" srcId="{AAD6021D-9E4B-4380-88BB-22FF1011D940}" destId="{292FD09D-9FDE-41CE-A28E-86B692BC17F2}" srcOrd="0" destOrd="0" presId="urn:microsoft.com/office/officeart/2005/8/layout/process2"/>
    <dgm:cxn modelId="{64A835E7-4D6C-4CCC-996C-246EA5A46C5E}" type="presOf" srcId="{6C2AD354-8EDC-45EA-9316-C56F2BD282B9}" destId="{6A550142-D592-478B-943D-F23E321A364F}" srcOrd="0" destOrd="0" presId="urn:microsoft.com/office/officeart/2005/8/layout/process2"/>
    <dgm:cxn modelId="{B55CA9E7-F8CD-498B-9BE3-B30DBFB7560D}" type="presOf" srcId="{1800F2D7-7BC7-4ED3-B253-AD94931A99A5}" destId="{31FA12F8-A620-4503-B9C8-F2DF0B16E98E}" srcOrd="1" destOrd="0" presId="urn:microsoft.com/office/officeart/2005/8/layout/process2"/>
    <dgm:cxn modelId="{3EF217FF-00A2-4DAA-AE24-EA3EECC7FBB4}" type="presOf" srcId="{6C2AD354-8EDC-45EA-9316-C56F2BD282B9}" destId="{5A8525B5-45C6-41C7-ACAD-BF231FEB6C1E}" srcOrd="1" destOrd="0" presId="urn:microsoft.com/office/officeart/2005/8/layout/process2"/>
    <dgm:cxn modelId="{343027F2-B2BD-4AAE-87D3-282F7E491CFF}" type="presParOf" srcId="{86101FF9-A0E6-45D1-8F6D-BF39FDCBD61E}" destId="{BE9DC669-84B9-44CB-9B44-02EF6DBCB42E}" srcOrd="0" destOrd="0" presId="urn:microsoft.com/office/officeart/2005/8/layout/process2"/>
    <dgm:cxn modelId="{75527738-F42A-4FCC-9F5C-F6D9E25AA6BD}" type="presParOf" srcId="{86101FF9-A0E6-45D1-8F6D-BF39FDCBD61E}" destId="{10C4595E-13E8-4D31-B76B-B062ABC26554}" srcOrd="1" destOrd="0" presId="urn:microsoft.com/office/officeart/2005/8/layout/process2"/>
    <dgm:cxn modelId="{C767D2D5-FB18-4792-B61E-5C5999E129A6}" type="presParOf" srcId="{10C4595E-13E8-4D31-B76B-B062ABC26554}" destId="{A441A9E7-026D-4A94-82BC-C2DF04E9913A}" srcOrd="0" destOrd="0" presId="urn:microsoft.com/office/officeart/2005/8/layout/process2"/>
    <dgm:cxn modelId="{DF38AE64-37B4-46BA-B5DE-DEA70F058088}" type="presParOf" srcId="{86101FF9-A0E6-45D1-8F6D-BF39FDCBD61E}" destId="{3500A9A5-DA79-408D-8A98-FA721CA07259}" srcOrd="2" destOrd="0" presId="urn:microsoft.com/office/officeart/2005/8/layout/process2"/>
    <dgm:cxn modelId="{14EC837C-506B-487E-98F2-2BEE2F02290E}" type="presParOf" srcId="{86101FF9-A0E6-45D1-8F6D-BF39FDCBD61E}" destId="{6A550142-D592-478B-943D-F23E321A364F}" srcOrd="3" destOrd="0" presId="urn:microsoft.com/office/officeart/2005/8/layout/process2"/>
    <dgm:cxn modelId="{1361A702-59D5-48A0-8C25-D3C5DF76D878}" type="presParOf" srcId="{6A550142-D592-478B-943D-F23E321A364F}" destId="{5A8525B5-45C6-41C7-ACAD-BF231FEB6C1E}" srcOrd="0" destOrd="0" presId="urn:microsoft.com/office/officeart/2005/8/layout/process2"/>
    <dgm:cxn modelId="{8F0C3DDC-B8D3-4340-86C7-12E116A0C874}" type="presParOf" srcId="{86101FF9-A0E6-45D1-8F6D-BF39FDCBD61E}" destId="{292FD09D-9FDE-41CE-A28E-86B692BC17F2}" srcOrd="4" destOrd="0" presId="urn:microsoft.com/office/officeart/2005/8/layout/process2"/>
    <dgm:cxn modelId="{97895A97-0A16-419D-B1DC-F14FD5BAD847}" type="presParOf" srcId="{86101FF9-A0E6-45D1-8F6D-BF39FDCBD61E}" destId="{F2608F96-D0D2-46EB-9F5B-19C60ABB3707}" srcOrd="5" destOrd="0" presId="urn:microsoft.com/office/officeart/2005/8/layout/process2"/>
    <dgm:cxn modelId="{C1DD6F67-681D-4F35-B8E6-CE1E4C98923C}" type="presParOf" srcId="{F2608F96-D0D2-46EB-9F5B-19C60ABB3707}" destId="{31FA12F8-A620-4503-B9C8-F2DF0B16E98E}" srcOrd="0" destOrd="0" presId="urn:microsoft.com/office/officeart/2005/8/layout/process2"/>
    <dgm:cxn modelId="{5EB14513-D2CA-424D-A947-660F7A9B40FA}" type="presParOf" srcId="{86101FF9-A0E6-45D1-8F6D-BF39FDCBD61E}" destId="{C62A4743-5617-412F-BC83-0251B38E5148}" srcOrd="6" destOrd="0" presId="urn:microsoft.com/office/officeart/2005/8/layout/process2"/>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DC669-84B9-44CB-9B44-02EF6DBCB42E}">
      <dsp:nvSpPr>
        <dsp:cNvPr id="0" name=""/>
        <dsp:cNvSpPr/>
      </dsp:nvSpPr>
      <dsp:spPr>
        <a:xfrm>
          <a:off x="1835192" y="1245"/>
          <a:ext cx="1082142" cy="4634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AR" sz="900" kern="1200" dirty="0"/>
            <a:t>Drift </a:t>
          </a:r>
        </a:p>
      </dsp:txBody>
      <dsp:txXfrm>
        <a:off x="1848766" y="14819"/>
        <a:ext cx="1054994" cy="436303"/>
      </dsp:txXfrm>
    </dsp:sp>
    <dsp:sp modelId="{10C4595E-13E8-4D31-B76B-B062ABC26554}">
      <dsp:nvSpPr>
        <dsp:cNvPr id="0" name=""/>
        <dsp:cNvSpPr/>
      </dsp:nvSpPr>
      <dsp:spPr>
        <a:xfrm rot="5400000">
          <a:off x="2289366" y="476284"/>
          <a:ext cx="173794" cy="2085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AR" sz="900" kern="1200"/>
        </a:p>
      </dsp:txBody>
      <dsp:txXfrm rot="-5400000">
        <a:off x="2313698" y="493663"/>
        <a:ext cx="125131" cy="121656"/>
      </dsp:txXfrm>
    </dsp:sp>
    <dsp:sp modelId="{3500A9A5-DA79-408D-8A98-FA721CA07259}">
      <dsp:nvSpPr>
        <dsp:cNvPr id="0" name=""/>
        <dsp:cNvSpPr/>
      </dsp:nvSpPr>
      <dsp:spPr>
        <a:xfrm>
          <a:off x="1835192" y="696423"/>
          <a:ext cx="1082142" cy="4634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AR" sz="900" kern="1200" dirty="0"/>
            <a:t>Variaciones antigénicas menores</a:t>
          </a:r>
        </a:p>
      </dsp:txBody>
      <dsp:txXfrm>
        <a:off x="1848766" y="709997"/>
        <a:ext cx="1054994" cy="436303"/>
      </dsp:txXfrm>
    </dsp:sp>
    <dsp:sp modelId="{6A550142-D592-478B-943D-F23E321A364F}">
      <dsp:nvSpPr>
        <dsp:cNvPr id="0" name=""/>
        <dsp:cNvSpPr/>
      </dsp:nvSpPr>
      <dsp:spPr>
        <a:xfrm rot="5400000">
          <a:off x="2289366" y="1171461"/>
          <a:ext cx="173794" cy="2085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AR" sz="900" kern="1200"/>
        </a:p>
      </dsp:txBody>
      <dsp:txXfrm rot="-5400000">
        <a:off x="2313698" y="1188840"/>
        <a:ext cx="125131" cy="121656"/>
      </dsp:txXfrm>
    </dsp:sp>
    <dsp:sp modelId="{B0F40517-A3F8-4400-A50B-5D3FFC921429}">
      <dsp:nvSpPr>
        <dsp:cNvPr id="0" name=""/>
        <dsp:cNvSpPr/>
      </dsp:nvSpPr>
      <dsp:spPr>
        <a:xfrm>
          <a:off x="1835192" y="1391601"/>
          <a:ext cx="1082142" cy="4634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AR" sz="900" kern="1200" dirty="0"/>
            <a:t>Virus estrechamente relacionado</a:t>
          </a:r>
        </a:p>
      </dsp:txBody>
      <dsp:txXfrm>
        <a:off x="1848766" y="1405175"/>
        <a:ext cx="1054994" cy="436303"/>
      </dsp:txXfrm>
    </dsp:sp>
    <dsp:sp modelId="{A81139F4-1D40-4AF5-BCFE-B1498303F1B5}">
      <dsp:nvSpPr>
        <dsp:cNvPr id="0" name=""/>
        <dsp:cNvSpPr/>
      </dsp:nvSpPr>
      <dsp:spPr>
        <a:xfrm rot="5400000">
          <a:off x="2289366" y="1866639"/>
          <a:ext cx="173794" cy="2085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AR" sz="900" kern="1200"/>
        </a:p>
      </dsp:txBody>
      <dsp:txXfrm rot="-5400000">
        <a:off x="2313698" y="1884018"/>
        <a:ext cx="125131" cy="121656"/>
      </dsp:txXfrm>
    </dsp:sp>
    <dsp:sp modelId="{C62A4743-5617-412F-BC83-0251B38E5148}">
      <dsp:nvSpPr>
        <dsp:cNvPr id="0" name=""/>
        <dsp:cNvSpPr/>
      </dsp:nvSpPr>
      <dsp:spPr>
        <a:xfrm>
          <a:off x="1835192" y="2086779"/>
          <a:ext cx="1082142" cy="4634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AR" sz="900" kern="1200" dirty="0"/>
            <a:t>Protección cruzada con anticuerpos </a:t>
          </a:r>
        </a:p>
      </dsp:txBody>
      <dsp:txXfrm>
        <a:off x="1848766" y="2100353"/>
        <a:ext cx="1054994" cy="436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DC669-84B9-44CB-9B44-02EF6DBCB42E}">
      <dsp:nvSpPr>
        <dsp:cNvPr id="0" name=""/>
        <dsp:cNvSpPr/>
      </dsp:nvSpPr>
      <dsp:spPr>
        <a:xfrm>
          <a:off x="258941" y="1240"/>
          <a:ext cx="1068763" cy="4615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AR" sz="900" kern="1200" dirty="0"/>
            <a:t>Shift</a:t>
          </a:r>
        </a:p>
        <a:p>
          <a:pPr marL="0" lvl="0" indent="0" algn="ctr" defTabSz="400050">
            <a:lnSpc>
              <a:spcPct val="90000"/>
            </a:lnSpc>
            <a:spcBef>
              <a:spcPct val="0"/>
            </a:spcBef>
            <a:spcAft>
              <a:spcPct val="35000"/>
            </a:spcAft>
            <a:buNone/>
          </a:pPr>
          <a:r>
            <a:rPr lang="es-AR" sz="900" kern="1200" dirty="0"/>
            <a:t>( solo Influenza A)  </a:t>
          </a:r>
        </a:p>
      </dsp:txBody>
      <dsp:txXfrm>
        <a:off x="272459" y="14758"/>
        <a:ext cx="1041727" cy="434508"/>
      </dsp:txXfrm>
    </dsp:sp>
    <dsp:sp modelId="{10C4595E-13E8-4D31-B76B-B062ABC26554}">
      <dsp:nvSpPr>
        <dsp:cNvPr id="0" name=""/>
        <dsp:cNvSpPr/>
      </dsp:nvSpPr>
      <dsp:spPr>
        <a:xfrm rot="5426322">
          <a:off x="704129" y="474323"/>
          <a:ext cx="173084" cy="2076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AR" sz="900" kern="1200" dirty="0"/>
        </a:p>
      </dsp:txBody>
      <dsp:txXfrm rot="-5400000">
        <a:off x="728562" y="491628"/>
        <a:ext cx="124616" cy="121159"/>
      </dsp:txXfrm>
    </dsp:sp>
    <dsp:sp modelId="{3500A9A5-DA79-408D-8A98-FA721CA07259}">
      <dsp:nvSpPr>
        <dsp:cNvPr id="0" name=""/>
        <dsp:cNvSpPr/>
      </dsp:nvSpPr>
      <dsp:spPr>
        <a:xfrm>
          <a:off x="253639" y="693556"/>
          <a:ext cx="1068763" cy="4615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AR" sz="900" kern="1200" dirty="0"/>
            <a:t>Variaciones antigénicas mayores</a:t>
          </a:r>
        </a:p>
      </dsp:txBody>
      <dsp:txXfrm>
        <a:off x="267157" y="707074"/>
        <a:ext cx="1041727" cy="434508"/>
      </dsp:txXfrm>
    </dsp:sp>
    <dsp:sp modelId="{6A550142-D592-478B-943D-F23E321A364F}">
      <dsp:nvSpPr>
        <dsp:cNvPr id="0" name=""/>
        <dsp:cNvSpPr/>
      </dsp:nvSpPr>
      <dsp:spPr>
        <a:xfrm rot="5400000">
          <a:off x="701481" y="1166639"/>
          <a:ext cx="173079" cy="2076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AR" sz="900" kern="1200" dirty="0"/>
        </a:p>
      </dsp:txBody>
      <dsp:txXfrm rot="-5400000">
        <a:off x="725713" y="1183946"/>
        <a:ext cx="124616" cy="121155"/>
      </dsp:txXfrm>
    </dsp:sp>
    <dsp:sp modelId="{292FD09D-9FDE-41CE-A28E-86B692BC17F2}">
      <dsp:nvSpPr>
        <dsp:cNvPr id="0" name=""/>
        <dsp:cNvSpPr/>
      </dsp:nvSpPr>
      <dsp:spPr>
        <a:xfrm>
          <a:off x="253639" y="1385873"/>
          <a:ext cx="1068763" cy="4615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AR" sz="900" kern="1200" dirty="0"/>
            <a:t>Nuevo subtipo viral</a:t>
          </a:r>
        </a:p>
      </dsp:txBody>
      <dsp:txXfrm>
        <a:off x="267157" y="1399391"/>
        <a:ext cx="1041727" cy="434508"/>
      </dsp:txXfrm>
    </dsp:sp>
    <dsp:sp modelId="{F2608F96-D0D2-46EB-9F5B-19C60ABB3707}">
      <dsp:nvSpPr>
        <dsp:cNvPr id="0" name=""/>
        <dsp:cNvSpPr/>
      </dsp:nvSpPr>
      <dsp:spPr>
        <a:xfrm rot="5400000">
          <a:off x="701481" y="1858955"/>
          <a:ext cx="173079" cy="2076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AR" sz="900" kern="1200" dirty="0"/>
        </a:p>
      </dsp:txBody>
      <dsp:txXfrm rot="-5400000">
        <a:off x="725713" y="1876262"/>
        <a:ext cx="124616" cy="121155"/>
      </dsp:txXfrm>
    </dsp:sp>
    <dsp:sp modelId="{C62A4743-5617-412F-BC83-0251B38E5148}">
      <dsp:nvSpPr>
        <dsp:cNvPr id="0" name=""/>
        <dsp:cNvSpPr/>
      </dsp:nvSpPr>
      <dsp:spPr>
        <a:xfrm>
          <a:off x="253639" y="2078189"/>
          <a:ext cx="1068763" cy="4615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AR" sz="900" kern="1200" dirty="0"/>
            <a:t>Ningún ser humano tiene anticuerpos </a:t>
          </a:r>
        </a:p>
      </dsp:txBody>
      <dsp:txXfrm>
        <a:off x="267157" y="2091707"/>
        <a:ext cx="1041727" cy="4345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8D02D2C3-601A-CC50-CE7A-89EA0523AB0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AR"/>
          </a:p>
        </p:txBody>
      </p:sp>
      <p:sp>
        <p:nvSpPr>
          <p:cNvPr id="3" name="2 Marcador de fecha">
            <a:extLst>
              <a:ext uri="{FF2B5EF4-FFF2-40B4-BE49-F238E27FC236}">
                <a16:creationId xmlns:a16="http://schemas.microsoft.com/office/drawing/2014/main" id="{F8177253-C3CA-31B0-CF06-12054F530B6C}"/>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99BC4D4-0B73-9747-B3A5-8C8A8962DD53}" type="datetimeFigureOut">
              <a:rPr lang="es-AR"/>
              <a:pPr>
                <a:defRPr/>
              </a:pPr>
              <a:t>29/8/2024</a:t>
            </a:fld>
            <a:endParaRPr lang="es-AR" dirty="0"/>
          </a:p>
        </p:txBody>
      </p:sp>
      <p:sp>
        <p:nvSpPr>
          <p:cNvPr id="4" name="3 Marcador de pie de página">
            <a:extLst>
              <a:ext uri="{FF2B5EF4-FFF2-40B4-BE49-F238E27FC236}">
                <a16:creationId xmlns:a16="http://schemas.microsoft.com/office/drawing/2014/main" id="{6F2DF9EB-B952-A2E0-5C63-582530DCEA6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AR"/>
          </a:p>
        </p:txBody>
      </p:sp>
      <p:sp>
        <p:nvSpPr>
          <p:cNvPr id="5" name="4 Marcador de número de diapositiva">
            <a:extLst>
              <a:ext uri="{FF2B5EF4-FFF2-40B4-BE49-F238E27FC236}">
                <a16:creationId xmlns:a16="http://schemas.microsoft.com/office/drawing/2014/main" id="{867942A6-D1AC-9BD8-0ECB-150AAA6A043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Calibri" panose="020F0502020204030204" pitchFamily="34" charset="0"/>
              </a:defRPr>
            </a:lvl1pPr>
          </a:lstStyle>
          <a:p>
            <a:pPr>
              <a:defRPr/>
            </a:pPr>
            <a:fld id="{E308E028-B67C-9A4C-952C-FBAC961171A7}" type="slidenum">
              <a:rPr lang="es-AR" altLang="en-US"/>
              <a:pPr>
                <a:defRPr/>
              </a:pPr>
              <a:t>‹Nº›</a:t>
            </a:fld>
            <a:endParaRPr lang="es-AR"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8FC95782-C464-B580-75BC-ADD8462F306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pitchFamily="34" charset="0"/>
                <a:cs typeface="Calibri" pitchFamily="34" charset="0"/>
              </a:defRPr>
            </a:lvl1pPr>
          </a:lstStyle>
          <a:p>
            <a:pPr>
              <a:defRPr/>
            </a:pPr>
            <a:endParaRPr lang="es-CO"/>
          </a:p>
        </p:txBody>
      </p:sp>
      <p:sp>
        <p:nvSpPr>
          <p:cNvPr id="3" name="2 Marcador de fecha">
            <a:extLst>
              <a:ext uri="{FF2B5EF4-FFF2-40B4-BE49-F238E27FC236}">
                <a16:creationId xmlns:a16="http://schemas.microsoft.com/office/drawing/2014/main" id="{BF8AFC1C-6C93-7A82-E626-ACC2C2AF38E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Calibri" pitchFamily="34" charset="0"/>
                <a:cs typeface="Calibri" pitchFamily="34" charset="0"/>
              </a:defRPr>
            </a:lvl1pPr>
          </a:lstStyle>
          <a:p>
            <a:pPr>
              <a:defRPr/>
            </a:pPr>
            <a:fld id="{1FEAE93B-1096-124A-A7F3-7D33CF6A2F74}" type="datetimeFigureOut">
              <a:rPr lang="es-CO"/>
              <a:pPr>
                <a:defRPr/>
              </a:pPr>
              <a:t>29/08/2024</a:t>
            </a:fld>
            <a:endParaRPr lang="es-CO" dirty="0"/>
          </a:p>
        </p:txBody>
      </p:sp>
      <p:sp>
        <p:nvSpPr>
          <p:cNvPr id="4" name="3 Marcador de imagen de diapositiva">
            <a:extLst>
              <a:ext uri="{FF2B5EF4-FFF2-40B4-BE49-F238E27FC236}">
                <a16:creationId xmlns:a16="http://schemas.microsoft.com/office/drawing/2014/main" id="{1E505795-06A9-7FB1-2E84-D361D16D66C0}"/>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CO" noProof="0" dirty="0"/>
          </a:p>
        </p:txBody>
      </p:sp>
      <p:sp>
        <p:nvSpPr>
          <p:cNvPr id="5" name="4 Marcador de notas">
            <a:extLst>
              <a:ext uri="{FF2B5EF4-FFF2-40B4-BE49-F238E27FC236}">
                <a16:creationId xmlns:a16="http://schemas.microsoft.com/office/drawing/2014/main" id="{5E4EFEE4-4670-D8C7-AB74-3115847F63D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endParaRPr lang="es-CO" noProof="0" dirty="0"/>
          </a:p>
        </p:txBody>
      </p:sp>
      <p:sp>
        <p:nvSpPr>
          <p:cNvPr id="6" name="5 Marcador de pie de página">
            <a:extLst>
              <a:ext uri="{FF2B5EF4-FFF2-40B4-BE49-F238E27FC236}">
                <a16:creationId xmlns:a16="http://schemas.microsoft.com/office/drawing/2014/main" id="{9FEB2392-9E95-5608-A10E-8F7759B1425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pitchFamily="34" charset="0"/>
                <a:cs typeface="Calibri" pitchFamily="34" charset="0"/>
              </a:defRPr>
            </a:lvl1pPr>
          </a:lstStyle>
          <a:p>
            <a:pPr>
              <a:defRPr/>
            </a:pPr>
            <a:endParaRPr lang="es-CO"/>
          </a:p>
        </p:txBody>
      </p:sp>
      <p:sp>
        <p:nvSpPr>
          <p:cNvPr id="7" name="6 Marcador de número de diapositiva">
            <a:extLst>
              <a:ext uri="{FF2B5EF4-FFF2-40B4-BE49-F238E27FC236}">
                <a16:creationId xmlns:a16="http://schemas.microsoft.com/office/drawing/2014/main" id="{6C0CA165-09E1-67AC-8D50-23183BA87A2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Calibri" panose="020F0502020204030204" pitchFamily="34" charset="0"/>
              </a:defRPr>
            </a:lvl1pPr>
          </a:lstStyle>
          <a:p>
            <a:pPr>
              <a:defRPr/>
            </a:pPr>
            <a:fld id="{EFA1C24C-8C10-7A49-B433-D135F479140F}" type="slidenum">
              <a:rPr lang="es-CO" altLang="en-US"/>
              <a:pPr>
                <a:defRPr/>
              </a:pPr>
              <a:t>‹Nº›</a:t>
            </a:fld>
            <a:endParaRPr lang="es-CO"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s.wikipedia.org/wiki/Enzima"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s.wikipedia.org/wiki/Sistema_inmunitario"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Eight countries accounted for two thirds of the global total: India (26%), Indonesia (8.5%), China (8.4%), the Philippines (6.0%), Pakistan (5.7%), Nigeria (4.4%), Bangladesh (3.6%) and South Africa (3.6%). The other 22 other countries in WHO’s list of 30 high TB burden countries accounted for 21% of the global total.</a:t>
            </a:r>
            <a:endParaRPr lang="es-AR" dirty="0"/>
          </a:p>
        </p:txBody>
      </p:sp>
      <p:sp>
        <p:nvSpPr>
          <p:cNvPr id="4" name="Marcador de número de diapositiva 3"/>
          <p:cNvSpPr>
            <a:spLocks noGrp="1"/>
          </p:cNvSpPr>
          <p:nvPr>
            <p:ph type="sldNum" sz="quarter" idx="10"/>
          </p:nvPr>
        </p:nvSpPr>
        <p:spPr/>
        <p:txBody>
          <a:bodyPr/>
          <a:lstStyle/>
          <a:p>
            <a:fld id="{62AFA7C6-D76E-49A9-A3AA-0A9D3EF8DD09}" type="slidenum">
              <a:rPr lang="es-AR" smtClean="0"/>
              <a:t>2</a:t>
            </a:fld>
            <a:endParaRPr lang="es-AR" dirty="0"/>
          </a:p>
        </p:txBody>
      </p:sp>
    </p:spTree>
    <p:extLst>
      <p:ext uri="{BB962C8B-B14F-4D97-AF65-F5344CB8AC3E}">
        <p14:creationId xmlns:p14="http://schemas.microsoft.com/office/powerpoint/2010/main" val="44233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s-ES" dirty="0"/>
              <a:t>Todos los virus de la influenza sufren deriva antigénica, lo que Implica la acumulación de cambios antigénicos menores.</a:t>
            </a:r>
          </a:p>
          <a:p>
            <a:pPr marL="0" lvl="0" indent="0" algn="l" rtl="0">
              <a:spcBef>
                <a:spcPts val="0"/>
              </a:spcBef>
              <a:spcAft>
                <a:spcPts val="0"/>
              </a:spcAft>
              <a:buNone/>
            </a:pPr>
            <a:r>
              <a:rPr lang="es-ES" dirty="0"/>
              <a:t>a través de cambios en las secuencias de aminoácidos en el principales sitios antigénicos en la hemaglutinina (HA) y Moléculas de neuraminidasa (NA). A medida que estos cambios se acumulan, es menos probable que las nuevas variantes sean neutralizadas por anticuerpos generados en respuesta a la infección con (o vacunación contra) una cepa previamente circulante.</a:t>
            </a:r>
          </a:p>
          <a:p>
            <a:pPr marL="0" lvl="0" indent="0" algn="l" rtl="0">
              <a:spcBef>
                <a:spcPts val="0"/>
              </a:spcBef>
              <a:spcAft>
                <a:spcPts val="0"/>
              </a:spcAft>
              <a:buNone/>
            </a:pPr>
            <a:r>
              <a:rPr lang="es-ES" dirty="0"/>
              <a:t>Los virus resultantes están estrechamente relacionados, por lo que los anticuerpos que se producen contra uno de ellos pueden tener protección cruzada contra los virus antigénicamente similares, sin embargo, cualquier cambio, por pequeño que sea, puede disminuir la efectividad de la inmunidad previa.</a:t>
            </a:r>
          </a:p>
          <a:p>
            <a:pPr marL="0" lvl="0" indent="0" algn="l" rtl="0">
              <a:spcBef>
                <a:spcPts val="0"/>
              </a:spcBef>
              <a:spcAft>
                <a:spcPts val="0"/>
              </a:spcAft>
              <a:buNone/>
            </a:pP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t>Los cambios antigénicos mayores, por el contrario, ocurren solo en la influenza A y tienen como resultado un subtipo nuevo. Estos cambios se dan entre virus de la</a:t>
            </a:r>
          </a:p>
          <a:p>
            <a:pPr marL="0" lvl="0" indent="0" algn="l" rtl="0">
              <a:spcBef>
                <a:spcPts val="0"/>
              </a:spcBef>
              <a:spcAft>
                <a:spcPts val="0"/>
              </a:spcAft>
              <a:buNone/>
            </a:pPr>
            <a:r>
              <a:rPr lang="es-ES" dirty="0"/>
              <a:t>misma especie o </a:t>
            </a:r>
            <a:r>
              <a:rPr lang="es-ES" dirty="0" err="1"/>
              <a:t>interespecie</a:t>
            </a:r>
            <a:r>
              <a:rPr lang="es-ES" dirty="0"/>
              <a:t> ( aves, cerdos , humanos) cuando dos o más virus intercambian genes durante su replicación. Por ejemplo, la influenza AH1N1, que causó la pandemia de 2009,</a:t>
            </a:r>
          </a:p>
          <a:p>
            <a:pPr marL="0" lvl="0" indent="0" algn="l" rtl="0">
              <a:spcBef>
                <a:spcPts val="0"/>
              </a:spcBef>
              <a:spcAft>
                <a:spcPts val="0"/>
              </a:spcAft>
              <a:buNone/>
            </a:pPr>
            <a:r>
              <a:rPr lang="es-ES" dirty="0"/>
              <a:t>se derivó de segmentos de ARN provenientes de influenza humana, aviar y porcina.</a:t>
            </a:r>
          </a:p>
          <a:p>
            <a:pPr marL="0" lvl="0" indent="0" algn="l" rtl="0">
              <a:spcBef>
                <a:spcPts val="0"/>
              </a:spcBef>
              <a:spcAft>
                <a:spcPts val="0"/>
              </a:spcAft>
              <a:buNone/>
            </a:pPr>
            <a:r>
              <a:rPr lang="es-ES" dirty="0"/>
              <a:t>Cuando ocurre un cambio mayor, prácticamente ningún ser humano tiene inmunidad cruzada contra el nuevo virus. Los cambios antigénicos mayores han causado al</a:t>
            </a:r>
          </a:p>
          <a:p>
            <a:pPr marL="0" lvl="0" indent="0" algn="l" rtl="0">
              <a:spcBef>
                <a:spcPts val="0"/>
              </a:spcBef>
              <a:spcAft>
                <a:spcPts val="0"/>
              </a:spcAft>
              <a:buNone/>
            </a:pPr>
            <a:r>
              <a:rPr lang="es-ES" dirty="0"/>
              <a:t>menos cuatro pandemias en los siglos XX y XXI.</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Se cree que el mecanismo para esto es el intercambio de genes. Virus con potencial pandémico emergente</a:t>
            </a:r>
          </a:p>
          <a:p>
            <a:pPr marL="0" lvl="0" indent="0" algn="l" rtl="0">
              <a:spcBef>
                <a:spcPts val="0"/>
              </a:spcBef>
              <a:spcAft>
                <a:spcPts val="0"/>
              </a:spcAft>
              <a:buClr>
                <a:schemeClr val="dk1"/>
              </a:buClr>
              <a:buSzPts val="1100"/>
              <a:buFont typeface="Arial"/>
              <a:buNone/>
            </a:pPr>
            <a:endParaRPr lang="es-ES" dirty="0"/>
          </a:p>
          <a:p>
            <a:pPr marL="0" lvl="0" indent="0" algn="l" rtl="0">
              <a:spcBef>
                <a:spcPts val="0"/>
              </a:spcBef>
              <a:spcAft>
                <a:spcPts val="0"/>
              </a:spcAft>
              <a:buNone/>
            </a:pPr>
            <a:r>
              <a:rPr lang="es-ES" dirty="0"/>
              <a:t>Los virus de la influenza A también pueden causar pandemias mundiales, caracterizadas por la rápida propagación de nuevos subtipos (o cepas de subtipos) de Registradas desde mediados del siglo XVIII, las principales pandemias de gripe se han producido en intervalos de 10 a 40 años. De ellas, la pandemia de 1918 causada por el virus A(H1N1) fue la más grave y causó al menos entre 20 y 40 millones de muertes en todo el mundo. Se produjeron pandemias menos graves en 1957 causadas por A(H2N2) y en 1968 causadas por A(H3N2). En 2009, los brotes mundiales causados ​​por una nueva cepa A(H1N1), denominada A(H1N1)pdm09, alcanzaron proporciones pandémicas pero fueron mucho menos graves que pandemias anteriores y rápidamente evolucionaron hacia un patrón de transmisión estacional.</a:t>
            </a:r>
          </a:p>
          <a:p>
            <a:pPr marL="0" lvl="0" indent="0" algn="l" rtl="0">
              <a:spcBef>
                <a:spcPts val="0"/>
              </a:spcBef>
              <a:spcAft>
                <a:spcPts val="0"/>
              </a:spcAft>
              <a:buNone/>
            </a:pPr>
            <a:endParaRPr lang="es-ES" dirty="0"/>
          </a:p>
          <a:p>
            <a:pPr algn="l"/>
            <a:r>
              <a:rPr lang="es-ES" b="0" i="0" dirty="0">
                <a:solidFill>
                  <a:srgbClr val="202122"/>
                </a:solidFill>
                <a:effectLst/>
                <a:highlight>
                  <a:srgbClr val="FFFFFF"/>
                </a:highlight>
                <a:latin typeface="Arial" panose="020B0604020202020204" pitchFamily="34" charset="0"/>
              </a:rPr>
              <a:t> la ARN polimerasa comete un error en la inserción de un nucleótido (debido a la ausencia de </a:t>
            </a:r>
            <a:r>
              <a:rPr lang="es-ES" b="0" i="0" u="none" strike="noStrike" dirty="0">
                <a:solidFill>
                  <a:srgbClr val="3366CC"/>
                </a:solidFill>
                <a:effectLst/>
                <a:highlight>
                  <a:srgbClr val="FFFFFF"/>
                </a:highlight>
                <a:latin typeface="Arial" panose="020B0604020202020204" pitchFamily="34" charset="0"/>
                <a:hlinkClick r:id="rId3" tooltip="Enzima"/>
              </a:rPr>
              <a:t>enzimas</a:t>
            </a:r>
            <a:r>
              <a:rPr lang="es-ES" b="0" i="0" dirty="0">
                <a:solidFill>
                  <a:srgbClr val="202122"/>
                </a:solidFill>
                <a:effectLst/>
                <a:highlight>
                  <a:srgbClr val="FFFFFF"/>
                </a:highlight>
                <a:latin typeface="Arial" panose="020B0604020202020204" pitchFamily="34" charset="0"/>
              </a:rPr>
              <a:t> de prueba de lectura de ARN) lo que ocasiona que casi cada nuevo virus creado porta al menos una mutación.​ Esas mutaciones provocan la variación antigénica de los virus y las dificultades del </a:t>
            </a:r>
            <a:r>
              <a:rPr lang="es-ES" b="0" i="0" u="none" strike="noStrike" dirty="0">
                <a:solidFill>
                  <a:srgbClr val="3366CC"/>
                </a:solidFill>
                <a:effectLst/>
                <a:highlight>
                  <a:srgbClr val="FFFFFF"/>
                </a:highlight>
                <a:latin typeface="Arial" panose="020B0604020202020204" pitchFamily="34" charset="0"/>
                <a:hlinkClick r:id="rId4" tooltip="Sistema inmunitario"/>
              </a:rPr>
              <a:t>sistema inmunitario</a:t>
            </a:r>
            <a:r>
              <a:rPr lang="es-ES" b="0" i="0" dirty="0">
                <a:solidFill>
                  <a:srgbClr val="202122"/>
                </a:solidFill>
                <a:effectLst/>
                <a:highlight>
                  <a:srgbClr val="FFFFFF"/>
                </a:highlight>
                <a:latin typeface="Arial" panose="020B0604020202020204" pitchFamily="34" charset="0"/>
              </a:rPr>
              <a:t> para identificarlos como tales y eliminarlos.</a:t>
            </a:r>
          </a:p>
          <a:p>
            <a:pPr algn="l"/>
            <a:r>
              <a:rPr lang="es-ES" b="0" i="0" dirty="0">
                <a:solidFill>
                  <a:srgbClr val="202122"/>
                </a:solidFill>
                <a:effectLst/>
                <a:highlight>
                  <a:srgbClr val="FFFFFF"/>
                </a:highlight>
                <a:latin typeface="Arial" panose="020B0604020202020204" pitchFamily="34" charset="0"/>
              </a:rPr>
              <a:t>La separación del genoma en ocho fragmentos diferentes permite recombinar los cambios si más de una estirpe viral infecta a la misma célula. El recambio rápido resultante en el material genético produce cambios antigénicos y permite al virus infectar nuevas especies huésped y superar rápidamente los mecanismos de defensa </a:t>
            </a:r>
            <a:r>
              <a:rPr lang="es-ES" b="0" i="0" dirty="0" err="1">
                <a:solidFill>
                  <a:srgbClr val="202122"/>
                </a:solidFill>
                <a:effectLst/>
                <a:highlight>
                  <a:srgbClr val="FFFFFF"/>
                </a:highlight>
                <a:latin typeface="Arial" panose="020B0604020202020204" pitchFamily="34" charset="0"/>
              </a:rPr>
              <a:t>inmunitaria.Esto</a:t>
            </a:r>
            <a:r>
              <a:rPr lang="es-ES" b="0" i="0" dirty="0">
                <a:solidFill>
                  <a:srgbClr val="202122"/>
                </a:solidFill>
                <a:effectLst/>
                <a:highlight>
                  <a:srgbClr val="FFFFFF"/>
                </a:highlight>
                <a:latin typeface="Arial" panose="020B0604020202020204" pitchFamily="34" charset="0"/>
              </a:rPr>
              <a:t> tiene trascendencia en la fase de emergencia de las pandemias</a:t>
            </a:r>
          </a:p>
          <a:p>
            <a:pPr algn="l"/>
            <a:endParaRPr lang="es-ES" b="0" i="0" dirty="0">
              <a:solidFill>
                <a:srgbClr val="202122"/>
              </a:solidFill>
              <a:effectLst/>
              <a:highlight>
                <a:srgbClr val="FFFFFF"/>
              </a:highlight>
              <a:latin typeface="Arial" panose="020B0604020202020204" pitchFamily="34" charset="0"/>
            </a:endParaRPr>
          </a:p>
          <a:p>
            <a:pPr algn="l"/>
            <a:r>
              <a:rPr lang="es-ES" b="0" i="0" dirty="0">
                <a:solidFill>
                  <a:srgbClr val="202122"/>
                </a:solidFill>
                <a:effectLst/>
                <a:highlight>
                  <a:srgbClr val="FFFFFF"/>
                </a:highlight>
                <a:latin typeface="Arial" panose="020B0604020202020204" pitchFamily="34" charset="0"/>
              </a:rPr>
              <a:t>Cuando los virus vacunales y los circulantes son</a:t>
            </a:r>
          </a:p>
          <a:p>
            <a:pPr algn="l"/>
            <a:r>
              <a:rPr lang="es-ES" b="0" i="0" dirty="0">
                <a:solidFill>
                  <a:srgbClr val="202122"/>
                </a:solidFill>
                <a:effectLst/>
                <a:highlight>
                  <a:srgbClr val="FFFFFF"/>
                </a:highlight>
                <a:latin typeface="Arial" panose="020B0604020202020204" pitchFamily="34" charset="0"/>
              </a:rPr>
              <a:t>antigénicamente similares previene la enfermedad en</a:t>
            </a:r>
          </a:p>
          <a:p>
            <a:pPr algn="l"/>
            <a:r>
              <a:rPr lang="es-ES" b="0" i="0">
                <a:solidFill>
                  <a:srgbClr val="202122"/>
                </a:solidFill>
                <a:effectLst/>
                <a:highlight>
                  <a:srgbClr val="FFFFFF"/>
                </a:highlight>
                <a:latin typeface="Arial" panose="020B0604020202020204" pitchFamily="34" charset="0"/>
              </a:rPr>
              <a:t>70-90% de las personas sanas &lt; de 65 años</a:t>
            </a:r>
            <a:endParaRPr lang="es-ES" b="0" i="0" dirty="0">
              <a:solidFill>
                <a:srgbClr val="202122"/>
              </a:solidFill>
              <a:effectLst/>
              <a:highlight>
                <a:srgbClr val="FFFFFF"/>
              </a:highlight>
              <a:latin typeface="Arial" panose="020B0604020202020204" pitchFamily="34" charset="0"/>
            </a:endParaRPr>
          </a:p>
          <a:p>
            <a:endParaRPr lang="es-AR" dirty="0"/>
          </a:p>
        </p:txBody>
      </p:sp>
      <p:sp>
        <p:nvSpPr>
          <p:cNvPr id="4" name="Marcador de número de diapositiva 3"/>
          <p:cNvSpPr>
            <a:spLocks noGrp="1"/>
          </p:cNvSpPr>
          <p:nvPr>
            <p:ph type="sldNum" sz="quarter" idx="5"/>
          </p:nvPr>
        </p:nvSpPr>
        <p:spPr/>
        <p:txBody>
          <a:bodyPr/>
          <a:lstStyle/>
          <a:p>
            <a:pPr>
              <a:defRPr/>
            </a:pPr>
            <a:fld id="{EFA1C24C-8C10-7A49-B433-D135F479140F}" type="slidenum">
              <a:rPr lang="es-CO" altLang="en-US" smtClean="0"/>
              <a:pPr>
                <a:defRPr/>
              </a:pPr>
              <a:t>16</a:t>
            </a:fld>
            <a:endParaRPr lang="es-CO" altLang="en-US"/>
          </a:p>
        </p:txBody>
      </p:sp>
    </p:spTree>
    <p:extLst>
      <p:ext uri="{BB962C8B-B14F-4D97-AF65-F5344CB8AC3E}">
        <p14:creationId xmlns:p14="http://schemas.microsoft.com/office/powerpoint/2010/main" val="405546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_tradnl" sz="1800" dirty="0">
                <a:effectLst/>
                <a:latin typeface="Arial" panose="020B0604020202020204" pitchFamily="34" charset="0"/>
                <a:ea typeface="Times New Roman" panose="02020603050405020304" pitchFamily="18" charset="0"/>
              </a:rPr>
              <a:t>La Argentina notificó 14.914 casos de TB en 2023, presenta una tasa de notificación de 32 cada 100.000 habitantes. </a:t>
            </a:r>
            <a:endParaRPr lang="es-AR" dirty="0"/>
          </a:p>
          <a:p>
            <a:r>
              <a:rPr lang="es-AR" dirty="0"/>
              <a:t>Cuando la incidencia de TB en una población es alta ( hay mas de 40 casos cada 100.000 individuos ) el riesgo de infección anual  es cercano al 1 %. </a:t>
            </a:r>
            <a:endParaRPr lang="es-MX" dirty="0"/>
          </a:p>
        </p:txBody>
      </p:sp>
      <p:sp>
        <p:nvSpPr>
          <p:cNvPr id="4" name="Marcador de número de diapositiva 3"/>
          <p:cNvSpPr>
            <a:spLocks noGrp="1"/>
          </p:cNvSpPr>
          <p:nvPr>
            <p:ph type="sldNum" sz="quarter" idx="5"/>
          </p:nvPr>
        </p:nvSpPr>
        <p:spPr/>
        <p:txBody>
          <a:bodyPr/>
          <a:lstStyle/>
          <a:p>
            <a:fld id="{62AFA7C6-D76E-49A9-A3AA-0A9D3EF8DD09}" type="slidenum">
              <a:rPr lang="es-AR" smtClean="0"/>
              <a:t>3</a:t>
            </a:fld>
            <a:endParaRPr lang="es-AR" dirty="0"/>
          </a:p>
        </p:txBody>
      </p:sp>
    </p:spTree>
    <p:extLst>
      <p:ext uri="{BB962C8B-B14F-4D97-AF65-F5344CB8AC3E}">
        <p14:creationId xmlns:p14="http://schemas.microsoft.com/office/powerpoint/2010/main" val="98507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El agente etiológico BAAR bacilo aerobio acido alcohol resistente, inmóvil, que se inactiva con rayos ultravioleta y temperaturas mayores a 60 °,  lento crecimiento </a:t>
            </a:r>
          </a:p>
          <a:p>
            <a:r>
              <a:rPr lang="es-AR" dirty="0"/>
              <a:t>Los reservorios</a:t>
            </a:r>
            <a:r>
              <a:rPr lang="es-AR" baseline="0" dirty="0"/>
              <a:t> son también TBC pulmonar de larga data sin tto</a:t>
            </a:r>
          </a:p>
          <a:p>
            <a:r>
              <a:rPr lang="es-AR" baseline="0" dirty="0"/>
              <a:t> La trasmisión aumenta en ambientes cerrados con escasa ventilación donde hay hacinamiento . Paradójicamente se requiere alta densidad de partículas y una larga exposición para la trasmisión . Un paciente con esputo positivo en baciloscopia  puede infectar al 50 % de los convivientes y 8 % de contacto extra familiar .Cuando el  bacilo solo se desarrolla en cultivo la trasmisión es mucho menor .</a:t>
            </a:r>
          </a:p>
          <a:p>
            <a:endParaRPr lang="es-AR" baseline="0" dirty="0"/>
          </a:p>
          <a:p>
            <a:endParaRPr lang="es-AR" baseline="0" dirty="0"/>
          </a:p>
          <a:p>
            <a:endParaRPr lang="es-AR" baseline="0" dirty="0"/>
          </a:p>
          <a:p>
            <a:r>
              <a:rPr lang="es-AR" baseline="0" dirty="0"/>
              <a:t>30 % primoinfección : Incubación : 5 a 8 semanas ( 2 meses ) sintomas inespecificos ( fiebre, astenia tos ) o </a:t>
            </a:r>
            <a:r>
              <a:rPr lang="es-AR" baseline="0" dirty="0" err="1"/>
              <a:t>asintomatica</a:t>
            </a:r>
            <a:r>
              <a:rPr lang="es-AR" baseline="0" dirty="0"/>
              <a:t>  </a:t>
            </a:r>
            <a:r>
              <a:rPr kumimoji="0" lang="es-ES" altLang="es-AR" b="0" i="0" u="none" strike="noStrike" cap="none" normalizeH="0" baseline="0" dirty="0">
                <a:ln>
                  <a:noFill/>
                </a:ln>
                <a:solidFill>
                  <a:srgbClr val="000000"/>
                </a:solidFill>
                <a:effectLst/>
                <a:latin typeface="+mj-lt"/>
                <a:ea typeface="Times New Roman" panose="02020603050405020304" pitchFamily="18" charset="0"/>
              </a:rPr>
              <a:t>La primoinfección se genera aproximadamente en el 30% de los sujetos expuestos y puede cursar con síntomas inespecíficos (fiebre, astenia, tos) o ser asintomática. </a:t>
            </a:r>
            <a:endParaRPr lang="es-AR" baseline="0" dirty="0"/>
          </a:p>
          <a:p>
            <a:r>
              <a:rPr lang="es-AR" baseline="0" dirty="0"/>
              <a:t>MT crece lentamente y sin impedimentos dentro del macrófago alveolar aun inactivo. Una vez alcanzada la carga bacilar suficientes aparece la reacción inflamatoria, produccion de anticuerpos , hipersensiblidad retardada, activacion macrofagica y reacccion granulomatosa ( se desencadena la inmunidad celular que frena el crecimiento bacteriano y frena la aparicion de enfermedad grave ) .</a:t>
            </a:r>
          </a:p>
          <a:p>
            <a:r>
              <a:rPr lang="es-AR" baseline="0" dirty="0"/>
              <a:t>Enfermedad primaria : Un 5 % va a desarrollar enfermedad en los primeros 2 años  . El riesgo es mayor en lo menores de 5 años y malnitridos</a:t>
            </a:r>
          </a:p>
          <a:p>
            <a:r>
              <a:rPr lang="es-AR" baseline="0" dirty="0"/>
              <a:t>Enfermedad secundaria : Reactivación pasado ese tiempo (5%). </a:t>
            </a:r>
          </a:p>
          <a:p>
            <a:r>
              <a:rPr lang="es-AR" dirty="0"/>
              <a:t>Latente </a:t>
            </a:r>
          </a:p>
          <a:p>
            <a:r>
              <a:rPr lang="es-AR" dirty="0"/>
              <a:t>La TBC afecta diferentes órganos siendo el</a:t>
            </a:r>
            <a:r>
              <a:rPr lang="es-AR" baseline="0" dirty="0"/>
              <a:t> compromiso pulmonar </a:t>
            </a:r>
            <a:r>
              <a:rPr lang="es-AR" dirty="0"/>
              <a:t> la</a:t>
            </a:r>
            <a:r>
              <a:rPr lang="es-AR" baseline="0" dirty="0"/>
              <a:t> manifestación mas frecuente de la enfermedad. Las localizaciones extrapulmonares mas frecuentes son la pleural, ganglionar, meníngea, miliar, abdominal </a:t>
            </a:r>
          </a:p>
          <a:p>
            <a:endParaRPr lang="es-AR" baseline="0" dirty="0"/>
          </a:p>
          <a:p>
            <a:r>
              <a:rPr lang="es-MX" dirty="0"/>
              <a:t>Los macrófagos y linfocitos T activados encierran a los bacilos en granulomas o</a:t>
            </a:r>
          </a:p>
          <a:p>
            <a:r>
              <a:rPr lang="es-MX" dirty="0"/>
              <a:t>tubérculos característicos, denominados "folículos de </a:t>
            </a:r>
            <a:r>
              <a:rPr lang="es-AR" noProof="0" dirty="0"/>
              <a:t>Köester</a:t>
            </a:r>
            <a:r>
              <a:rPr lang="es-MX" dirty="0"/>
              <a:t>", con necrosis</a:t>
            </a:r>
          </a:p>
          <a:p>
            <a:r>
              <a:rPr lang="es-MX" dirty="0"/>
              <a:t>(caseificación) central formando en su agrupación el "foco primario de Küss y Ghon"</a:t>
            </a:r>
          </a:p>
          <a:p>
            <a:r>
              <a:rPr lang="es-MX" dirty="0"/>
              <a:t>en el parénquima pulmonar. Con el pasaje a los ganglios linfáticos locales conforman</a:t>
            </a:r>
          </a:p>
          <a:p>
            <a:r>
              <a:rPr lang="es-MX" dirty="0"/>
              <a:t>el "complejo de Ranke". Cuando la población de linfocitos activados alcanza cierto</a:t>
            </a:r>
          </a:p>
          <a:p>
            <a:r>
              <a:rPr lang="es-MX" dirty="0"/>
              <a:t>número se puede diagnosticar la "primoinfección" por el viraje en la PT cutánea con</a:t>
            </a:r>
          </a:p>
          <a:p>
            <a:r>
              <a:rPr lang="es-MX" dirty="0"/>
              <a:t>antígenos bacilares (PPD).</a:t>
            </a:r>
          </a:p>
          <a:p>
            <a:r>
              <a:rPr lang="es-MX" dirty="0"/>
              <a:t>En la mayoría de los casos la "primoinfección" es controlada por la inmunidad mediada</a:t>
            </a:r>
          </a:p>
          <a:p>
            <a:r>
              <a:rPr lang="es-MX" dirty="0"/>
              <a:t>por células, aunque puede quedar un pequeño número de bacilos viables dentro del</a:t>
            </a:r>
          </a:p>
          <a:p>
            <a:r>
              <a:rPr lang="es-MX" dirty="0"/>
              <a:t>granuloma. Se reconoce por la hiperergia cutánea a la tuberculina y si la necrosis</a:t>
            </a:r>
          </a:p>
          <a:p>
            <a:r>
              <a:rPr lang="es-MX" dirty="0"/>
              <a:t>lesional fue suficientemente intensa puede quedar una calcificación visible</a:t>
            </a:r>
          </a:p>
          <a:p>
            <a:r>
              <a:rPr lang="es-MX" dirty="0"/>
              <a:t>radiológicamente.</a:t>
            </a:r>
          </a:p>
          <a:p>
            <a:r>
              <a:rPr lang="es-MX" dirty="0"/>
              <a:t>HIV diabetes alcohol tabaquismo son factores de riesgo para la enfermedad </a:t>
            </a:r>
            <a:endParaRPr lang="es-AR" dirty="0"/>
          </a:p>
        </p:txBody>
      </p:sp>
      <p:sp>
        <p:nvSpPr>
          <p:cNvPr id="4" name="Marcador de número de diapositiva 3"/>
          <p:cNvSpPr>
            <a:spLocks noGrp="1"/>
          </p:cNvSpPr>
          <p:nvPr>
            <p:ph type="sldNum" sz="quarter" idx="10"/>
          </p:nvPr>
        </p:nvSpPr>
        <p:spPr/>
        <p:txBody>
          <a:bodyPr/>
          <a:lstStyle/>
          <a:p>
            <a:fld id="{62AFA7C6-D76E-49A9-A3AA-0A9D3EF8DD09}" type="slidenum">
              <a:rPr lang="es-AR" smtClean="0"/>
              <a:t>4</a:t>
            </a:fld>
            <a:endParaRPr lang="es-AR" dirty="0"/>
          </a:p>
        </p:txBody>
      </p:sp>
    </p:spTree>
    <p:extLst>
      <p:ext uri="{BB962C8B-B14F-4D97-AF65-F5344CB8AC3E}">
        <p14:creationId xmlns:p14="http://schemas.microsoft.com/office/powerpoint/2010/main" val="226300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a:t>El desarrollo de la enfermedad suele ocurrir dentro de los dos años desde la primoinfección, es por ello que la carga de TB infantil refleja la transmisión reciente y continua dentro de una población y muy posiblemente dentro del núcleo familiar o íntimo.</a:t>
            </a:r>
          </a:p>
          <a:p>
            <a:pPr marL="0" marR="0" indent="0" algn="l" defTabSz="914400" rtl="0" eaLnBrk="1" fontAlgn="auto" latinLnBrk="0" hangingPunct="1">
              <a:lnSpc>
                <a:spcPct val="100000"/>
              </a:lnSpc>
              <a:spcBef>
                <a:spcPts val="0"/>
              </a:spcBef>
              <a:spcAft>
                <a:spcPts val="0"/>
              </a:spcAft>
              <a:buClrTx/>
              <a:buSzTx/>
              <a:buFontTx/>
              <a:buNone/>
              <a:tabLst/>
              <a:defRPr/>
            </a:pPr>
            <a:r>
              <a:rPr lang="es-AR" dirty="0"/>
              <a:t>La TB pulmonar es la forma más frecuente en niños. Sus manifestaciones comunes son pérdida o progreso inadecuado de peso, fiebre, tos y fatiga con disminución del grado de actividad. Los síntomas respiratorios pueden ser escasos e involucrar hallazgos por compresión ganglionar de la vía aérea (tos y sibilancias). Las formas extrapulmonares pueden comprometer cualquier órgano (pleura, ganglios linfáticos, SNC) y llegar a ser hasta el 30% de las formas infantiles. En niños pequeños e inmunosuprimidos predomina la forma diseminada, con focos pulmonares, formas meníngeas y formas abdominales con presencia de adenomegalias, engrosamiento de las paredes intestinales y liquido ascítico</a:t>
            </a:r>
          </a:p>
          <a:p>
            <a:pPr marL="0" marR="0" indent="0" algn="l" defTabSz="914400" rtl="0" eaLnBrk="1" fontAlgn="auto" latinLnBrk="0" hangingPunct="1">
              <a:lnSpc>
                <a:spcPct val="100000"/>
              </a:lnSpc>
              <a:spcBef>
                <a:spcPts val="0"/>
              </a:spcBef>
              <a:spcAft>
                <a:spcPts val="0"/>
              </a:spcAft>
              <a:buClrTx/>
              <a:buSzTx/>
              <a:buFontTx/>
              <a:buNone/>
              <a:tabLst/>
              <a:defRPr/>
            </a:pPr>
            <a:r>
              <a:rPr lang="es-AR" dirty="0"/>
              <a:t>En niños pequeños e infantes la probabilidad de que el contagio haya sido dentro del hogar es muy alta. El hallazgo del foco de contagio es de gran ayuda para el diagnóstico. </a:t>
            </a:r>
          </a:p>
          <a:p>
            <a:pPr marL="0" marR="0" indent="0" algn="l" defTabSz="914400" rtl="0" eaLnBrk="1" fontAlgn="auto" latinLnBrk="0" hangingPunct="1">
              <a:lnSpc>
                <a:spcPct val="100000"/>
              </a:lnSpc>
              <a:spcBef>
                <a:spcPts val="0"/>
              </a:spcBef>
              <a:spcAft>
                <a:spcPts val="0"/>
              </a:spcAft>
              <a:buClrTx/>
              <a:buSzTx/>
              <a:buFontTx/>
              <a:buNone/>
              <a:tabLst/>
              <a:defRPr/>
            </a:pPr>
            <a:r>
              <a:rPr lang="es-AR" dirty="0"/>
              <a:t>Diagnóstico: • Radiografía de tórax: solicitar frente y perfil. En la tuberculosis primaria, se observan con frecuencia adenopatías intratorácicas con ensanchamiento del mediastino. En la progresión pueden acompañarse de atelectasia, áreas de consolidación con derrame pleural o sin él, consolidación multifocal, bronconeumonía o formas miliares. Las formas radiológicas típicas, con compromiso en campos pulmonares superiores y áreas de cavitación, suelen observarse en niños mayores y adolescentes. </a:t>
            </a:r>
          </a:p>
          <a:p>
            <a:pPr marL="0" marR="0" indent="0" algn="l" defTabSz="914400" rtl="0" eaLnBrk="1" fontAlgn="auto" latinLnBrk="0" hangingPunct="1">
              <a:lnSpc>
                <a:spcPct val="100000"/>
              </a:lnSpc>
              <a:spcBef>
                <a:spcPts val="0"/>
              </a:spcBef>
              <a:spcAft>
                <a:spcPts val="0"/>
              </a:spcAft>
              <a:buClrTx/>
              <a:buSzTx/>
              <a:buFontTx/>
              <a:buNone/>
              <a:tabLst/>
              <a:defRPr/>
            </a:pPr>
            <a:r>
              <a:rPr lang="es-AR" dirty="0"/>
              <a:t> Prueba tuberculínica: el viraje tuberculínico pone en evidencia una infección reciente. Los criterios de positividad son similares al adulto (&gt;5 mm en niños inmunocomprometidos; &gt;10 mm en niños inmunocompetentes).</a:t>
            </a:r>
          </a:p>
          <a:p>
            <a:pPr marL="0" marR="0" indent="0" algn="l" defTabSz="914400" rtl="0" eaLnBrk="1" fontAlgn="auto" latinLnBrk="0" hangingPunct="1">
              <a:lnSpc>
                <a:spcPct val="100000"/>
              </a:lnSpc>
              <a:spcBef>
                <a:spcPts val="0"/>
              </a:spcBef>
              <a:spcAft>
                <a:spcPts val="0"/>
              </a:spcAft>
              <a:buClrTx/>
              <a:buSzTx/>
              <a:buFontTx/>
              <a:buNone/>
              <a:tabLst/>
              <a:defRPr/>
            </a:pPr>
            <a:r>
              <a:rPr lang="es-AR" dirty="0"/>
              <a:t> • Diagnóstico microbiológico: la enfermedad en edades pediátricas suele ser paucibacilar por lo que debe solicitarse examen directo y cultivo. En niños que pueden expectorar, la muestra debe ser de esputo seriado. Para obtener secreciones broncopulmonares de niños pequeños sin capacidad de expectorar, se debe recurrir a muestras de contenido gástrico (5 a 10 ml) a través de una sonda nasogástrica. Debe realizarse por la mañana con 3 o 4 horas de ayuno. De disponerse, la técnica de Xpert se recomienda como diagnóstico inicial en niños con sospecha de TB resistente o en casos asociados al VIH.</a:t>
            </a:r>
          </a:p>
          <a:p>
            <a:pPr marL="0" marR="0" indent="0" algn="l" defTabSz="914400" rtl="0" eaLnBrk="1" fontAlgn="auto" latinLnBrk="0" hangingPunct="1">
              <a:lnSpc>
                <a:spcPct val="100000"/>
              </a:lnSpc>
              <a:spcBef>
                <a:spcPts val="0"/>
              </a:spcBef>
              <a:spcAft>
                <a:spcPts val="0"/>
              </a:spcAft>
              <a:buClrTx/>
              <a:buSzTx/>
              <a:buFontTx/>
              <a:buNone/>
              <a:tabLst/>
              <a:defRPr/>
            </a:pPr>
            <a:endParaRPr lang="es-AR" dirty="0"/>
          </a:p>
          <a:p>
            <a:pPr marL="0" marR="0" indent="0" algn="l" defTabSz="914400" rtl="0" eaLnBrk="1" fontAlgn="auto" latinLnBrk="0" hangingPunct="1">
              <a:lnSpc>
                <a:spcPct val="100000"/>
              </a:lnSpc>
              <a:spcBef>
                <a:spcPts val="0"/>
              </a:spcBef>
              <a:spcAft>
                <a:spcPts val="0"/>
              </a:spcAft>
              <a:buClrTx/>
              <a:buSzTx/>
              <a:buFontTx/>
              <a:buNone/>
              <a:tabLst/>
              <a:defRPr/>
            </a:pPr>
            <a:r>
              <a:rPr lang="es-AR" dirty="0"/>
              <a:t>Prueba cutánea de tuberculina o reacción de Mantoux</a:t>
            </a:r>
          </a:p>
          <a:p>
            <a:pPr marL="0" marR="0" indent="0" algn="l" defTabSz="914400" rtl="0" eaLnBrk="1" fontAlgn="auto" latinLnBrk="0" hangingPunct="1">
              <a:lnSpc>
                <a:spcPct val="100000"/>
              </a:lnSpc>
              <a:spcBef>
                <a:spcPts val="0"/>
              </a:spcBef>
              <a:spcAft>
                <a:spcPts val="0"/>
              </a:spcAft>
              <a:buClrTx/>
              <a:buSzTx/>
              <a:buFontTx/>
              <a:buNone/>
              <a:tabLst/>
              <a:defRPr/>
            </a:pPr>
            <a:r>
              <a:rPr lang="es-AR" dirty="0"/>
              <a:t>La relación entre la vacunación con BCG y la interpretación de la PPD es controvertida principalmente en áreas de alta prevalencia de tuberculosis. </a:t>
            </a:r>
          </a:p>
          <a:p>
            <a:pPr marL="0" marR="0" indent="0" algn="l" defTabSz="914400" rtl="0" eaLnBrk="1" fontAlgn="auto" latinLnBrk="0" hangingPunct="1">
              <a:lnSpc>
                <a:spcPct val="100000"/>
              </a:lnSpc>
              <a:spcBef>
                <a:spcPts val="0"/>
              </a:spcBef>
              <a:spcAft>
                <a:spcPts val="0"/>
              </a:spcAft>
              <a:buClrTx/>
              <a:buSzTx/>
              <a:buFontTx/>
              <a:buNone/>
              <a:tabLst/>
              <a:defRPr/>
            </a:pPr>
            <a:r>
              <a:rPr lang="es-AR" dirty="0"/>
              <a:t>El resultado negativo no descarta tuberculosis . Puede haber falso positivos. Un estudio concluyo que la vacunación en menores de 3 años puede ser causa de falsos positivos .</a:t>
            </a:r>
          </a:p>
          <a:p>
            <a:endParaRPr lang="es-AR" dirty="0"/>
          </a:p>
          <a:p>
            <a:r>
              <a:rPr lang="es-AR" dirty="0"/>
              <a:t>PPD se inocula 0.1ml  ID antígenos de micobacteria que son reconocidos por los linfocitos T sensibilizados en un paciente infectado y se genera una reacción de hipersensibilidad retardada tipo 4.</a:t>
            </a:r>
          </a:p>
          <a:p>
            <a:r>
              <a:rPr lang="es-AR" dirty="0"/>
              <a:t>Derivado Proteico Purificado contiene Vit b12, glúcidos , ácidos grasos y proteína bacteriana de MTB bajo peso molecular.</a:t>
            </a:r>
          </a:p>
          <a:p>
            <a:r>
              <a:rPr lang="es-AR" dirty="0"/>
              <a:t>Antebrazo izquierdo </a:t>
            </a:r>
          </a:p>
          <a:p>
            <a:r>
              <a:rPr lang="es-AR" dirty="0"/>
              <a:t>Ojo la flictena siempre se considera positiva</a:t>
            </a:r>
          </a:p>
          <a:p>
            <a:endParaRPr lang="es-AR" dirty="0"/>
          </a:p>
          <a:p>
            <a:r>
              <a:rPr lang="es-AR" dirty="0"/>
              <a:t>La baciloscopia requiere una cantidad de bacilo . Se basa en la capacidad de la micobacteria de incorporar en su pared lipídica colorantes que no se pierden ante la mezcla con acido alcohol. </a:t>
            </a:r>
            <a:r>
              <a:rPr lang="es-AR" dirty="0" err="1"/>
              <a:t>Ziehl</a:t>
            </a:r>
            <a:r>
              <a:rPr lang="es-AR" dirty="0"/>
              <a:t> Nielsen kinyoun </a:t>
            </a:r>
          </a:p>
          <a:p>
            <a:r>
              <a:rPr lang="es-AR" dirty="0"/>
              <a:t>El cultivo solo requiere 10 bacilos por mililitro</a:t>
            </a:r>
          </a:p>
        </p:txBody>
      </p:sp>
      <p:sp>
        <p:nvSpPr>
          <p:cNvPr id="4" name="Marcador de número de diapositiva 3"/>
          <p:cNvSpPr>
            <a:spLocks noGrp="1"/>
          </p:cNvSpPr>
          <p:nvPr>
            <p:ph type="sldNum" sz="quarter" idx="10"/>
          </p:nvPr>
        </p:nvSpPr>
        <p:spPr/>
        <p:txBody>
          <a:bodyPr/>
          <a:lstStyle/>
          <a:p>
            <a:fld id="{62AFA7C6-D76E-49A9-A3AA-0A9D3EF8DD09}" type="slidenum">
              <a:rPr lang="es-AR" smtClean="0"/>
              <a:t>7</a:t>
            </a:fld>
            <a:endParaRPr lang="es-AR" dirty="0"/>
          </a:p>
        </p:txBody>
      </p:sp>
    </p:spTree>
    <p:extLst>
      <p:ext uri="{BB962C8B-B14F-4D97-AF65-F5344CB8AC3E}">
        <p14:creationId xmlns:p14="http://schemas.microsoft.com/office/powerpoint/2010/main" val="161879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MX" dirty="0"/>
              <a:t>Datos de estudios de niños, en su mayoría de países de altos ingresos sugieren que el mayor número de casos de influenza ocurrieron entre niños más pequeño de 10 años, mientras que la tasa de mortalidad más alta fue encontrado en adultos mayores</a:t>
            </a:r>
          </a:p>
          <a:p>
            <a:endParaRPr lang="es-AR" dirty="0"/>
          </a:p>
        </p:txBody>
      </p:sp>
      <p:sp>
        <p:nvSpPr>
          <p:cNvPr id="4" name="Marcador de número de diapositiva 3"/>
          <p:cNvSpPr>
            <a:spLocks noGrp="1"/>
          </p:cNvSpPr>
          <p:nvPr>
            <p:ph type="sldNum" sz="quarter" idx="5"/>
          </p:nvPr>
        </p:nvSpPr>
        <p:spPr/>
        <p:txBody>
          <a:bodyPr/>
          <a:lstStyle/>
          <a:p>
            <a:pPr>
              <a:defRPr/>
            </a:pPr>
            <a:fld id="{EFA1C24C-8C10-7A49-B433-D135F479140F}" type="slidenum">
              <a:rPr lang="es-CO" altLang="en-US" smtClean="0"/>
              <a:pPr>
                <a:defRPr/>
              </a:pPr>
              <a:t>10</a:t>
            </a:fld>
            <a:endParaRPr lang="es-CO" altLang="en-US"/>
          </a:p>
        </p:txBody>
      </p:sp>
    </p:spTree>
    <p:extLst>
      <p:ext uri="{BB962C8B-B14F-4D97-AF65-F5344CB8AC3E}">
        <p14:creationId xmlns:p14="http://schemas.microsoft.com/office/powerpoint/2010/main" val="183711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None/>
            </a:pPr>
            <a:r>
              <a:rPr lang="es-ES" dirty="0"/>
              <a:t>La transmisión también puede ocurrir por contacto directo o indirecto con secreciones respiratorias al tocar una superficie contaminada con el virus y llevándolo por las manos a la mucosa oral, nasal o conjuntival.</a:t>
            </a:r>
          </a:p>
          <a:p>
            <a:pPr marL="0" lvl="0" indent="0" algn="l" rtl="0">
              <a:spcBef>
                <a:spcPts val="0"/>
              </a:spcBef>
              <a:spcAft>
                <a:spcPts val="0"/>
              </a:spcAft>
              <a:buNone/>
            </a:pPr>
            <a:endParaRPr lang="es-ES" dirty="0"/>
          </a:p>
          <a:p>
            <a:pPr marL="0" lvl="0" indent="0" algn="l" rtl="0">
              <a:spcBef>
                <a:spcPts val="0"/>
              </a:spcBef>
              <a:spcAft>
                <a:spcPts val="0"/>
              </a:spcAft>
              <a:buNone/>
            </a:pPr>
            <a:r>
              <a:rPr lang="es-ES" sz="1800" dirty="0">
                <a:solidFill>
                  <a:srgbClr val="000000"/>
                </a:solidFill>
                <a:effectLst/>
                <a:latin typeface="Segoe UI" panose="020B0502040204020203" pitchFamily="34" charset="0"/>
                <a:ea typeface="Times New Roman" panose="02020603050405020304" pitchFamily="18" charset="0"/>
              </a:rPr>
              <a:t>Niños hospitalizados permanecen infectivos hasta 7+ días desde el comienzo de los síntomas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Niños inmunocomprometidos severos: semanas o meses desde el comienzo de síntomas. </a:t>
            </a:r>
            <a:r>
              <a:rPr lang="es-ES" sz="1200" b="0" i="0" u="none" strike="noStrike" cap="none" baseline="30000" dirty="0" err="1">
                <a:solidFill>
                  <a:schemeClr val="dk1"/>
                </a:solidFill>
                <a:effectLst/>
                <a:latin typeface="Calibri"/>
                <a:ea typeface="Calibri"/>
                <a:cs typeface="Calibri"/>
                <a:sym typeface="Calibri"/>
              </a:rPr>
              <a:t>Leekha</a:t>
            </a:r>
            <a:r>
              <a:rPr lang="es-ES" sz="1200" b="0" i="0" u="none" strike="noStrike" cap="none" baseline="30000" dirty="0">
                <a:solidFill>
                  <a:schemeClr val="dk1"/>
                </a:solidFill>
                <a:effectLst/>
                <a:latin typeface="Calibri"/>
                <a:ea typeface="Calibri"/>
                <a:cs typeface="Calibri"/>
                <a:sym typeface="Calibri"/>
              </a:rPr>
              <a:t> S, et al. </a:t>
            </a:r>
            <a:r>
              <a:rPr lang="es-ES" sz="1200" b="0" i="0" u="none" strike="noStrike" cap="none" baseline="30000" dirty="0" err="1">
                <a:solidFill>
                  <a:schemeClr val="dk1"/>
                </a:solidFill>
                <a:effectLst/>
                <a:latin typeface="Calibri"/>
                <a:ea typeface="Calibri"/>
                <a:cs typeface="Calibri"/>
                <a:sym typeface="Calibri"/>
              </a:rPr>
              <a:t>Infect</a:t>
            </a:r>
            <a:r>
              <a:rPr lang="es-ES" sz="1200" b="0" i="0" u="none" strike="noStrike" cap="none" baseline="30000" dirty="0">
                <a:solidFill>
                  <a:schemeClr val="dk1"/>
                </a:solidFill>
                <a:effectLst/>
                <a:latin typeface="Calibri"/>
                <a:ea typeface="Calibri"/>
                <a:cs typeface="Calibri"/>
                <a:sym typeface="Calibri"/>
              </a:rPr>
              <a:t> Control </a:t>
            </a:r>
            <a:r>
              <a:rPr lang="es-ES" sz="1200" b="0" i="0" u="none" strike="noStrike" cap="none" baseline="30000" dirty="0" err="1">
                <a:solidFill>
                  <a:schemeClr val="dk1"/>
                </a:solidFill>
                <a:effectLst/>
                <a:latin typeface="Calibri"/>
                <a:ea typeface="Calibri"/>
                <a:cs typeface="Calibri"/>
                <a:sym typeface="Calibri"/>
              </a:rPr>
              <a:t>Hosp</a:t>
            </a:r>
            <a:r>
              <a:rPr lang="es-ES" sz="1200" b="0" i="0" u="none" strike="noStrike" cap="none" baseline="30000" dirty="0">
                <a:solidFill>
                  <a:schemeClr val="dk1"/>
                </a:solidFill>
                <a:effectLst/>
                <a:latin typeface="Calibri"/>
                <a:ea typeface="Calibri"/>
                <a:cs typeface="Calibri"/>
                <a:sym typeface="Calibri"/>
              </a:rPr>
              <a:t> </a:t>
            </a:r>
            <a:r>
              <a:rPr lang="es-ES" sz="1200" b="0" i="0" u="none" strike="noStrike" cap="none" baseline="30000" dirty="0" err="1">
                <a:solidFill>
                  <a:schemeClr val="dk1"/>
                </a:solidFill>
                <a:effectLst/>
                <a:latin typeface="Calibri"/>
                <a:ea typeface="Calibri"/>
                <a:cs typeface="Calibri"/>
                <a:sym typeface="Calibri"/>
              </a:rPr>
              <a:t>Epidemiol</a:t>
            </a:r>
            <a:r>
              <a:rPr lang="es-ES" sz="1200" b="0" i="0" u="none" strike="noStrike" cap="none" baseline="30000" dirty="0">
                <a:solidFill>
                  <a:schemeClr val="dk1"/>
                </a:solidFill>
                <a:effectLst/>
                <a:latin typeface="Calibri"/>
                <a:ea typeface="Calibri"/>
                <a:cs typeface="Calibri"/>
                <a:sym typeface="Calibri"/>
              </a:rPr>
              <a:t>. 2007;28(9):1071-1076.  . American </a:t>
            </a:r>
            <a:r>
              <a:rPr lang="es-ES" sz="1200" b="0" i="0" u="none" strike="noStrike" cap="none" baseline="30000" dirty="0" err="1">
                <a:solidFill>
                  <a:schemeClr val="dk1"/>
                </a:solidFill>
                <a:effectLst/>
                <a:latin typeface="Calibri"/>
                <a:ea typeface="Calibri"/>
                <a:cs typeface="Calibri"/>
                <a:sym typeface="Calibri"/>
              </a:rPr>
              <a:t>Academy</a:t>
            </a:r>
            <a:r>
              <a:rPr lang="es-ES" sz="1200" b="0" i="0" u="none" strike="noStrike" cap="none" baseline="30000" dirty="0">
                <a:solidFill>
                  <a:schemeClr val="dk1"/>
                </a:solidFill>
                <a:effectLst/>
                <a:latin typeface="Calibri"/>
                <a:ea typeface="Calibri"/>
                <a:cs typeface="Calibri"/>
                <a:sym typeface="Calibri"/>
              </a:rPr>
              <a:t> </a:t>
            </a:r>
            <a:r>
              <a:rPr lang="es-ES" sz="1200" b="0" i="0" u="none" strike="noStrike" cap="none" baseline="30000" dirty="0" err="1">
                <a:solidFill>
                  <a:schemeClr val="dk1"/>
                </a:solidFill>
                <a:effectLst/>
                <a:latin typeface="Calibri"/>
                <a:ea typeface="Calibri"/>
                <a:cs typeface="Calibri"/>
                <a:sym typeface="Calibri"/>
              </a:rPr>
              <a:t>of</a:t>
            </a:r>
            <a:r>
              <a:rPr lang="es-ES" sz="1200" b="0" i="0" u="none" strike="noStrike" cap="none" baseline="30000" dirty="0">
                <a:solidFill>
                  <a:schemeClr val="dk1"/>
                </a:solidFill>
                <a:effectLst/>
                <a:latin typeface="Calibri"/>
                <a:ea typeface="Calibri"/>
                <a:cs typeface="Calibri"/>
                <a:sym typeface="Calibri"/>
              </a:rPr>
              <a:t> </a:t>
            </a:r>
            <a:r>
              <a:rPr lang="es-ES" sz="1200" b="0" i="0" u="none" strike="noStrike" cap="none" baseline="30000" dirty="0" err="1">
                <a:solidFill>
                  <a:schemeClr val="dk1"/>
                </a:solidFill>
                <a:effectLst/>
                <a:latin typeface="Calibri"/>
                <a:ea typeface="Calibri"/>
                <a:cs typeface="Calibri"/>
                <a:sym typeface="Calibri"/>
              </a:rPr>
              <a:t>Pediatrics</a:t>
            </a:r>
            <a:r>
              <a:rPr lang="es-ES" sz="1200" b="0" i="0" u="none" strike="noStrike" cap="none" baseline="30000" dirty="0">
                <a:solidFill>
                  <a:schemeClr val="dk1"/>
                </a:solidFill>
                <a:effectLst/>
                <a:latin typeface="Calibri"/>
                <a:ea typeface="Calibri"/>
                <a:cs typeface="Calibri"/>
                <a:sym typeface="Calibri"/>
              </a:rPr>
              <a:t>. Red Book. 2006:401-411.3</a:t>
            </a:r>
            <a:r>
              <a:rPr lang="es-ES"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s-ES" dirty="0"/>
          </a:p>
          <a:p>
            <a:endParaRPr lang="es-AR" dirty="0"/>
          </a:p>
        </p:txBody>
      </p:sp>
      <p:sp>
        <p:nvSpPr>
          <p:cNvPr id="4" name="Marcador de número de diapositiva 3"/>
          <p:cNvSpPr>
            <a:spLocks noGrp="1"/>
          </p:cNvSpPr>
          <p:nvPr>
            <p:ph type="sldNum" sz="quarter" idx="5"/>
          </p:nvPr>
        </p:nvSpPr>
        <p:spPr/>
        <p:txBody>
          <a:bodyPr/>
          <a:lstStyle/>
          <a:p>
            <a:pPr>
              <a:defRPr/>
            </a:pPr>
            <a:fld id="{EFA1C24C-8C10-7A49-B433-D135F479140F}" type="slidenum">
              <a:rPr lang="es-CO" altLang="en-US" smtClean="0"/>
              <a:pPr>
                <a:defRPr/>
              </a:pPr>
              <a:t>11</a:t>
            </a:fld>
            <a:endParaRPr lang="es-CO" altLang="en-US"/>
          </a:p>
        </p:txBody>
      </p:sp>
    </p:spTree>
    <p:extLst>
      <p:ext uri="{BB962C8B-B14F-4D97-AF65-F5344CB8AC3E}">
        <p14:creationId xmlns:p14="http://schemas.microsoft.com/office/powerpoint/2010/main" val="284162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s-ES" dirty="0"/>
              <a:t>Los virus de la influenza pertenecen a la familia </a:t>
            </a:r>
            <a:r>
              <a:rPr lang="es-ES" dirty="0" err="1"/>
              <a:t>Orthomyxoviridae</a:t>
            </a:r>
            <a:r>
              <a:rPr lang="es-ES" dirty="0"/>
              <a:t> y se caracterizan por tener una estructura monocatenaria, con un genoma segmentado del ácido ribonucleico (ARN) de 8 segmentos , cada uno de los cuales codifica para una proteína esencial para la estructura y funcionamiento del virus: transcriptasas, hemaglutinina, neuraminidasa, proteína nuclear, proteínas de la matriz y proteínas no estructurales</a:t>
            </a:r>
          </a:p>
          <a:p>
            <a:pPr marL="0" lvl="0" indent="0" algn="l" rtl="0">
              <a:spcBef>
                <a:spcPts val="0"/>
              </a:spcBef>
              <a:spcAft>
                <a:spcPts val="0"/>
              </a:spcAft>
              <a:buClr>
                <a:schemeClr val="dk1"/>
              </a:buClr>
              <a:buSzPts val="1100"/>
              <a:buFont typeface="Arial"/>
              <a:buNone/>
            </a:pPr>
            <a:r>
              <a:rPr lang="es-ES" dirty="0"/>
              <a:t>Son clasificados en 4 tipos distintos según sus principales diferencias antigénicas: A, B, C y D. Los 2 virus de la influenza más importantes para los humanos son la influenza A, que infecta una variedad de especies de mamíferos y aves y los de tipo B. </a:t>
            </a:r>
          </a:p>
          <a:p>
            <a:pPr marL="0" lvl="0" indent="0" algn="l" rtl="0">
              <a:spcBef>
                <a:spcPts val="0"/>
              </a:spcBef>
              <a:spcAft>
                <a:spcPts val="0"/>
              </a:spcAft>
              <a:buClr>
                <a:schemeClr val="dk1"/>
              </a:buClr>
              <a:buSzPts val="1100"/>
              <a:buFont typeface="Arial"/>
              <a:buNone/>
            </a:pPr>
            <a:r>
              <a:rPr lang="es-ES" dirty="0"/>
              <a:t>Los más notables entre los virus de la gripe aviar son A (H5N1) y A (H7N9). </a:t>
            </a:r>
          </a:p>
          <a:p>
            <a:pPr marL="0" lvl="0" indent="0" algn="l" rtl="0">
              <a:spcBef>
                <a:spcPts val="0"/>
              </a:spcBef>
              <a:spcAft>
                <a:spcPts val="0"/>
              </a:spcAft>
              <a:buClr>
                <a:schemeClr val="dk1"/>
              </a:buClr>
              <a:buSzPts val="1100"/>
              <a:buFont typeface="Arial"/>
              <a:buNone/>
            </a:pPr>
            <a:r>
              <a:rPr lang="es-ES" dirty="0"/>
              <a:t>Los virus de influenza B no tienen un reservorio animal conocido y los que circulan actualmente están relacionados genéticamente a dos linajes: B/Yamagata y B/Victoria.</a:t>
            </a:r>
          </a:p>
          <a:p>
            <a:pPr marL="0" lvl="0" indent="0" algn="l" rtl="0">
              <a:spcBef>
                <a:spcPts val="0"/>
              </a:spcBef>
              <a:spcAft>
                <a:spcPts val="0"/>
              </a:spcAft>
              <a:buClr>
                <a:schemeClr val="dk1"/>
              </a:buClr>
              <a:buSzPts val="1100"/>
              <a:buFont typeface="Arial"/>
              <a:buNone/>
            </a:pPr>
            <a:endParaRPr lang="es-ES" dirty="0"/>
          </a:p>
          <a:p>
            <a:pPr marL="0" marR="0" lvl="0" indent="0" algn="l" rtl="0">
              <a:lnSpc>
                <a:spcPct val="100000"/>
              </a:lnSpc>
              <a:spcBef>
                <a:spcPts val="0"/>
              </a:spcBef>
              <a:spcAft>
                <a:spcPts val="0"/>
              </a:spcAft>
              <a:buClr>
                <a:schemeClr val="dk1"/>
              </a:buClr>
              <a:buSzPts val="1200"/>
              <a:buFont typeface="Calibri"/>
              <a:buNone/>
            </a:pPr>
            <a:r>
              <a:rPr lang="es-ES" dirty="0"/>
              <a:t>Aunque se han identificado más de 130 combinaciones de subtipos de influenza A en la naturaleza, principalmente en aves silvestres, posiblemente haya muchas más combinaciones de subtipos de influenza A dada la predisposición a la "redistribución" del virus. La redistribución es un proceso a través del cual los virus de influenza intercambian segmentos de genes. La redistribución se produce cuando dos o más virus de influenza infectan a un organismo hospedador al mismo tiempo e intercambian información genética. </a:t>
            </a:r>
          </a:p>
          <a:p>
            <a:endParaRPr lang="es-AR" dirty="0"/>
          </a:p>
        </p:txBody>
      </p:sp>
      <p:sp>
        <p:nvSpPr>
          <p:cNvPr id="4" name="Marcador de número de diapositiva 3"/>
          <p:cNvSpPr>
            <a:spLocks noGrp="1"/>
          </p:cNvSpPr>
          <p:nvPr>
            <p:ph type="sldNum" sz="quarter" idx="5"/>
          </p:nvPr>
        </p:nvSpPr>
        <p:spPr/>
        <p:txBody>
          <a:bodyPr/>
          <a:lstStyle/>
          <a:p>
            <a:pPr>
              <a:defRPr/>
            </a:pPr>
            <a:fld id="{EFA1C24C-8C10-7A49-B433-D135F479140F}" type="slidenum">
              <a:rPr lang="es-CO" altLang="en-US" smtClean="0"/>
              <a:pPr>
                <a:defRPr/>
              </a:pPr>
              <a:t>13</a:t>
            </a:fld>
            <a:endParaRPr lang="es-CO" altLang="en-US"/>
          </a:p>
        </p:txBody>
      </p:sp>
    </p:spTree>
    <p:extLst>
      <p:ext uri="{BB962C8B-B14F-4D97-AF65-F5344CB8AC3E}">
        <p14:creationId xmlns:p14="http://schemas.microsoft.com/office/powerpoint/2010/main" val="411318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None/>
            </a:pPr>
            <a:r>
              <a:rPr lang="es-ES" sz="1200" dirty="0"/>
              <a:t>Existen 18 subtipos de hemaglutinina de H1 a H18 ( la hemaglutinina permiten el anclaje del virón a la superficie celular) y 11 subtipos de neuraminidasa diferentes N1 a N11 ) permiten la liberación de partículas virales desde la célula hospedadora al organismo). </a:t>
            </a:r>
          </a:p>
          <a:p>
            <a:pPr marL="0" lvl="0" indent="0" algn="l" rtl="0">
              <a:spcBef>
                <a:spcPts val="0"/>
              </a:spcBef>
              <a:spcAft>
                <a:spcPts val="0"/>
              </a:spcAft>
              <a:buNone/>
            </a:pPr>
            <a:r>
              <a:rPr lang="es-ES" sz="1200" b="0" i="0" dirty="0">
                <a:solidFill>
                  <a:schemeClr val="dk1"/>
                </a:solidFill>
                <a:latin typeface="Calibri"/>
                <a:ea typeface="Calibri"/>
                <a:cs typeface="Calibri"/>
                <a:sym typeface="Calibri"/>
              </a:rPr>
              <a:t>Influenza B tiene dos variantes que no se llaman subtipos, sino linajes. </a:t>
            </a:r>
          </a:p>
          <a:p>
            <a:pPr marL="0" lvl="0" indent="0" algn="l" rtl="0">
              <a:spcBef>
                <a:spcPts val="0"/>
              </a:spcBef>
              <a:spcAft>
                <a:spcPts val="0"/>
              </a:spcAft>
              <a:buNone/>
            </a:pPr>
            <a:r>
              <a:rPr lang="es-ES" sz="1200" b="0" i="0" dirty="0">
                <a:solidFill>
                  <a:schemeClr val="dk1"/>
                </a:solidFill>
                <a:latin typeface="Calibri"/>
                <a:ea typeface="Calibri"/>
                <a:cs typeface="Calibri"/>
                <a:sym typeface="Calibri"/>
              </a:rPr>
              <a:t>Desde el año 1985 hay dos linajes circulantes del virus B, Yamagata y Victoria, que a su vez sufren algunas mutaciones aunque menos que los virus A.</a:t>
            </a:r>
            <a:endParaRPr lang="es-ES" dirty="0"/>
          </a:p>
          <a:p>
            <a:pPr marL="0" lvl="0" indent="0" algn="l" rtl="0">
              <a:spcBef>
                <a:spcPts val="0"/>
              </a:spcBef>
              <a:spcAft>
                <a:spcPts val="0"/>
              </a:spcAft>
              <a:buNone/>
            </a:pPr>
            <a:r>
              <a:rPr lang="es-ES" sz="1200" b="0" i="0" dirty="0">
                <a:solidFill>
                  <a:schemeClr val="dk1"/>
                </a:solidFill>
                <a:latin typeface="Calibri"/>
                <a:ea typeface="Calibri"/>
                <a:cs typeface="Calibri"/>
                <a:sym typeface="Calibri"/>
              </a:rPr>
              <a:t>Los virus de influenza B por lo general cambian más lentamente respecto de sus propiedades genéticas y antigénicas que los virus de influenza A, especialmente los virus de influenza A(H3N2). Los datos de vigilancia de la influenza de los últimos años muestran una </a:t>
            </a:r>
            <a:r>
              <a:rPr lang="es-ES" sz="1200" b="0" i="0" dirty="0" err="1">
                <a:solidFill>
                  <a:schemeClr val="dk1"/>
                </a:solidFill>
                <a:latin typeface="Calibri"/>
                <a:ea typeface="Calibri"/>
                <a:cs typeface="Calibri"/>
                <a:sym typeface="Calibri"/>
              </a:rPr>
              <a:t>cocirculación</a:t>
            </a:r>
            <a:r>
              <a:rPr lang="es-ES" sz="1200" b="0" i="0" dirty="0">
                <a:solidFill>
                  <a:schemeClr val="dk1"/>
                </a:solidFill>
                <a:latin typeface="Calibri"/>
                <a:ea typeface="Calibri"/>
                <a:cs typeface="Calibri"/>
                <a:sym typeface="Calibri"/>
              </a:rPr>
              <a:t> de los virus de influenza B de ambos linajes en los Estados Unidos y el resto del mundo. No obstante, la proporción de virus de influenza B de cada linaje que circula puede variar según la ubicación geográfica y la temporada. En los últimos años, los virus de influenza B/Yamagata han circulado con mucha menos frecuencia en comparación con los virus de influenza B/Victoria a nivel mundial.</a:t>
            </a:r>
            <a:endParaRPr lang="es-ES" dirty="0"/>
          </a:p>
          <a:p>
            <a:endParaRPr lang="es-AR" dirty="0"/>
          </a:p>
        </p:txBody>
      </p:sp>
      <p:sp>
        <p:nvSpPr>
          <p:cNvPr id="4" name="Marcador de número de diapositiva 3"/>
          <p:cNvSpPr>
            <a:spLocks noGrp="1"/>
          </p:cNvSpPr>
          <p:nvPr>
            <p:ph type="sldNum" sz="quarter" idx="5"/>
          </p:nvPr>
        </p:nvSpPr>
        <p:spPr/>
        <p:txBody>
          <a:bodyPr/>
          <a:lstStyle/>
          <a:p>
            <a:pPr>
              <a:defRPr/>
            </a:pPr>
            <a:fld id="{EFA1C24C-8C10-7A49-B433-D135F479140F}" type="slidenum">
              <a:rPr lang="es-CO" altLang="en-US" smtClean="0"/>
              <a:pPr>
                <a:defRPr/>
              </a:pPr>
              <a:t>14</a:t>
            </a:fld>
            <a:endParaRPr lang="es-CO" altLang="en-US"/>
          </a:p>
        </p:txBody>
      </p:sp>
    </p:spTree>
    <p:extLst>
      <p:ext uri="{BB962C8B-B14F-4D97-AF65-F5344CB8AC3E}">
        <p14:creationId xmlns:p14="http://schemas.microsoft.com/office/powerpoint/2010/main" val="734321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None/>
            </a:pPr>
            <a:r>
              <a:rPr lang="es-ES" sz="1200" b="0" i="0" dirty="0">
                <a:solidFill>
                  <a:schemeClr val="dk1"/>
                </a:solidFill>
                <a:latin typeface="Calibri"/>
                <a:ea typeface="Calibri"/>
                <a:cs typeface="Calibri"/>
                <a:sym typeface="Calibri"/>
              </a:rPr>
              <a:t>Esta imagen muestra la nomenclatura de los virus de la influenza. El nombre comienza con el tipo de virus, seguido por el lugar de aislamiento del virus, el número de la cepa del virus (suele ser el identificador de la muestra), el año de aislamiento y finalmente el subtipo de virus.</a:t>
            </a:r>
            <a:endParaRPr lang="es-ES" dirty="0"/>
          </a:p>
          <a:p>
            <a:pPr marL="0" lvl="0" indent="0" algn="l" rtl="0">
              <a:spcBef>
                <a:spcPts val="0"/>
              </a:spcBef>
              <a:spcAft>
                <a:spcPts val="0"/>
              </a:spcAft>
              <a:buNone/>
            </a:pPr>
            <a:r>
              <a:rPr lang="es-ES" sz="1200" b="0" i="0" dirty="0">
                <a:solidFill>
                  <a:schemeClr val="dk1"/>
                </a:solidFill>
                <a:latin typeface="Calibri"/>
                <a:ea typeface="Calibri"/>
                <a:cs typeface="Calibri"/>
                <a:sym typeface="Calibri"/>
              </a:rPr>
              <a:t>El tipo antigénico (p. ej.,: A, B, C, D)</a:t>
            </a:r>
            <a:endParaRPr lang="es-ES" dirty="0"/>
          </a:p>
          <a:p>
            <a:pPr marL="0" lvl="0" indent="0" algn="l" rtl="0">
              <a:spcBef>
                <a:spcPts val="0"/>
              </a:spcBef>
              <a:spcAft>
                <a:spcPts val="0"/>
              </a:spcAft>
              <a:buNone/>
            </a:pPr>
            <a:r>
              <a:rPr lang="es-ES" sz="1200" b="0" i="0" dirty="0">
                <a:solidFill>
                  <a:schemeClr val="dk1"/>
                </a:solidFill>
                <a:latin typeface="Calibri"/>
                <a:ea typeface="Calibri"/>
                <a:cs typeface="Calibri"/>
                <a:sym typeface="Calibri"/>
              </a:rPr>
              <a:t>El hospedador de origen (p. ej.,: porcino, equino, avícola, etc.). No se da una designación de hospedador de origen para los virus de origen humano. Vea los siguientes ejemplos:</a:t>
            </a:r>
            <a:endParaRPr lang="es-ES" dirty="0"/>
          </a:p>
          <a:p>
            <a:pPr marL="457200" lvl="1" indent="0" algn="l" rtl="0">
              <a:spcBef>
                <a:spcPts val="0"/>
              </a:spcBef>
              <a:spcAft>
                <a:spcPts val="0"/>
              </a:spcAft>
              <a:buNone/>
            </a:pPr>
            <a:r>
              <a:rPr lang="es-ES" sz="1200" b="0" i="0" dirty="0">
                <a:solidFill>
                  <a:schemeClr val="dk1"/>
                </a:solidFill>
                <a:latin typeface="Calibri"/>
                <a:ea typeface="Calibri"/>
                <a:cs typeface="Calibri"/>
                <a:sym typeface="Calibri"/>
              </a:rPr>
              <a:t>(Ejemplo en pato): virus de influenza aviar A(H1N1), A/pato/Alberta/35/76</a:t>
            </a:r>
            <a:endParaRPr lang="es-ES" dirty="0"/>
          </a:p>
          <a:p>
            <a:pPr marL="457200" lvl="1" indent="0" algn="l" rtl="0">
              <a:spcBef>
                <a:spcPts val="0"/>
              </a:spcBef>
              <a:spcAft>
                <a:spcPts val="0"/>
              </a:spcAft>
              <a:buNone/>
            </a:pPr>
            <a:r>
              <a:rPr lang="es-ES" sz="1200" b="0" i="0" dirty="0">
                <a:solidFill>
                  <a:schemeClr val="dk1"/>
                </a:solidFill>
                <a:latin typeface="Calibri"/>
                <a:ea typeface="Calibri"/>
                <a:cs typeface="Calibri"/>
                <a:sym typeface="Calibri"/>
              </a:rPr>
              <a:t>(Ejemplo en humanos): virus de influenza estacional  A(H3N2), A/Perth/16/2019</a:t>
            </a:r>
            <a:endParaRPr lang="es-ES" dirty="0"/>
          </a:p>
          <a:p>
            <a:pPr marL="0" lvl="0" indent="0" algn="l" rtl="0">
              <a:spcBef>
                <a:spcPts val="0"/>
              </a:spcBef>
              <a:spcAft>
                <a:spcPts val="0"/>
              </a:spcAft>
              <a:buNone/>
            </a:pPr>
            <a:r>
              <a:rPr lang="es-ES" sz="1200" b="0" i="0" dirty="0">
                <a:solidFill>
                  <a:schemeClr val="dk1"/>
                </a:solidFill>
                <a:latin typeface="Calibri"/>
                <a:ea typeface="Calibri"/>
                <a:cs typeface="Calibri"/>
                <a:sym typeface="Calibri"/>
              </a:rPr>
              <a:t>Origen geográfico (por ej.: Denver, Taiwán, etc.)</a:t>
            </a:r>
            <a:endParaRPr lang="es-ES" dirty="0"/>
          </a:p>
          <a:p>
            <a:pPr marL="0" lvl="0" indent="0" algn="l" rtl="0">
              <a:spcBef>
                <a:spcPts val="0"/>
              </a:spcBef>
              <a:spcAft>
                <a:spcPts val="0"/>
              </a:spcAft>
              <a:buNone/>
            </a:pPr>
            <a:r>
              <a:rPr lang="es-ES" sz="1200" b="0" i="0" dirty="0">
                <a:solidFill>
                  <a:schemeClr val="dk1"/>
                </a:solidFill>
                <a:latin typeface="Calibri"/>
                <a:ea typeface="Calibri"/>
                <a:cs typeface="Calibri"/>
                <a:sym typeface="Calibri"/>
              </a:rPr>
              <a:t>Número de cepa (por ej.: 7, 15, etc.)</a:t>
            </a:r>
            <a:endParaRPr lang="es-ES" dirty="0"/>
          </a:p>
          <a:p>
            <a:pPr marL="0" lvl="0" indent="0" algn="l" rtl="0">
              <a:spcBef>
                <a:spcPts val="0"/>
              </a:spcBef>
              <a:spcAft>
                <a:spcPts val="0"/>
              </a:spcAft>
              <a:buNone/>
            </a:pPr>
            <a:r>
              <a:rPr lang="es-ES" sz="1200" b="0" i="0" dirty="0">
                <a:solidFill>
                  <a:schemeClr val="dk1"/>
                </a:solidFill>
                <a:latin typeface="Calibri"/>
                <a:ea typeface="Calibri"/>
                <a:cs typeface="Calibri"/>
                <a:sym typeface="Calibri"/>
              </a:rPr>
              <a:t>Año de recolección (p. ej.: 57, 2009, etc.)</a:t>
            </a:r>
            <a:endParaRPr lang="es-ES" dirty="0"/>
          </a:p>
          <a:p>
            <a:pPr marL="0" lvl="0" indent="0" algn="l" rtl="0">
              <a:spcBef>
                <a:spcPts val="0"/>
              </a:spcBef>
              <a:spcAft>
                <a:spcPts val="0"/>
              </a:spcAft>
              <a:buNone/>
            </a:pPr>
            <a:r>
              <a:rPr lang="es-ES" sz="1200" b="0" i="0" dirty="0">
                <a:solidFill>
                  <a:schemeClr val="dk1"/>
                </a:solidFill>
                <a:latin typeface="Calibri"/>
                <a:ea typeface="Calibri"/>
                <a:cs typeface="Calibri"/>
                <a:sym typeface="Calibri"/>
              </a:rPr>
              <a:t>Para los virus de influenza A, la descripción, entre paréntesis, de los antígenos hemaglutinina y neuraminidasa (p. ej.: virus de influenza A(H1N1), virus de influenza A(H5N1))</a:t>
            </a:r>
            <a:endParaRPr lang="es-ES" dirty="0"/>
          </a:p>
          <a:p>
            <a:pPr marL="0" lvl="0" indent="0" algn="l" rtl="0">
              <a:spcBef>
                <a:spcPts val="0"/>
              </a:spcBef>
              <a:spcAft>
                <a:spcPts val="0"/>
              </a:spcAft>
              <a:buNone/>
            </a:pPr>
            <a:r>
              <a:rPr lang="es-ES" sz="1200" b="0" i="0" dirty="0">
                <a:solidFill>
                  <a:schemeClr val="dk1"/>
                </a:solidFill>
                <a:latin typeface="Calibri"/>
                <a:ea typeface="Calibri"/>
                <a:cs typeface="Calibri"/>
                <a:sym typeface="Calibri"/>
              </a:rPr>
              <a:t>Al virus pandémico del 2009 se le asignó un nombre diferente: A(H1N1)pdm09 para distinguirlo de los virus de influenza estacional A(H1N1) que circularon antes de la pandemia.</a:t>
            </a:r>
            <a:endParaRPr lang="es-ES" dirty="0"/>
          </a:p>
          <a:p>
            <a:pPr marL="0" lvl="0" indent="0" algn="l" rtl="0">
              <a:spcBef>
                <a:spcPts val="0"/>
              </a:spcBef>
              <a:spcAft>
                <a:spcPts val="0"/>
              </a:spcAft>
              <a:buNone/>
            </a:pPr>
            <a:r>
              <a:rPr lang="es-ES" sz="1200" b="0" i="0" dirty="0">
                <a:solidFill>
                  <a:schemeClr val="dk1"/>
                </a:solidFill>
                <a:latin typeface="Calibri"/>
                <a:ea typeface="Calibri"/>
                <a:cs typeface="Calibri"/>
                <a:sym typeface="Calibri"/>
              </a:rPr>
              <a:t>Cuando los seres humanos contraen una infección por virus de influenza que normalmente circulan entre cerdos, dichos virus son llamados variantes del virus y se los designa con la letra 'v' (p. ej., virus A(H3N2)v).</a:t>
            </a:r>
            <a:endParaRPr lang="es-ES" dirty="0"/>
          </a:p>
          <a:p>
            <a:pPr marL="0" lvl="0" indent="0" algn="l" rtl="0">
              <a:spcBef>
                <a:spcPts val="0"/>
              </a:spcBef>
              <a:spcAft>
                <a:spcPts val="0"/>
              </a:spcAft>
              <a:buNone/>
            </a:pPr>
            <a:r>
              <a:rPr lang="es-ES" dirty="0" err="1"/>
              <a:t>Rappuoli</a:t>
            </a:r>
            <a:r>
              <a:rPr lang="es-ES" dirty="0"/>
              <a:t>. </a:t>
            </a:r>
            <a:r>
              <a:rPr lang="es-ES" dirty="0" err="1"/>
              <a:t>Nat</a:t>
            </a:r>
            <a:r>
              <a:rPr lang="es-ES" dirty="0"/>
              <a:t> </a:t>
            </a:r>
            <a:r>
              <a:rPr lang="es-ES" dirty="0" err="1"/>
              <a:t>Biotechnol</a:t>
            </a:r>
            <a:r>
              <a:rPr lang="es-ES" dirty="0"/>
              <a:t>. 2007</a:t>
            </a:r>
          </a:p>
          <a:p>
            <a:endParaRPr lang="es-AR" dirty="0"/>
          </a:p>
        </p:txBody>
      </p:sp>
      <p:sp>
        <p:nvSpPr>
          <p:cNvPr id="4" name="Marcador de número de diapositiva 3"/>
          <p:cNvSpPr>
            <a:spLocks noGrp="1"/>
          </p:cNvSpPr>
          <p:nvPr>
            <p:ph type="sldNum" sz="quarter" idx="5"/>
          </p:nvPr>
        </p:nvSpPr>
        <p:spPr/>
        <p:txBody>
          <a:bodyPr/>
          <a:lstStyle/>
          <a:p>
            <a:pPr>
              <a:defRPr/>
            </a:pPr>
            <a:fld id="{EFA1C24C-8C10-7A49-B433-D135F479140F}" type="slidenum">
              <a:rPr lang="es-CO" altLang="en-US" smtClean="0"/>
              <a:pPr>
                <a:defRPr/>
              </a:pPr>
              <a:t>15</a:t>
            </a:fld>
            <a:endParaRPr lang="es-CO" altLang="en-US"/>
          </a:p>
        </p:txBody>
      </p:sp>
    </p:spTree>
    <p:extLst>
      <p:ext uri="{BB962C8B-B14F-4D97-AF65-F5344CB8AC3E}">
        <p14:creationId xmlns:p14="http://schemas.microsoft.com/office/powerpoint/2010/main" val="222752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lvl1pPr>
              <a:defRPr>
                <a:latin typeface="Calibri" pitchFamily="34" charset="0"/>
              </a:defRPr>
            </a:lvl1pPr>
          </a:lstStyle>
          <a:p>
            <a:r>
              <a:rPr lang="es-ES" dirty="0"/>
              <a:t>Haga clic para modificar el estilo de título del patrón</a:t>
            </a:r>
            <a:endParaRPr lang="es-AR" dirty="0"/>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AR" dirty="0"/>
          </a:p>
        </p:txBody>
      </p:sp>
      <p:sp>
        <p:nvSpPr>
          <p:cNvPr id="4" name="3 Marcador de fecha">
            <a:extLst>
              <a:ext uri="{FF2B5EF4-FFF2-40B4-BE49-F238E27FC236}">
                <a16:creationId xmlns:a16="http://schemas.microsoft.com/office/drawing/2014/main" id="{EC109B74-8366-B92B-41CC-DAC9AFE58D03}"/>
              </a:ext>
            </a:extLst>
          </p:cNvPr>
          <p:cNvSpPr>
            <a:spLocks noGrp="1"/>
          </p:cNvSpPr>
          <p:nvPr>
            <p:ph type="dt" sz="half" idx="10"/>
          </p:nvPr>
        </p:nvSpPr>
        <p:spPr/>
        <p:txBody>
          <a:bodyPr/>
          <a:lstStyle>
            <a:lvl1pPr>
              <a:defRPr/>
            </a:lvl1pPr>
          </a:lstStyle>
          <a:p>
            <a:pPr>
              <a:defRPr/>
            </a:pPr>
            <a:fld id="{2B37BC1D-A32A-0E48-A13F-5E2641F2E862}" type="datetimeFigureOut">
              <a:rPr lang="es-AR"/>
              <a:pPr>
                <a:defRPr/>
              </a:pPr>
              <a:t>29/8/2024</a:t>
            </a:fld>
            <a:endParaRPr lang="es-AR" dirty="0"/>
          </a:p>
        </p:txBody>
      </p:sp>
      <p:sp>
        <p:nvSpPr>
          <p:cNvPr id="5" name="4 Marcador de pie de página">
            <a:extLst>
              <a:ext uri="{FF2B5EF4-FFF2-40B4-BE49-F238E27FC236}">
                <a16:creationId xmlns:a16="http://schemas.microsoft.com/office/drawing/2014/main" id="{0EE2F7E0-0ACF-938E-8266-36F5328F532E}"/>
              </a:ext>
            </a:extLst>
          </p:cNvPr>
          <p:cNvSpPr>
            <a:spLocks noGrp="1"/>
          </p:cNvSpPr>
          <p:nvPr>
            <p:ph type="ftr" sz="quarter" idx="11"/>
          </p:nvPr>
        </p:nvSpPr>
        <p:spPr/>
        <p:txBody>
          <a:bodyPr/>
          <a:lstStyle>
            <a:lvl1pPr>
              <a:defRPr/>
            </a:lvl1pPr>
          </a:lstStyle>
          <a:p>
            <a:pPr>
              <a:defRPr/>
            </a:pPr>
            <a:endParaRPr lang="es-AR"/>
          </a:p>
        </p:txBody>
      </p:sp>
      <p:sp>
        <p:nvSpPr>
          <p:cNvPr id="6" name="5 Marcador de número de diapositiva">
            <a:extLst>
              <a:ext uri="{FF2B5EF4-FFF2-40B4-BE49-F238E27FC236}">
                <a16:creationId xmlns:a16="http://schemas.microsoft.com/office/drawing/2014/main" id="{1976ACB7-1CBC-8D6A-9CF7-C9B6CA58D16B}"/>
              </a:ext>
            </a:extLst>
          </p:cNvPr>
          <p:cNvSpPr>
            <a:spLocks noGrp="1"/>
          </p:cNvSpPr>
          <p:nvPr>
            <p:ph type="sldNum" sz="quarter" idx="12"/>
          </p:nvPr>
        </p:nvSpPr>
        <p:spPr/>
        <p:txBody>
          <a:bodyPr/>
          <a:lstStyle>
            <a:lvl1pPr>
              <a:defRPr/>
            </a:lvl1pPr>
          </a:lstStyle>
          <a:p>
            <a:pPr>
              <a:defRPr/>
            </a:pPr>
            <a:fld id="{DA0F45C4-B4CD-0543-BE47-011196807738}" type="slidenum">
              <a:rPr lang="es-AR" altLang="en-US"/>
              <a:pPr>
                <a:defRPr/>
              </a:pPr>
              <a:t>‹Nº›</a:t>
            </a:fld>
            <a:endParaRPr lang="es-AR" altLang="en-US"/>
          </a:p>
        </p:txBody>
      </p:sp>
    </p:spTree>
    <p:extLst>
      <p:ext uri="{BB962C8B-B14F-4D97-AF65-F5344CB8AC3E}">
        <p14:creationId xmlns:p14="http://schemas.microsoft.com/office/powerpoint/2010/main" val="802083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atin typeface="Calibri" pitchFamily="34" charset="0"/>
              </a:defRPr>
            </a:lvl1pPr>
          </a:lstStyle>
          <a:p>
            <a:r>
              <a:rPr lang="es-ES" dirty="0"/>
              <a:t>Haga clic para modificar el estilo de título del patrón</a:t>
            </a:r>
            <a:endParaRPr lang="es-AR" dirty="0"/>
          </a:p>
        </p:txBody>
      </p:sp>
      <p:sp>
        <p:nvSpPr>
          <p:cNvPr id="3" name="2 Marcador de texto vertical"/>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4" name="3 Marcador de fecha">
            <a:extLst>
              <a:ext uri="{FF2B5EF4-FFF2-40B4-BE49-F238E27FC236}">
                <a16:creationId xmlns:a16="http://schemas.microsoft.com/office/drawing/2014/main" id="{F3E0885D-428D-FB7B-AFEC-69D62245B1BC}"/>
              </a:ext>
            </a:extLst>
          </p:cNvPr>
          <p:cNvSpPr>
            <a:spLocks noGrp="1"/>
          </p:cNvSpPr>
          <p:nvPr>
            <p:ph type="dt" sz="half" idx="10"/>
          </p:nvPr>
        </p:nvSpPr>
        <p:spPr/>
        <p:txBody>
          <a:bodyPr/>
          <a:lstStyle>
            <a:lvl1pPr>
              <a:defRPr/>
            </a:lvl1pPr>
          </a:lstStyle>
          <a:p>
            <a:pPr>
              <a:defRPr/>
            </a:pPr>
            <a:fld id="{F1F0433E-9B8F-9648-BB06-E2E4AAE6DE11}" type="datetimeFigureOut">
              <a:rPr lang="es-AR"/>
              <a:pPr>
                <a:defRPr/>
              </a:pPr>
              <a:t>29/8/2024</a:t>
            </a:fld>
            <a:endParaRPr lang="es-AR" dirty="0"/>
          </a:p>
        </p:txBody>
      </p:sp>
      <p:sp>
        <p:nvSpPr>
          <p:cNvPr id="5" name="4 Marcador de pie de página">
            <a:extLst>
              <a:ext uri="{FF2B5EF4-FFF2-40B4-BE49-F238E27FC236}">
                <a16:creationId xmlns:a16="http://schemas.microsoft.com/office/drawing/2014/main" id="{2E86DD32-E8C7-FE0F-5E43-60F50FDD3473}"/>
              </a:ext>
            </a:extLst>
          </p:cNvPr>
          <p:cNvSpPr>
            <a:spLocks noGrp="1"/>
          </p:cNvSpPr>
          <p:nvPr>
            <p:ph type="ftr" sz="quarter" idx="11"/>
          </p:nvPr>
        </p:nvSpPr>
        <p:spPr/>
        <p:txBody>
          <a:bodyPr/>
          <a:lstStyle>
            <a:lvl1pPr>
              <a:defRPr/>
            </a:lvl1pPr>
          </a:lstStyle>
          <a:p>
            <a:pPr>
              <a:defRPr/>
            </a:pPr>
            <a:endParaRPr lang="es-AR"/>
          </a:p>
        </p:txBody>
      </p:sp>
      <p:sp>
        <p:nvSpPr>
          <p:cNvPr id="6" name="5 Marcador de número de diapositiva">
            <a:extLst>
              <a:ext uri="{FF2B5EF4-FFF2-40B4-BE49-F238E27FC236}">
                <a16:creationId xmlns:a16="http://schemas.microsoft.com/office/drawing/2014/main" id="{7AC79D25-A8D2-52DC-D8CB-5C0EAAF31C68}"/>
              </a:ext>
            </a:extLst>
          </p:cNvPr>
          <p:cNvSpPr>
            <a:spLocks noGrp="1"/>
          </p:cNvSpPr>
          <p:nvPr>
            <p:ph type="sldNum" sz="quarter" idx="12"/>
          </p:nvPr>
        </p:nvSpPr>
        <p:spPr/>
        <p:txBody>
          <a:bodyPr/>
          <a:lstStyle>
            <a:lvl1pPr>
              <a:defRPr/>
            </a:lvl1pPr>
          </a:lstStyle>
          <a:p>
            <a:pPr>
              <a:defRPr/>
            </a:pPr>
            <a:fld id="{80DEF7D3-DEA9-B345-A20A-C948C25371EA}" type="slidenum">
              <a:rPr lang="es-AR" altLang="en-US"/>
              <a:pPr>
                <a:defRPr/>
              </a:pPr>
              <a:t>‹Nº›</a:t>
            </a:fld>
            <a:endParaRPr lang="es-AR" altLang="en-US"/>
          </a:p>
        </p:txBody>
      </p:sp>
    </p:spTree>
    <p:extLst>
      <p:ext uri="{BB962C8B-B14F-4D97-AF65-F5344CB8AC3E}">
        <p14:creationId xmlns:p14="http://schemas.microsoft.com/office/powerpoint/2010/main" val="8078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lvl1pPr>
              <a:defRPr>
                <a:latin typeface="Calibri" pitchFamily="34" charset="0"/>
              </a:defRPr>
            </a:lvl1pPr>
          </a:lstStyle>
          <a:p>
            <a:r>
              <a:rPr lang="es-ES" dirty="0"/>
              <a:t>Haga clic para modificar el estilo de título del patrón</a:t>
            </a:r>
            <a:endParaRPr lang="es-AR" dirty="0"/>
          </a:p>
        </p:txBody>
      </p:sp>
      <p:sp>
        <p:nvSpPr>
          <p:cNvPr id="3" name="2 Marcador de texto vertical"/>
          <p:cNvSpPr>
            <a:spLocks noGrp="1"/>
          </p:cNvSpPr>
          <p:nvPr>
            <p:ph type="body" orient="vert" idx="1"/>
          </p:nvPr>
        </p:nvSpPr>
        <p:spPr>
          <a:xfrm>
            <a:off x="457200" y="205979"/>
            <a:ext cx="6019800" cy="4388644"/>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4" name="3 Marcador de fecha">
            <a:extLst>
              <a:ext uri="{FF2B5EF4-FFF2-40B4-BE49-F238E27FC236}">
                <a16:creationId xmlns:a16="http://schemas.microsoft.com/office/drawing/2014/main" id="{E55D3E57-5E4D-8921-96CB-D6227E018362}"/>
              </a:ext>
            </a:extLst>
          </p:cNvPr>
          <p:cNvSpPr>
            <a:spLocks noGrp="1"/>
          </p:cNvSpPr>
          <p:nvPr>
            <p:ph type="dt" sz="half" idx="10"/>
          </p:nvPr>
        </p:nvSpPr>
        <p:spPr/>
        <p:txBody>
          <a:bodyPr/>
          <a:lstStyle>
            <a:lvl1pPr>
              <a:defRPr/>
            </a:lvl1pPr>
          </a:lstStyle>
          <a:p>
            <a:pPr>
              <a:defRPr/>
            </a:pPr>
            <a:fld id="{C2203EE2-C9AF-6C40-8936-93A6A9DD7668}" type="datetimeFigureOut">
              <a:rPr lang="es-AR"/>
              <a:pPr>
                <a:defRPr/>
              </a:pPr>
              <a:t>29/8/2024</a:t>
            </a:fld>
            <a:endParaRPr lang="es-AR" dirty="0"/>
          </a:p>
        </p:txBody>
      </p:sp>
      <p:sp>
        <p:nvSpPr>
          <p:cNvPr id="5" name="4 Marcador de pie de página">
            <a:extLst>
              <a:ext uri="{FF2B5EF4-FFF2-40B4-BE49-F238E27FC236}">
                <a16:creationId xmlns:a16="http://schemas.microsoft.com/office/drawing/2014/main" id="{08836AB5-51E7-27D4-0941-AE8C06C24C53}"/>
              </a:ext>
            </a:extLst>
          </p:cNvPr>
          <p:cNvSpPr>
            <a:spLocks noGrp="1"/>
          </p:cNvSpPr>
          <p:nvPr>
            <p:ph type="ftr" sz="quarter" idx="11"/>
          </p:nvPr>
        </p:nvSpPr>
        <p:spPr/>
        <p:txBody>
          <a:bodyPr/>
          <a:lstStyle>
            <a:lvl1pPr>
              <a:defRPr/>
            </a:lvl1pPr>
          </a:lstStyle>
          <a:p>
            <a:pPr>
              <a:defRPr/>
            </a:pPr>
            <a:endParaRPr lang="es-AR"/>
          </a:p>
        </p:txBody>
      </p:sp>
      <p:sp>
        <p:nvSpPr>
          <p:cNvPr id="6" name="5 Marcador de número de diapositiva">
            <a:extLst>
              <a:ext uri="{FF2B5EF4-FFF2-40B4-BE49-F238E27FC236}">
                <a16:creationId xmlns:a16="http://schemas.microsoft.com/office/drawing/2014/main" id="{4E06D364-6EEC-4726-594C-81728EDFEDD9}"/>
              </a:ext>
            </a:extLst>
          </p:cNvPr>
          <p:cNvSpPr>
            <a:spLocks noGrp="1"/>
          </p:cNvSpPr>
          <p:nvPr>
            <p:ph type="sldNum" sz="quarter" idx="12"/>
          </p:nvPr>
        </p:nvSpPr>
        <p:spPr/>
        <p:txBody>
          <a:bodyPr/>
          <a:lstStyle>
            <a:lvl1pPr>
              <a:defRPr/>
            </a:lvl1pPr>
          </a:lstStyle>
          <a:p>
            <a:pPr>
              <a:defRPr/>
            </a:pPr>
            <a:fld id="{A070BED2-7C8E-AE4C-A22C-C84B512C8D34}" type="slidenum">
              <a:rPr lang="es-AR" altLang="en-US"/>
              <a:pPr>
                <a:defRPr/>
              </a:pPr>
              <a:t>‹Nº›</a:t>
            </a:fld>
            <a:endParaRPr lang="es-AR" altLang="en-US"/>
          </a:p>
        </p:txBody>
      </p:sp>
    </p:spTree>
    <p:extLst>
      <p:ext uri="{BB962C8B-B14F-4D97-AF65-F5344CB8AC3E}">
        <p14:creationId xmlns:p14="http://schemas.microsoft.com/office/powerpoint/2010/main" val="2995457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42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atin typeface="Calibri" pitchFamily="34" charset="0"/>
              </a:defRPr>
            </a:lvl1pPr>
          </a:lstStyle>
          <a:p>
            <a:r>
              <a:rPr lang="es-ES" dirty="0"/>
              <a:t>Haga clic para modificar el estilo de título del patrón</a:t>
            </a:r>
            <a:endParaRPr lang="es-AR" dirty="0"/>
          </a:p>
        </p:txBody>
      </p:sp>
      <p:sp>
        <p:nvSpPr>
          <p:cNvPr id="3" name="2 Marcador de contenido"/>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4" name="3 Marcador de fecha">
            <a:extLst>
              <a:ext uri="{FF2B5EF4-FFF2-40B4-BE49-F238E27FC236}">
                <a16:creationId xmlns:a16="http://schemas.microsoft.com/office/drawing/2014/main" id="{517535FC-1AA1-234C-1624-B6688D6AE760}"/>
              </a:ext>
            </a:extLst>
          </p:cNvPr>
          <p:cNvSpPr>
            <a:spLocks noGrp="1"/>
          </p:cNvSpPr>
          <p:nvPr>
            <p:ph type="dt" sz="half" idx="10"/>
          </p:nvPr>
        </p:nvSpPr>
        <p:spPr/>
        <p:txBody>
          <a:bodyPr/>
          <a:lstStyle>
            <a:lvl1pPr>
              <a:defRPr/>
            </a:lvl1pPr>
          </a:lstStyle>
          <a:p>
            <a:pPr>
              <a:defRPr/>
            </a:pPr>
            <a:fld id="{695A0CC1-85A4-0948-9B7A-A3D386C1983E}" type="datetimeFigureOut">
              <a:rPr lang="es-AR"/>
              <a:pPr>
                <a:defRPr/>
              </a:pPr>
              <a:t>29/8/2024</a:t>
            </a:fld>
            <a:endParaRPr lang="es-AR" dirty="0"/>
          </a:p>
        </p:txBody>
      </p:sp>
      <p:sp>
        <p:nvSpPr>
          <p:cNvPr id="5" name="4 Marcador de pie de página">
            <a:extLst>
              <a:ext uri="{FF2B5EF4-FFF2-40B4-BE49-F238E27FC236}">
                <a16:creationId xmlns:a16="http://schemas.microsoft.com/office/drawing/2014/main" id="{797EDA9E-D2BD-446C-847D-9A703F21D061}"/>
              </a:ext>
            </a:extLst>
          </p:cNvPr>
          <p:cNvSpPr>
            <a:spLocks noGrp="1"/>
          </p:cNvSpPr>
          <p:nvPr>
            <p:ph type="ftr" sz="quarter" idx="11"/>
          </p:nvPr>
        </p:nvSpPr>
        <p:spPr/>
        <p:txBody>
          <a:bodyPr/>
          <a:lstStyle>
            <a:lvl1pPr>
              <a:defRPr/>
            </a:lvl1pPr>
          </a:lstStyle>
          <a:p>
            <a:pPr>
              <a:defRPr/>
            </a:pPr>
            <a:endParaRPr lang="es-AR"/>
          </a:p>
        </p:txBody>
      </p:sp>
      <p:sp>
        <p:nvSpPr>
          <p:cNvPr id="6" name="5 Marcador de número de diapositiva">
            <a:extLst>
              <a:ext uri="{FF2B5EF4-FFF2-40B4-BE49-F238E27FC236}">
                <a16:creationId xmlns:a16="http://schemas.microsoft.com/office/drawing/2014/main" id="{593F232D-2F13-6024-8665-C5B1C533197B}"/>
              </a:ext>
            </a:extLst>
          </p:cNvPr>
          <p:cNvSpPr>
            <a:spLocks noGrp="1"/>
          </p:cNvSpPr>
          <p:nvPr>
            <p:ph type="sldNum" sz="quarter" idx="12"/>
          </p:nvPr>
        </p:nvSpPr>
        <p:spPr/>
        <p:txBody>
          <a:bodyPr/>
          <a:lstStyle>
            <a:lvl1pPr>
              <a:defRPr/>
            </a:lvl1pPr>
          </a:lstStyle>
          <a:p>
            <a:pPr>
              <a:defRPr/>
            </a:pPr>
            <a:fld id="{3A3DF1B6-D7AC-834E-9A1C-AB6717F7EF1C}" type="slidenum">
              <a:rPr lang="es-AR" altLang="en-US"/>
              <a:pPr>
                <a:defRPr/>
              </a:pPr>
              <a:t>‹Nº›</a:t>
            </a:fld>
            <a:endParaRPr lang="es-AR" altLang="en-US"/>
          </a:p>
        </p:txBody>
      </p:sp>
    </p:spTree>
    <p:extLst>
      <p:ext uri="{BB962C8B-B14F-4D97-AF65-F5344CB8AC3E}">
        <p14:creationId xmlns:p14="http://schemas.microsoft.com/office/powerpoint/2010/main" val="385440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atin typeface="Calibri" pitchFamily="34" charset="0"/>
              </a:defRPr>
            </a:lvl1pPr>
          </a:lstStyle>
          <a:p>
            <a:r>
              <a:rPr lang="es-ES" dirty="0"/>
              <a:t>Haga clic para modificar el estilo de título del patrón</a:t>
            </a:r>
            <a:endParaRPr lang="es-AR" dirty="0"/>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Haga clic para modificar el estilo de texto del patrón</a:t>
            </a:r>
          </a:p>
        </p:txBody>
      </p:sp>
      <p:sp>
        <p:nvSpPr>
          <p:cNvPr id="4" name="3 Marcador de fecha">
            <a:extLst>
              <a:ext uri="{FF2B5EF4-FFF2-40B4-BE49-F238E27FC236}">
                <a16:creationId xmlns:a16="http://schemas.microsoft.com/office/drawing/2014/main" id="{26A729FC-DF0A-E88E-43F7-1095229314CD}"/>
              </a:ext>
            </a:extLst>
          </p:cNvPr>
          <p:cNvSpPr>
            <a:spLocks noGrp="1"/>
          </p:cNvSpPr>
          <p:nvPr>
            <p:ph type="dt" sz="half" idx="10"/>
          </p:nvPr>
        </p:nvSpPr>
        <p:spPr/>
        <p:txBody>
          <a:bodyPr/>
          <a:lstStyle>
            <a:lvl1pPr>
              <a:defRPr/>
            </a:lvl1pPr>
          </a:lstStyle>
          <a:p>
            <a:pPr>
              <a:defRPr/>
            </a:pPr>
            <a:fld id="{2F882454-4B6D-9A4A-AB27-81C8C843D37C}" type="datetimeFigureOut">
              <a:rPr lang="es-AR"/>
              <a:pPr>
                <a:defRPr/>
              </a:pPr>
              <a:t>29/8/2024</a:t>
            </a:fld>
            <a:endParaRPr lang="es-AR" dirty="0"/>
          </a:p>
        </p:txBody>
      </p:sp>
      <p:sp>
        <p:nvSpPr>
          <p:cNvPr id="5" name="4 Marcador de pie de página">
            <a:extLst>
              <a:ext uri="{FF2B5EF4-FFF2-40B4-BE49-F238E27FC236}">
                <a16:creationId xmlns:a16="http://schemas.microsoft.com/office/drawing/2014/main" id="{10352927-7D2E-342B-42D6-D357EBA61365}"/>
              </a:ext>
            </a:extLst>
          </p:cNvPr>
          <p:cNvSpPr>
            <a:spLocks noGrp="1"/>
          </p:cNvSpPr>
          <p:nvPr>
            <p:ph type="ftr" sz="quarter" idx="11"/>
          </p:nvPr>
        </p:nvSpPr>
        <p:spPr/>
        <p:txBody>
          <a:bodyPr/>
          <a:lstStyle>
            <a:lvl1pPr>
              <a:defRPr/>
            </a:lvl1pPr>
          </a:lstStyle>
          <a:p>
            <a:pPr>
              <a:defRPr/>
            </a:pPr>
            <a:endParaRPr lang="es-AR"/>
          </a:p>
        </p:txBody>
      </p:sp>
      <p:sp>
        <p:nvSpPr>
          <p:cNvPr id="6" name="5 Marcador de número de diapositiva">
            <a:extLst>
              <a:ext uri="{FF2B5EF4-FFF2-40B4-BE49-F238E27FC236}">
                <a16:creationId xmlns:a16="http://schemas.microsoft.com/office/drawing/2014/main" id="{5C27486B-6C92-EDC6-3975-1D901B16027D}"/>
              </a:ext>
            </a:extLst>
          </p:cNvPr>
          <p:cNvSpPr>
            <a:spLocks noGrp="1"/>
          </p:cNvSpPr>
          <p:nvPr>
            <p:ph type="sldNum" sz="quarter" idx="12"/>
          </p:nvPr>
        </p:nvSpPr>
        <p:spPr/>
        <p:txBody>
          <a:bodyPr/>
          <a:lstStyle>
            <a:lvl1pPr>
              <a:defRPr/>
            </a:lvl1pPr>
          </a:lstStyle>
          <a:p>
            <a:pPr>
              <a:defRPr/>
            </a:pPr>
            <a:fld id="{6603DB59-09AA-A547-888C-5B366F2CE3D4}" type="slidenum">
              <a:rPr lang="es-AR" altLang="en-US"/>
              <a:pPr>
                <a:defRPr/>
              </a:pPr>
              <a:t>‹Nº›</a:t>
            </a:fld>
            <a:endParaRPr lang="es-AR" altLang="en-US"/>
          </a:p>
        </p:txBody>
      </p:sp>
    </p:spTree>
    <p:extLst>
      <p:ext uri="{BB962C8B-B14F-4D97-AF65-F5344CB8AC3E}">
        <p14:creationId xmlns:p14="http://schemas.microsoft.com/office/powerpoint/2010/main" val="40692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atin typeface="Calibri" pitchFamily="34" charset="0"/>
              </a:defRPr>
            </a:lvl1pPr>
          </a:lstStyle>
          <a:p>
            <a:r>
              <a:rPr lang="es-ES" dirty="0"/>
              <a:t>Haga clic para modificar el estilo de título del patrón</a:t>
            </a:r>
            <a:endParaRPr lang="es-AR" dirty="0"/>
          </a:p>
        </p:txBody>
      </p:sp>
      <p:sp>
        <p:nvSpPr>
          <p:cNvPr id="3" name="2 Marcador de contenido"/>
          <p:cNvSpPr>
            <a:spLocks noGrp="1"/>
          </p:cNvSpPr>
          <p:nvPr>
            <p:ph sz="half" idx="1"/>
          </p:nvPr>
        </p:nvSpPr>
        <p:spPr>
          <a:xfrm>
            <a:off x="457200" y="1200151"/>
            <a:ext cx="4038600" cy="3394472"/>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4" name="3 Marcador de contenido"/>
          <p:cNvSpPr>
            <a:spLocks noGrp="1"/>
          </p:cNvSpPr>
          <p:nvPr>
            <p:ph sz="half" idx="2"/>
          </p:nvPr>
        </p:nvSpPr>
        <p:spPr>
          <a:xfrm>
            <a:off x="4648200" y="1200151"/>
            <a:ext cx="4038600" cy="3394472"/>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5" name="3 Marcador de fecha">
            <a:extLst>
              <a:ext uri="{FF2B5EF4-FFF2-40B4-BE49-F238E27FC236}">
                <a16:creationId xmlns:a16="http://schemas.microsoft.com/office/drawing/2014/main" id="{75FB9AC1-FF3F-1DDF-56B2-9A1FF485D026}"/>
              </a:ext>
            </a:extLst>
          </p:cNvPr>
          <p:cNvSpPr>
            <a:spLocks noGrp="1"/>
          </p:cNvSpPr>
          <p:nvPr>
            <p:ph type="dt" sz="half" idx="10"/>
          </p:nvPr>
        </p:nvSpPr>
        <p:spPr/>
        <p:txBody>
          <a:bodyPr/>
          <a:lstStyle>
            <a:lvl1pPr>
              <a:defRPr/>
            </a:lvl1pPr>
          </a:lstStyle>
          <a:p>
            <a:pPr>
              <a:defRPr/>
            </a:pPr>
            <a:fld id="{A65F9EBD-F05A-D14F-BFF5-49EFE4251A8C}" type="datetimeFigureOut">
              <a:rPr lang="es-AR"/>
              <a:pPr>
                <a:defRPr/>
              </a:pPr>
              <a:t>29/8/2024</a:t>
            </a:fld>
            <a:endParaRPr lang="es-AR" dirty="0"/>
          </a:p>
        </p:txBody>
      </p:sp>
      <p:sp>
        <p:nvSpPr>
          <p:cNvPr id="6" name="4 Marcador de pie de página">
            <a:extLst>
              <a:ext uri="{FF2B5EF4-FFF2-40B4-BE49-F238E27FC236}">
                <a16:creationId xmlns:a16="http://schemas.microsoft.com/office/drawing/2014/main" id="{AAF3533A-34A6-187C-5B75-110A48BA3F58}"/>
              </a:ext>
            </a:extLst>
          </p:cNvPr>
          <p:cNvSpPr>
            <a:spLocks noGrp="1"/>
          </p:cNvSpPr>
          <p:nvPr>
            <p:ph type="ftr" sz="quarter" idx="11"/>
          </p:nvPr>
        </p:nvSpPr>
        <p:spPr/>
        <p:txBody>
          <a:bodyPr/>
          <a:lstStyle>
            <a:lvl1pPr>
              <a:defRPr/>
            </a:lvl1pPr>
          </a:lstStyle>
          <a:p>
            <a:pPr>
              <a:defRPr/>
            </a:pPr>
            <a:endParaRPr lang="es-AR"/>
          </a:p>
        </p:txBody>
      </p:sp>
      <p:sp>
        <p:nvSpPr>
          <p:cNvPr id="7" name="5 Marcador de número de diapositiva">
            <a:extLst>
              <a:ext uri="{FF2B5EF4-FFF2-40B4-BE49-F238E27FC236}">
                <a16:creationId xmlns:a16="http://schemas.microsoft.com/office/drawing/2014/main" id="{D5496C61-A252-DDF4-869C-F897DA27091A}"/>
              </a:ext>
            </a:extLst>
          </p:cNvPr>
          <p:cNvSpPr>
            <a:spLocks noGrp="1"/>
          </p:cNvSpPr>
          <p:nvPr>
            <p:ph type="sldNum" sz="quarter" idx="12"/>
          </p:nvPr>
        </p:nvSpPr>
        <p:spPr/>
        <p:txBody>
          <a:bodyPr/>
          <a:lstStyle>
            <a:lvl1pPr>
              <a:defRPr/>
            </a:lvl1pPr>
          </a:lstStyle>
          <a:p>
            <a:pPr>
              <a:defRPr/>
            </a:pPr>
            <a:fld id="{512492C7-6814-5145-ADD6-281DAA0FAB3D}" type="slidenum">
              <a:rPr lang="es-AR" altLang="en-US"/>
              <a:pPr>
                <a:defRPr/>
              </a:pPr>
              <a:t>‹Nº›</a:t>
            </a:fld>
            <a:endParaRPr lang="es-AR" altLang="en-US"/>
          </a:p>
        </p:txBody>
      </p:sp>
    </p:spTree>
    <p:extLst>
      <p:ext uri="{BB962C8B-B14F-4D97-AF65-F5344CB8AC3E}">
        <p14:creationId xmlns:p14="http://schemas.microsoft.com/office/powerpoint/2010/main" val="1758664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atin typeface="Calibri" pitchFamily="34" charset="0"/>
              </a:defRPr>
            </a:lvl1pPr>
          </a:lstStyle>
          <a:p>
            <a:r>
              <a:rPr lang="es-ES" dirty="0"/>
              <a:t>Haga clic para modificar el estilo de título del patrón</a:t>
            </a:r>
            <a:endParaRPr lang="es-AR" dirty="0"/>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7" name="3 Marcador de fecha">
            <a:extLst>
              <a:ext uri="{FF2B5EF4-FFF2-40B4-BE49-F238E27FC236}">
                <a16:creationId xmlns:a16="http://schemas.microsoft.com/office/drawing/2014/main" id="{02A745EC-FA36-B29C-0B7F-78D259BC0B7F}"/>
              </a:ext>
            </a:extLst>
          </p:cNvPr>
          <p:cNvSpPr>
            <a:spLocks noGrp="1"/>
          </p:cNvSpPr>
          <p:nvPr>
            <p:ph type="dt" sz="half" idx="10"/>
          </p:nvPr>
        </p:nvSpPr>
        <p:spPr/>
        <p:txBody>
          <a:bodyPr/>
          <a:lstStyle>
            <a:lvl1pPr>
              <a:defRPr/>
            </a:lvl1pPr>
          </a:lstStyle>
          <a:p>
            <a:pPr>
              <a:defRPr/>
            </a:pPr>
            <a:fld id="{EEEA5225-05ED-264E-9889-09210A780B2A}" type="datetimeFigureOut">
              <a:rPr lang="es-AR"/>
              <a:pPr>
                <a:defRPr/>
              </a:pPr>
              <a:t>29/8/2024</a:t>
            </a:fld>
            <a:endParaRPr lang="es-AR" dirty="0"/>
          </a:p>
        </p:txBody>
      </p:sp>
      <p:sp>
        <p:nvSpPr>
          <p:cNvPr id="8" name="4 Marcador de pie de página">
            <a:extLst>
              <a:ext uri="{FF2B5EF4-FFF2-40B4-BE49-F238E27FC236}">
                <a16:creationId xmlns:a16="http://schemas.microsoft.com/office/drawing/2014/main" id="{ECBA2C72-6344-2F2D-AC55-F78891F877DE}"/>
              </a:ext>
            </a:extLst>
          </p:cNvPr>
          <p:cNvSpPr>
            <a:spLocks noGrp="1"/>
          </p:cNvSpPr>
          <p:nvPr>
            <p:ph type="ftr" sz="quarter" idx="11"/>
          </p:nvPr>
        </p:nvSpPr>
        <p:spPr/>
        <p:txBody>
          <a:bodyPr/>
          <a:lstStyle>
            <a:lvl1pPr>
              <a:defRPr/>
            </a:lvl1pPr>
          </a:lstStyle>
          <a:p>
            <a:pPr>
              <a:defRPr/>
            </a:pPr>
            <a:endParaRPr lang="es-AR"/>
          </a:p>
        </p:txBody>
      </p:sp>
      <p:sp>
        <p:nvSpPr>
          <p:cNvPr id="9" name="5 Marcador de número de diapositiva">
            <a:extLst>
              <a:ext uri="{FF2B5EF4-FFF2-40B4-BE49-F238E27FC236}">
                <a16:creationId xmlns:a16="http://schemas.microsoft.com/office/drawing/2014/main" id="{3B653EDB-97A5-A3A9-9B09-FF0B74754E61}"/>
              </a:ext>
            </a:extLst>
          </p:cNvPr>
          <p:cNvSpPr>
            <a:spLocks noGrp="1"/>
          </p:cNvSpPr>
          <p:nvPr>
            <p:ph type="sldNum" sz="quarter" idx="12"/>
          </p:nvPr>
        </p:nvSpPr>
        <p:spPr/>
        <p:txBody>
          <a:bodyPr/>
          <a:lstStyle>
            <a:lvl1pPr>
              <a:defRPr/>
            </a:lvl1pPr>
          </a:lstStyle>
          <a:p>
            <a:pPr>
              <a:defRPr/>
            </a:pPr>
            <a:fld id="{B7934FAD-34C6-1E4A-BA33-BCF5BD808950}" type="slidenum">
              <a:rPr lang="es-AR" altLang="en-US"/>
              <a:pPr>
                <a:defRPr/>
              </a:pPr>
              <a:t>‹Nº›</a:t>
            </a:fld>
            <a:endParaRPr lang="es-AR" altLang="en-US"/>
          </a:p>
        </p:txBody>
      </p:sp>
    </p:spTree>
    <p:extLst>
      <p:ext uri="{BB962C8B-B14F-4D97-AF65-F5344CB8AC3E}">
        <p14:creationId xmlns:p14="http://schemas.microsoft.com/office/powerpoint/2010/main" val="427260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atin typeface="Calibri" pitchFamily="34" charset="0"/>
              </a:defRPr>
            </a:lvl1pPr>
          </a:lstStyle>
          <a:p>
            <a:r>
              <a:rPr lang="es-ES" dirty="0"/>
              <a:t>Haga clic para modificar el estilo de título del patrón</a:t>
            </a:r>
            <a:endParaRPr lang="es-AR" dirty="0"/>
          </a:p>
        </p:txBody>
      </p:sp>
      <p:sp>
        <p:nvSpPr>
          <p:cNvPr id="3" name="3 Marcador de fecha">
            <a:extLst>
              <a:ext uri="{FF2B5EF4-FFF2-40B4-BE49-F238E27FC236}">
                <a16:creationId xmlns:a16="http://schemas.microsoft.com/office/drawing/2014/main" id="{D22E703A-A80D-2604-5F42-638C6E291925}"/>
              </a:ext>
            </a:extLst>
          </p:cNvPr>
          <p:cNvSpPr>
            <a:spLocks noGrp="1"/>
          </p:cNvSpPr>
          <p:nvPr>
            <p:ph type="dt" sz="half" idx="10"/>
          </p:nvPr>
        </p:nvSpPr>
        <p:spPr/>
        <p:txBody>
          <a:bodyPr/>
          <a:lstStyle>
            <a:lvl1pPr>
              <a:defRPr/>
            </a:lvl1pPr>
          </a:lstStyle>
          <a:p>
            <a:pPr>
              <a:defRPr/>
            </a:pPr>
            <a:fld id="{64453248-4E3A-FB4E-8040-F4FF3BADAE81}" type="datetimeFigureOut">
              <a:rPr lang="es-AR"/>
              <a:pPr>
                <a:defRPr/>
              </a:pPr>
              <a:t>29/8/2024</a:t>
            </a:fld>
            <a:endParaRPr lang="es-AR" dirty="0"/>
          </a:p>
        </p:txBody>
      </p:sp>
      <p:sp>
        <p:nvSpPr>
          <p:cNvPr id="4" name="4 Marcador de pie de página">
            <a:extLst>
              <a:ext uri="{FF2B5EF4-FFF2-40B4-BE49-F238E27FC236}">
                <a16:creationId xmlns:a16="http://schemas.microsoft.com/office/drawing/2014/main" id="{EFF962CC-DAE9-B943-9783-18802B678FC9}"/>
              </a:ext>
            </a:extLst>
          </p:cNvPr>
          <p:cNvSpPr>
            <a:spLocks noGrp="1"/>
          </p:cNvSpPr>
          <p:nvPr>
            <p:ph type="ftr" sz="quarter" idx="11"/>
          </p:nvPr>
        </p:nvSpPr>
        <p:spPr/>
        <p:txBody>
          <a:bodyPr/>
          <a:lstStyle>
            <a:lvl1pPr>
              <a:defRPr/>
            </a:lvl1pPr>
          </a:lstStyle>
          <a:p>
            <a:pPr>
              <a:defRPr/>
            </a:pPr>
            <a:endParaRPr lang="es-AR"/>
          </a:p>
        </p:txBody>
      </p:sp>
      <p:sp>
        <p:nvSpPr>
          <p:cNvPr id="5" name="5 Marcador de número de diapositiva">
            <a:extLst>
              <a:ext uri="{FF2B5EF4-FFF2-40B4-BE49-F238E27FC236}">
                <a16:creationId xmlns:a16="http://schemas.microsoft.com/office/drawing/2014/main" id="{C097084F-AD35-4A7B-09B1-1618BAD8DEFE}"/>
              </a:ext>
            </a:extLst>
          </p:cNvPr>
          <p:cNvSpPr>
            <a:spLocks noGrp="1"/>
          </p:cNvSpPr>
          <p:nvPr>
            <p:ph type="sldNum" sz="quarter" idx="12"/>
          </p:nvPr>
        </p:nvSpPr>
        <p:spPr/>
        <p:txBody>
          <a:bodyPr/>
          <a:lstStyle>
            <a:lvl1pPr>
              <a:defRPr/>
            </a:lvl1pPr>
          </a:lstStyle>
          <a:p>
            <a:pPr>
              <a:defRPr/>
            </a:pPr>
            <a:fld id="{A5597CCA-3224-7140-B7E3-670F0B70691D}" type="slidenum">
              <a:rPr lang="es-AR" altLang="en-US"/>
              <a:pPr>
                <a:defRPr/>
              </a:pPr>
              <a:t>‹Nº›</a:t>
            </a:fld>
            <a:endParaRPr lang="es-AR" altLang="en-US"/>
          </a:p>
        </p:txBody>
      </p:sp>
    </p:spTree>
    <p:extLst>
      <p:ext uri="{BB962C8B-B14F-4D97-AF65-F5344CB8AC3E}">
        <p14:creationId xmlns:p14="http://schemas.microsoft.com/office/powerpoint/2010/main" val="492456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C4FCC811-B51D-A5DC-FB62-A063E147EF7F}"/>
              </a:ext>
            </a:extLst>
          </p:cNvPr>
          <p:cNvSpPr>
            <a:spLocks noGrp="1"/>
          </p:cNvSpPr>
          <p:nvPr>
            <p:ph type="dt" sz="half" idx="10"/>
          </p:nvPr>
        </p:nvSpPr>
        <p:spPr/>
        <p:txBody>
          <a:bodyPr/>
          <a:lstStyle>
            <a:lvl1pPr>
              <a:defRPr/>
            </a:lvl1pPr>
          </a:lstStyle>
          <a:p>
            <a:pPr>
              <a:defRPr/>
            </a:pPr>
            <a:fld id="{47DD2766-EAF7-1540-89E6-298ABD2B8418}" type="datetimeFigureOut">
              <a:rPr lang="es-AR"/>
              <a:pPr>
                <a:defRPr/>
              </a:pPr>
              <a:t>29/8/2024</a:t>
            </a:fld>
            <a:endParaRPr lang="es-AR" dirty="0"/>
          </a:p>
        </p:txBody>
      </p:sp>
      <p:sp>
        <p:nvSpPr>
          <p:cNvPr id="3" name="4 Marcador de pie de página">
            <a:extLst>
              <a:ext uri="{FF2B5EF4-FFF2-40B4-BE49-F238E27FC236}">
                <a16:creationId xmlns:a16="http://schemas.microsoft.com/office/drawing/2014/main" id="{13CE4217-5E99-607D-19C7-39F725B6DB74}"/>
              </a:ext>
            </a:extLst>
          </p:cNvPr>
          <p:cNvSpPr>
            <a:spLocks noGrp="1"/>
          </p:cNvSpPr>
          <p:nvPr>
            <p:ph type="ftr" sz="quarter" idx="11"/>
          </p:nvPr>
        </p:nvSpPr>
        <p:spPr/>
        <p:txBody>
          <a:bodyPr/>
          <a:lstStyle>
            <a:lvl1pPr>
              <a:defRPr/>
            </a:lvl1pPr>
          </a:lstStyle>
          <a:p>
            <a:pPr>
              <a:defRPr/>
            </a:pPr>
            <a:endParaRPr lang="es-AR"/>
          </a:p>
        </p:txBody>
      </p:sp>
      <p:sp>
        <p:nvSpPr>
          <p:cNvPr id="4" name="5 Marcador de número de diapositiva">
            <a:extLst>
              <a:ext uri="{FF2B5EF4-FFF2-40B4-BE49-F238E27FC236}">
                <a16:creationId xmlns:a16="http://schemas.microsoft.com/office/drawing/2014/main" id="{BB0DCDA1-2E8C-02A7-651A-2B730F541195}"/>
              </a:ext>
            </a:extLst>
          </p:cNvPr>
          <p:cNvSpPr>
            <a:spLocks noGrp="1"/>
          </p:cNvSpPr>
          <p:nvPr>
            <p:ph type="sldNum" sz="quarter" idx="12"/>
          </p:nvPr>
        </p:nvSpPr>
        <p:spPr/>
        <p:txBody>
          <a:bodyPr/>
          <a:lstStyle>
            <a:lvl1pPr>
              <a:defRPr/>
            </a:lvl1pPr>
          </a:lstStyle>
          <a:p>
            <a:pPr>
              <a:defRPr/>
            </a:pPr>
            <a:fld id="{5EE87CDB-3C40-7C45-A1CF-C0E290E9EB4A}" type="slidenum">
              <a:rPr lang="es-AR" altLang="en-US"/>
              <a:pPr>
                <a:defRPr/>
              </a:pPr>
              <a:t>‹Nº›</a:t>
            </a:fld>
            <a:endParaRPr lang="es-AR" altLang="en-US"/>
          </a:p>
        </p:txBody>
      </p:sp>
    </p:spTree>
    <p:extLst>
      <p:ext uri="{BB962C8B-B14F-4D97-AF65-F5344CB8AC3E}">
        <p14:creationId xmlns:p14="http://schemas.microsoft.com/office/powerpoint/2010/main" val="114843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atin typeface="Calibri" pitchFamily="34" charset="0"/>
              </a:defRPr>
            </a:lvl1pPr>
          </a:lstStyle>
          <a:p>
            <a:r>
              <a:rPr lang="es-ES" dirty="0"/>
              <a:t>Haga clic para modificar el estilo de título del patrón</a:t>
            </a:r>
            <a:endParaRPr lang="es-AR" dirty="0"/>
          </a:p>
        </p:txBody>
      </p:sp>
      <p:sp>
        <p:nvSpPr>
          <p:cNvPr id="3" name="2 Marcador de contenido"/>
          <p:cNvSpPr>
            <a:spLocks noGrp="1"/>
          </p:cNvSpPr>
          <p:nvPr>
            <p:ph idx="1"/>
          </p:nvPr>
        </p:nvSpPr>
        <p:spPr>
          <a:xfrm>
            <a:off x="3575050" y="204788"/>
            <a:ext cx="5111750" cy="4389835"/>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3 Marcador de fecha">
            <a:extLst>
              <a:ext uri="{FF2B5EF4-FFF2-40B4-BE49-F238E27FC236}">
                <a16:creationId xmlns:a16="http://schemas.microsoft.com/office/drawing/2014/main" id="{D8E15745-EA06-494E-CBB1-FF2F05FCED75}"/>
              </a:ext>
            </a:extLst>
          </p:cNvPr>
          <p:cNvSpPr>
            <a:spLocks noGrp="1"/>
          </p:cNvSpPr>
          <p:nvPr>
            <p:ph type="dt" sz="half" idx="10"/>
          </p:nvPr>
        </p:nvSpPr>
        <p:spPr/>
        <p:txBody>
          <a:bodyPr/>
          <a:lstStyle>
            <a:lvl1pPr>
              <a:defRPr/>
            </a:lvl1pPr>
          </a:lstStyle>
          <a:p>
            <a:pPr>
              <a:defRPr/>
            </a:pPr>
            <a:fld id="{CF23B97C-0204-584B-B2C7-22A4915CFE95}" type="datetimeFigureOut">
              <a:rPr lang="es-AR"/>
              <a:pPr>
                <a:defRPr/>
              </a:pPr>
              <a:t>29/8/2024</a:t>
            </a:fld>
            <a:endParaRPr lang="es-AR" dirty="0"/>
          </a:p>
        </p:txBody>
      </p:sp>
      <p:sp>
        <p:nvSpPr>
          <p:cNvPr id="6" name="4 Marcador de pie de página">
            <a:extLst>
              <a:ext uri="{FF2B5EF4-FFF2-40B4-BE49-F238E27FC236}">
                <a16:creationId xmlns:a16="http://schemas.microsoft.com/office/drawing/2014/main" id="{16D81B1E-846A-A586-B6DD-728E140641B1}"/>
              </a:ext>
            </a:extLst>
          </p:cNvPr>
          <p:cNvSpPr>
            <a:spLocks noGrp="1"/>
          </p:cNvSpPr>
          <p:nvPr>
            <p:ph type="ftr" sz="quarter" idx="11"/>
          </p:nvPr>
        </p:nvSpPr>
        <p:spPr/>
        <p:txBody>
          <a:bodyPr/>
          <a:lstStyle>
            <a:lvl1pPr>
              <a:defRPr/>
            </a:lvl1pPr>
          </a:lstStyle>
          <a:p>
            <a:pPr>
              <a:defRPr/>
            </a:pPr>
            <a:endParaRPr lang="es-AR"/>
          </a:p>
        </p:txBody>
      </p:sp>
      <p:sp>
        <p:nvSpPr>
          <p:cNvPr id="7" name="5 Marcador de número de diapositiva">
            <a:extLst>
              <a:ext uri="{FF2B5EF4-FFF2-40B4-BE49-F238E27FC236}">
                <a16:creationId xmlns:a16="http://schemas.microsoft.com/office/drawing/2014/main" id="{9DD6A492-FE99-C2EF-48F3-05F8F4BCC06C}"/>
              </a:ext>
            </a:extLst>
          </p:cNvPr>
          <p:cNvSpPr>
            <a:spLocks noGrp="1"/>
          </p:cNvSpPr>
          <p:nvPr>
            <p:ph type="sldNum" sz="quarter" idx="12"/>
          </p:nvPr>
        </p:nvSpPr>
        <p:spPr/>
        <p:txBody>
          <a:bodyPr/>
          <a:lstStyle>
            <a:lvl1pPr>
              <a:defRPr/>
            </a:lvl1pPr>
          </a:lstStyle>
          <a:p>
            <a:pPr>
              <a:defRPr/>
            </a:pPr>
            <a:fld id="{DC0FEDD6-665C-B141-B826-D26903C847A1}" type="slidenum">
              <a:rPr lang="es-AR" altLang="en-US"/>
              <a:pPr>
                <a:defRPr/>
              </a:pPr>
              <a:t>‹Nº›</a:t>
            </a:fld>
            <a:endParaRPr lang="es-AR" altLang="en-US"/>
          </a:p>
        </p:txBody>
      </p:sp>
    </p:spTree>
    <p:extLst>
      <p:ext uri="{BB962C8B-B14F-4D97-AF65-F5344CB8AC3E}">
        <p14:creationId xmlns:p14="http://schemas.microsoft.com/office/powerpoint/2010/main" val="91396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atin typeface="Calibri" pitchFamily="34" charset="0"/>
              </a:defRPr>
            </a:lvl1pPr>
          </a:lstStyle>
          <a:p>
            <a:r>
              <a:rPr lang="es-ES" dirty="0"/>
              <a:t>Haga clic para modificar el estilo de título del patrón</a:t>
            </a:r>
            <a:endParaRPr lang="es-AR" dirty="0"/>
          </a:p>
        </p:txBody>
      </p:sp>
      <p:sp>
        <p:nvSpPr>
          <p:cNvPr id="3" name="2 Marcador de posición de imagen"/>
          <p:cNvSpPr>
            <a:spLocks noGrp="1"/>
          </p:cNvSpPr>
          <p:nvPr>
            <p:ph type="pic" idx="1"/>
          </p:nvPr>
        </p:nvSpPr>
        <p:spPr>
          <a:xfrm>
            <a:off x="1792288" y="459581"/>
            <a:ext cx="5486400" cy="30861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dirty="0"/>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3 Marcador de fecha">
            <a:extLst>
              <a:ext uri="{FF2B5EF4-FFF2-40B4-BE49-F238E27FC236}">
                <a16:creationId xmlns:a16="http://schemas.microsoft.com/office/drawing/2014/main" id="{B1B279D6-3D58-21A9-912F-980EB769AD4E}"/>
              </a:ext>
            </a:extLst>
          </p:cNvPr>
          <p:cNvSpPr>
            <a:spLocks noGrp="1"/>
          </p:cNvSpPr>
          <p:nvPr>
            <p:ph type="dt" sz="half" idx="10"/>
          </p:nvPr>
        </p:nvSpPr>
        <p:spPr/>
        <p:txBody>
          <a:bodyPr/>
          <a:lstStyle>
            <a:lvl1pPr>
              <a:defRPr/>
            </a:lvl1pPr>
          </a:lstStyle>
          <a:p>
            <a:pPr>
              <a:defRPr/>
            </a:pPr>
            <a:fld id="{B8D7EB60-09E9-0D46-8324-38E732E15EC5}" type="datetimeFigureOut">
              <a:rPr lang="es-AR"/>
              <a:pPr>
                <a:defRPr/>
              </a:pPr>
              <a:t>29/8/2024</a:t>
            </a:fld>
            <a:endParaRPr lang="es-AR" dirty="0"/>
          </a:p>
        </p:txBody>
      </p:sp>
      <p:sp>
        <p:nvSpPr>
          <p:cNvPr id="6" name="4 Marcador de pie de página">
            <a:extLst>
              <a:ext uri="{FF2B5EF4-FFF2-40B4-BE49-F238E27FC236}">
                <a16:creationId xmlns:a16="http://schemas.microsoft.com/office/drawing/2014/main" id="{4D6BC848-861F-CE7C-B62D-9B42B7E053F6}"/>
              </a:ext>
            </a:extLst>
          </p:cNvPr>
          <p:cNvSpPr>
            <a:spLocks noGrp="1"/>
          </p:cNvSpPr>
          <p:nvPr>
            <p:ph type="ftr" sz="quarter" idx="11"/>
          </p:nvPr>
        </p:nvSpPr>
        <p:spPr/>
        <p:txBody>
          <a:bodyPr/>
          <a:lstStyle>
            <a:lvl1pPr>
              <a:defRPr/>
            </a:lvl1pPr>
          </a:lstStyle>
          <a:p>
            <a:pPr>
              <a:defRPr/>
            </a:pPr>
            <a:endParaRPr lang="es-AR"/>
          </a:p>
        </p:txBody>
      </p:sp>
      <p:sp>
        <p:nvSpPr>
          <p:cNvPr id="7" name="5 Marcador de número de diapositiva">
            <a:extLst>
              <a:ext uri="{FF2B5EF4-FFF2-40B4-BE49-F238E27FC236}">
                <a16:creationId xmlns:a16="http://schemas.microsoft.com/office/drawing/2014/main" id="{9450C863-EA8D-ADBB-3596-2586637083A9}"/>
              </a:ext>
            </a:extLst>
          </p:cNvPr>
          <p:cNvSpPr>
            <a:spLocks noGrp="1"/>
          </p:cNvSpPr>
          <p:nvPr>
            <p:ph type="sldNum" sz="quarter" idx="12"/>
          </p:nvPr>
        </p:nvSpPr>
        <p:spPr/>
        <p:txBody>
          <a:bodyPr/>
          <a:lstStyle>
            <a:lvl1pPr>
              <a:defRPr/>
            </a:lvl1pPr>
          </a:lstStyle>
          <a:p>
            <a:pPr>
              <a:defRPr/>
            </a:pPr>
            <a:fld id="{713B6FA2-F6AD-704C-A768-B2DA4113764B}" type="slidenum">
              <a:rPr lang="es-AR" altLang="en-US"/>
              <a:pPr>
                <a:defRPr/>
              </a:pPr>
              <a:t>‹Nº›</a:t>
            </a:fld>
            <a:endParaRPr lang="es-AR" altLang="en-US"/>
          </a:p>
        </p:txBody>
      </p:sp>
    </p:spTree>
    <p:extLst>
      <p:ext uri="{BB962C8B-B14F-4D97-AF65-F5344CB8AC3E}">
        <p14:creationId xmlns:p14="http://schemas.microsoft.com/office/powerpoint/2010/main" val="59979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CB32601C-470C-4227-BF1D-78CC76866B6F}"/>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endParaRPr lang="es-AR" altLang="en-US"/>
          </a:p>
        </p:txBody>
      </p:sp>
      <p:sp>
        <p:nvSpPr>
          <p:cNvPr id="1027" name="2 Marcador de texto">
            <a:extLst>
              <a:ext uri="{FF2B5EF4-FFF2-40B4-BE49-F238E27FC236}">
                <a16:creationId xmlns:a16="http://schemas.microsoft.com/office/drawing/2014/main" id="{0B79DF5F-05A1-D223-33E9-7E1CFBC668C2}"/>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s-AR" altLang="en-US"/>
          </a:p>
        </p:txBody>
      </p:sp>
      <p:sp>
        <p:nvSpPr>
          <p:cNvPr id="4" name="3 Marcador de fecha">
            <a:extLst>
              <a:ext uri="{FF2B5EF4-FFF2-40B4-BE49-F238E27FC236}">
                <a16:creationId xmlns:a16="http://schemas.microsoft.com/office/drawing/2014/main" id="{EDE63731-8F7F-F6D0-5576-F77327BD639D}"/>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hangingPunct="1">
              <a:defRPr sz="1200">
                <a:solidFill>
                  <a:schemeClr val="tx1">
                    <a:tint val="75000"/>
                  </a:schemeClr>
                </a:solidFill>
                <a:latin typeface="Calibri" pitchFamily="34" charset="0"/>
                <a:cs typeface="Calibri" pitchFamily="34" charset="0"/>
              </a:defRPr>
            </a:lvl1pPr>
          </a:lstStyle>
          <a:p>
            <a:pPr>
              <a:defRPr/>
            </a:pPr>
            <a:fld id="{549FE7FE-7D0F-2948-876C-B854052207DE}" type="datetimeFigureOut">
              <a:rPr lang="es-AR"/>
              <a:pPr>
                <a:defRPr/>
              </a:pPr>
              <a:t>29/8/2024</a:t>
            </a:fld>
            <a:endParaRPr lang="es-AR" dirty="0"/>
          </a:p>
        </p:txBody>
      </p:sp>
      <p:sp>
        <p:nvSpPr>
          <p:cNvPr id="5" name="4 Marcador de pie de página">
            <a:extLst>
              <a:ext uri="{FF2B5EF4-FFF2-40B4-BE49-F238E27FC236}">
                <a16:creationId xmlns:a16="http://schemas.microsoft.com/office/drawing/2014/main" id="{98534E0B-6DE2-3701-D843-1E453B86780D}"/>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pitchFamily="34" charset="0"/>
                <a:cs typeface="Calibri" pitchFamily="34" charset="0"/>
              </a:defRPr>
            </a:lvl1pPr>
          </a:lstStyle>
          <a:p>
            <a:pPr>
              <a:defRPr/>
            </a:pPr>
            <a:endParaRPr lang="es-AR"/>
          </a:p>
        </p:txBody>
      </p:sp>
      <p:sp>
        <p:nvSpPr>
          <p:cNvPr id="6" name="5 Marcador de número de diapositiva">
            <a:extLst>
              <a:ext uri="{FF2B5EF4-FFF2-40B4-BE49-F238E27FC236}">
                <a16:creationId xmlns:a16="http://schemas.microsoft.com/office/drawing/2014/main" id="{4F902C9A-B208-5B5A-C514-6A61CAE3BB99}"/>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Calibri" panose="020F0502020204030204" pitchFamily="34" charset="0"/>
              </a:defRPr>
            </a:lvl1pPr>
          </a:lstStyle>
          <a:p>
            <a:pPr>
              <a:defRPr/>
            </a:pPr>
            <a:fld id="{4AB54798-6BE8-C24B-B027-D882E358EEAC}" type="slidenum">
              <a:rPr lang="es-AR" altLang="en-US"/>
              <a:pPr>
                <a:defRPr/>
              </a:pPr>
              <a:t>‹Nº›</a:t>
            </a:fld>
            <a:endParaRPr lang="es-AR" altLang="en-US"/>
          </a:p>
        </p:txBody>
      </p:sp>
    </p:spTree>
  </p:cSld>
  <p:clrMap bg1="lt1" tx1="dk1" bg2="lt2" tx2="dk2" accent1="accent1" accent2="accent2" accent3="accent3" accent4="accent4" accent5="accent5" accent6="accent6" hlink="hlink" folHlink="folHlink"/>
  <p:sldLayoutIdLst>
    <p:sldLayoutId id="2147485099" r:id="rId1"/>
    <p:sldLayoutId id="2147485100" r:id="rId2"/>
    <p:sldLayoutId id="2147485101" r:id="rId3"/>
    <p:sldLayoutId id="2147485102" r:id="rId4"/>
    <p:sldLayoutId id="2147485103" r:id="rId5"/>
    <p:sldLayoutId id="2147485104" r:id="rId6"/>
    <p:sldLayoutId id="2147485105" r:id="rId7"/>
    <p:sldLayoutId id="2147485106" r:id="rId8"/>
    <p:sldLayoutId id="2147485107" r:id="rId9"/>
    <p:sldLayoutId id="2147485108" r:id="rId10"/>
    <p:sldLayoutId id="2147485109" r:id="rId11"/>
    <p:sldLayoutId id="2147485110" r:id="rId12"/>
  </p:sldLayoutIdLst>
  <p:txStyles>
    <p:titleStyle>
      <a:lvl1pPr algn="ctr" rtl="0" eaLnBrk="0" fontAlgn="base" hangingPunct="0">
        <a:spcBef>
          <a:spcPct val="0"/>
        </a:spcBef>
        <a:spcAft>
          <a:spcPct val="0"/>
        </a:spcAft>
        <a:defRPr sz="4400" kern="1200">
          <a:solidFill>
            <a:schemeClr val="tx1"/>
          </a:solidFill>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507E48-5A27-A65C-95BC-77BE8D5BF46D}"/>
              </a:ext>
            </a:extLst>
          </p:cNvPr>
          <p:cNvSpPr>
            <a:spLocks noGrp="1"/>
          </p:cNvSpPr>
          <p:nvPr>
            <p:ph type="title"/>
          </p:nvPr>
        </p:nvSpPr>
        <p:spPr>
          <a:xfrm>
            <a:off x="457200" y="1059582"/>
            <a:ext cx="8229600" cy="857250"/>
          </a:xfrm>
        </p:spPr>
        <p:txBody>
          <a:bodyPr/>
          <a:lstStyle/>
          <a:p>
            <a:r>
              <a:rPr lang="es-AR" dirty="0">
                <a:solidFill>
                  <a:schemeClr val="accent1">
                    <a:lumMod val="75000"/>
                  </a:schemeClr>
                </a:solidFill>
              </a:rPr>
              <a:t>Curso PAI HNRG 2024 </a:t>
            </a:r>
          </a:p>
        </p:txBody>
      </p:sp>
      <p:sp>
        <p:nvSpPr>
          <p:cNvPr id="3" name="Marcador de contenido 2">
            <a:extLst>
              <a:ext uri="{FF2B5EF4-FFF2-40B4-BE49-F238E27FC236}">
                <a16:creationId xmlns:a16="http://schemas.microsoft.com/office/drawing/2014/main" id="{3CA4DCD1-D2CA-ABBA-4AB8-30FD11FDF987}"/>
              </a:ext>
            </a:extLst>
          </p:cNvPr>
          <p:cNvSpPr>
            <a:spLocks noGrp="1"/>
          </p:cNvSpPr>
          <p:nvPr>
            <p:ph idx="1"/>
          </p:nvPr>
        </p:nvSpPr>
        <p:spPr>
          <a:xfrm>
            <a:off x="2339752" y="2211711"/>
            <a:ext cx="5400600" cy="720080"/>
          </a:xfrm>
        </p:spPr>
        <p:txBody>
          <a:bodyPr/>
          <a:lstStyle/>
          <a:p>
            <a:pPr marL="0" indent="0">
              <a:buNone/>
            </a:pPr>
            <a:r>
              <a:rPr lang="es-AR" b="1" dirty="0">
                <a:solidFill>
                  <a:schemeClr val="accent1">
                    <a:lumMod val="75000"/>
                  </a:schemeClr>
                </a:solidFill>
              </a:rPr>
              <a:t>Vacuna BCG y Antigripal </a:t>
            </a:r>
          </a:p>
          <a:p>
            <a:pPr marL="0" indent="0">
              <a:buNone/>
            </a:pPr>
            <a:endParaRPr lang="es-AR" dirty="0"/>
          </a:p>
          <a:p>
            <a:pPr marL="0" indent="0">
              <a:buNone/>
            </a:pPr>
            <a:r>
              <a:rPr lang="es-AR" sz="1600" i="1" dirty="0">
                <a:solidFill>
                  <a:schemeClr val="bg1">
                    <a:lumMod val="65000"/>
                  </a:schemeClr>
                </a:solidFill>
              </a:rPr>
              <a:t>                                      </a:t>
            </a:r>
          </a:p>
        </p:txBody>
      </p:sp>
      <p:sp>
        <p:nvSpPr>
          <p:cNvPr id="5" name="CuadroTexto 4">
            <a:extLst>
              <a:ext uri="{FF2B5EF4-FFF2-40B4-BE49-F238E27FC236}">
                <a16:creationId xmlns:a16="http://schemas.microsoft.com/office/drawing/2014/main" id="{ED948854-A8C0-F2BF-9913-FDC6C9A40E03}"/>
              </a:ext>
            </a:extLst>
          </p:cNvPr>
          <p:cNvSpPr txBox="1"/>
          <p:nvPr/>
        </p:nvSpPr>
        <p:spPr>
          <a:xfrm>
            <a:off x="107504" y="4011910"/>
            <a:ext cx="4572000" cy="523220"/>
          </a:xfrm>
          <a:prstGeom prst="rect">
            <a:avLst/>
          </a:prstGeom>
          <a:noFill/>
        </p:spPr>
        <p:txBody>
          <a:bodyPr wrap="square">
            <a:spAutoFit/>
          </a:bodyPr>
          <a:lstStyle/>
          <a:p>
            <a:pPr marL="0" indent="0">
              <a:buNone/>
            </a:pPr>
            <a:r>
              <a:rPr lang="es-AR" sz="1400" i="1" dirty="0">
                <a:solidFill>
                  <a:schemeClr val="bg1">
                    <a:lumMod val="65000"/>
                  </a:schemeClr>
                </a:solidFill>
              </a:rPr>
              <a:t>Mariela del Pino</a:t>
            </a:r>
          </a:p>
          <a:p>
            <a:pPr marL="0" indent="0">
              <a:buNone/>
            </a:pPr>
            <a:r>
              <a:rPr lang="es-AR" sz="1400" i="1" dirty="0">
                <a:solidFill>
                  <a:schemeClr val="bg1">
                    <a:lumMod val="65000"/>
                  </a:schemeClr>
                </a:solidFill>
              </a:rPr>
              <a:t>Médica Pediatra  </a:t>
            </a:r>
          </a:p>
        </p:txBody>
      </p:sp>
      <p:pic>
        <p:nvPicPr>
          <p:cNvPr id="6" name="Imagen 3">
            <a:extLst>
              <a:ext uri="{FF2B5EF4-FFF2-40B4-BE49-F238E27FC236}">
                <a16:creationId xmlns:a16="http://schemas.microsoft.com/office/drawing/2014/main" id="{49F876A1-786F-0E9E-C5EA-68924795A2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606442"/>
            <a:ext cx="111283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008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BE0735-7804-DCFB-C846-254043BF91AB}"/>
              </a:ext>
            </a:extLst>
          </p:cNvPr>
          <p:cNvSpPr txBox="1"/>
          <p:nvPr/>
        </p:nvSpPr>
        <p:spPr>
          <a:xfrm>
            <a:off x="215008" y="627534"/>
            <a:ext cx="8928992" cy="3970318"/>
          </a:xfrm>
          <a:prstGeom prst="rect">
            <a:avLst/>
          </a:prstGeom>
          <a:noFill/>
        </p:spPr>
        <p:txBody>
          <a:bodyPr wrap="square">
            <a:spAutoFit/>
          </a:bodyPr>
          <a:lstStyle/>
          <a:p>
            <a:pPr marL="0" lvl="0" indent="0" algn="l" rtl="0">
              <a:spcBef>
                <a:spcPts val="0"/>
              </a:spcBef>
              <a:spcAft>
                <a:spcPts val="0"/>
              </a:spcAft>
              <a:buNone/>
            </a:pPr>
            <a:r>
              <a:rPr lang="es-MX" dirty="0">
                <a:latin typeface="+mj-lt"/>
              </a:rPr>
              <a:t>Puede ocurrir en </a:t>
            </a:r>
            <a:r>
              <a:rPr lang="es-MX" b="1" dirty="0">
                <a:latin typeface="+mj-lt"/>
              </a:rPr>
              <a:t>todos los grupos etarios</a:t>
            </a:r>
            <a:r>
              <a:rPr lang="es-MX" dirty="0">
                <a:latin typeface="+mj-lt"/>
              </a:rPr>
              <a:t>, pero la tasa en los niños es desproporcionadamente alta. Durante las epidemias de Gripe, el 10-40% de los niños sanos se infectan y el 1% son hospitalizados. </a:t>
            </a:r>
          </a:p>
          <a:p>
            <a:pPr marL="0" lvl="0" indent="0" algn="l" rtl="0">
              <a:spcBef>
                <a:spcPts val="0"/>
              </a:spcBef>
              <a:spcAft>
                <a:spcPts val="0"/>
              </a:spcAft>
              <a:buNone/>
            </a:pPr>
            <a:endParaRPr lang="es-MX" dirty="0">
              <a:latin typeface="+mj-lt"/>
            </a:endParaRPr>
          </a:p>
          <a:p>
            <a:pPr marL="0" lvl="0" indent="0" algn="l" rtl="0">
              <a:spcBef>
                <a:spcPts val="0"/>
              </a:spcBef>
              <a:spcAft>
                <a:spcPts val="0"/>
              </a:spcAft>
              <a:buNone/>
            </a:pPr>
            <a:r>
              <a:rPr lang="es-MX" dirty="0">
                <a:latin typeface="+mj-lt"/>
              </a:rPr>
              <a:t>Los mayores 65 años son la población con mas morbimortalidad, se eleva x 8 el riesgo de muerte durante las infecciones. </a:t>
            </a:r>
          </a:p>
          <a:p>
            <a:pPr marL="0" lvl="0" indent="0" algn="l" rtl="0">
              <a:spcBef>
                <a:spcPts val="0"/>
              </a:spcBef>
              <a:spcAft>
                <a:spcPts val="0"/>
              </a:spcAft>
              <a:buNone/>
            </a:pPr>
            <a:endParaRPr lang="es-MX" dirty="0">
              <a:latin typeface="+mj-lt"/>
            </a:endParaRPr>
          </a:p>
          <a:p>
            <a:pPr marL="0" lvl="0" indent="0" algn="l" rtl="0">
              <a:spcBef>
                <a:spcPts val="0"/>
              </a:spcBef>
              <a:spcAft>
                <a:spcPts val="0"/>
              </a:spcAft>
              <a:buNone/>
            </a:pPr>
            <a:r>
              <a:rPr lang="es-MX" dirty="0">
                <a:latin typeface="+mj-lt"/>
              </a:rPr>
              <a:t>La mayoría de las personas que sufre influenza tiene una recuperación sin secuelas y pero puede ser grave y </a:t>
            </a:r>
            <a:r>
              <a:rPr lang="es-MX" dirty="0" err="1">
                <a:latin typeface="+mj-lt"/>
              </a:rPr>
              <a:t>ocacionar</a:t>
            </a:r>
            <a:r>
              <a:rPr lang="es-MX" dirty="0">
                <a:latin typeface="+mj-lt"/>
              </a:rPr>
              <a:t> hospitalización y muerte sobre todo en </a:t>
            </a:r>
            <a:r>
              <a:rPr lang="es-MX" b="1" dirty="0">
                <a:latin typeface="+mj-lt"/>
              </a:rPr>
              <a:t>grupos de riesgo</a:t>
            </a:r>
            <a:r>
              <a:rPr lang="es-MX" dirty="0">
                <a:latin typeface="+mj-lt"/>
              </a:rPr>
              <a:t>.</a:t>
            </a:r>
          </a:p>
          <a:p>
            <a:pPr marL="0" lvl="0" indent="0" algn="l" rtl="0">
              <a:spcBef>
                <a:spcPts val="0"/>
              </a:spcBef>
              <a:spcAft>
                <a:spcPts val="0"/>
              </a:spcAft>
              <a:buNone/>
            </a:pPr>
            <a:endParaRPr lang="es-MX" dirty="0">
              <a:latin typeface="+mj-lt"/>
            </a:endParaRPr>
          </a:p>
          <a:p>
            <a:pPr marL="0" lvl="0" indent="0" algn="l" rtl="0">
              <a:spcBef>
                <a:spcPts val="0"/>
              </a:spcBef>
              <a:spcAft>
                <a:spcPts val="0"/>
              </a:spcAft>
              <a:buNone/>
            </a:pPr>
            <a:r>
              <a:rPr lang="es-MX" dirty="0">
                <a:latin typeface="+mj-lt"/>
              </a:rPr>
              <a:t>El riesgo de sufrir un derrame cerebral y el infarto de miocardio se eleva en las semanas siguientes a la enfermedad. Asimismo, hay riesgo de exacerbación de patologías crónicas como diabetes, EPOC , asma o enfermedad cardiovascular.</a:t>
            </a:r>
          </a:p>
          <a:p>
            <a:r>
              <a:rPr lang="es-MX" dirty="0">
                <a:latin typeface="+mj-lt"/>
              </a:rPr>
              <a:t>La influenza es una causa importante de ausentismo escolar y laboral.</a:t>
            </a:r>
          </a:p>
        </p:txBody>
      </p:sp>
      <p:sp>
        <p:nvSpPr>
          <p:cNvPr id="4" name="9 Título">
            <a:extLst>
              <a:ext uri="{FF2B5EF4-FFF2-40B4-BE49-F238E27FC236}">
                <a16:creationId xmlns:a16="http://schemas.microsoft.com/office/drawing/2014/main" id="{52791FC0-9228-8AFE-AAA3-65D98EDDB1D2}"/>
              </a:ext>
            </a:extLst>
          </p:cNvPr>
          <p:cNvSpPr txBox="1">
            <a:spLocks/>
          </p:cNvSpPr>
          <p:nvPr/>
        </p:nvSpPr>
        <p:spPr bwMode="auto">
          <a:xfrm>
            <a:off x="564704" y="195486"/>
            <a:ext cx="8229600" cy="628650"/>
          </a:xfrm>
          <a:prstGeom prst="rect">
            <a:avLst/>
          </a:prstGeom>
          <a:noFill/>
          <a:ln w="9525">
            <a:noFill/>
            <a:miter lim="800000"/>
            <a:headEnd/>
            <a:tailEnd/>
          </a:ln>
        </p:spPr>
        <p:txBody>
          <a:bodyPr anchor="ctr"/>
          <a:lstStyle/>
          <a:p>
            <a:pPr>
              <a:defRPr/>
            </a:pPr>
            <a:r>
              <a:rPr lang="es-AR" b="1" dirty="0">
                <a:solidFill>
                  <a:srgbClr val="0070C0"/>
                </a:solidFill>
                <a:latin typeface="Calibri" pitchFamily="34" charset="0"/>
                <a:ea typeface="+mj-ea"/>
                <a:cs typeface="+mj-cs"/>
              </a:rPr>
              <a:t>Gripe</a:t>
            </a:r>
            <a:endParaRPr lang="es-ES" b="1" dirty="0">
              <a:solidFill>
                <a:srgbClr val="0070C0"/>
              </a:solidFill>
              <a:latin typeface="Calibri" pitchFamily="34" charset="0"/>
              <a:ea typeface="+mj-ea"/>
              <a:cs typeface="+mj-cs"/>
            </a:endParaRPr>
          </a:p>
        </p:txBody>
      </p:sp>
    </p:spTree>
    <p:extLst>
      <p:ext uri="{BB962C8B-B14F-4D97-AF65-F5344CB8AC3E}">
        <p14:creationId xmlns:p14="http://schemas.microsoft.com/office/powerpoint/2010/main" val="398062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5CFE7C-02CF-2177-2641-96445E3E026D}"/>
              </a:ext>
            </a:extLst>
          </p:cNvPr>
          <p:cNvSpPr txBox="1"/>
          <p:nvPr/>
        </p:nvSpPr>
        <p:spPr>
          <a:xfrm>
            <a:off x="186127" y="909756"/>
            <a:ext cx="8928992" cy="3323987"/>
          </a:xfrm>
          <a:prstGeom prst="rect">
            <a:avLst/>
          </a:prstGeom>
          <a:noFill/>
        </p:spPr>
        <p:txBody>
          <a:bodyPr wrap="square">
            <a:spAutoFit/>
          </a:bodyPr>
          <a:lstStyle/>
          <a:p>
            <a:pPr marL="0" lvl="0" indent="0" algn="l" rtl="0">
              <a:spcBef>
                <a:spcPts val="0"/>
              </a:spcBef>
              <a:spcAft>
                <a:spcPts val="0"/>
              </a:spcAft>
              <a:buSzPct val="100000"/>
              <a:buNone/>
            </a:pPr>
            <a:r>
              <a:rPr lang="es-ES" b="1" dirty="0">
                <a:solidFill>
                  <a:schemeClr val="accent1">
                    <a:lumMod val="75000"/>
                  </a:schemeClr>
                </a:solidFill>
                <a:latin typeface="+mj-lt"/>
              </a:rPr>
              <a:t>Vía de trasmisión </a:t>
            </a:r>
            <a:endParaRPr lang="es-ES" dirty="0">
              <a:solidFill>
                <a:schemeClr val="accent1">
                  <a:lumMod val="75000"/>
                </a:schemeClr>
              </a:solidFill>
              <a:latin typeface="+mj-lt"/>
            </a:endParaRPr>
          </a:p>
          <a:p>
            <a:pPr marL="274320" lvl="0" indent="-251459" algn="l" rtl="0">
              <a:spcBef>
                <a:spcPts val="444"/>
              </a:spcBef>
              <a:spcAft>
                <a:spcPts val="0"/>
              </a:spcAft>
              <a:buSzPct val="100000"/>
              <a:buChar char="•"/>
            </a:pPr>
            <a:r>
              <a:rPr lang="es-ES" dirty="0">
                <a:latin typeface="+mj-lt"/>
              </a:rPr>
              <a:t>Tos y estornudos Gotas &gt; 5 micras (distancia menor 2 metros ).</a:t>
            </a:r>
          </a:p>
          <a:p>
            <a:pPr marL="274320" lvl="0" indent="-251459" algn="l" rtl="0">
              <a:spcBef>
                <a:spcPts val="444"/>
              </a:spcBef>
              <a:spcAft>
                <a:spcPts val="0"/>
              </a:spcAft>
              <a:buSzPct val="100000"/>
              <a:buChar char="•"/>
            </a:pPr>
            <a:r>
              <a:rPr lang="es-ES" dirty="0">
                <a:latin typeface="+mj-lt"/>
              </a:rPr>
              <a:t> Contacto de mucosas con secreciones al tocar superficies contaminadas.</a:t>
            </a:r>
          </a:p>
          <a:p>
            <a:pPr marL="274320" lvl="0" indent="-251459" algn="l" rtl="0">
              <a:spcBef>
                <a:spcPts val="444"/>
              </a:spcBef>
              <a:spcAft>
                <a:spcPts val="0"/>
              </a:spcAft>
              <a:buSzPct val="100000"/>
              <a:buChar char="•"/>
            </a:pPr>
            <a:r>
              <a:rPr lang="es-ES" dirty="0">
                <a:latin typeface="+mj-lt"/>
              </a:rPr>
              <a:t>Respiratorio ante procedimientos ( intubación).</a:t>
            </a:r>
          </a:p>
          <a:p>
            <a:pPr marL="0" lvl="0" indent="0" algn="l" rtl="0">
              <a:spcBef>
                <a:spcPts val="444"/>
              </a:spcBef>
              <a:spcAft>
                <a:spcPts val="0"/>
              </a:spcAft>
              <a:buSzPct val="100000"/>
              <a:buNone/>
            </a:pPr>
            <a:endParaRPr lang="es-ES" dirty="0"/>
          </a:p>
          <a:p>
            <a:pPr marL="0" lvl="0" indent="0" algn="l" rtl="0">
              <a:spcBef>
                <a:spcPts val="444"/>
              </a:spcBef>
              <a:spcAft>
                <a:spcPts val="0"/>
              </a:spcAft>
              <a:buSzPct val="100000"/>
              <a:buNone/>
            </a:pPr>
            <a:endParaRPr lang="es-ES" b="1" dirty="0"/>
          </a:p>
          <a:p>
            <a:pPr marL="0" lvl="0" indent="0" algn="l" rtl="0">
              <a:spcBef>
                <a:spcPts val="444"/>
              </a:spcBef>
              <a:spcAft>
                <a:spcPts val="0"/>
              </a:spcAft>
              <a:buSzPct val="100000"/>
              <a:buNone/>
            </a:pPr>
            <a:endParaRPr lang="es-ES" b="1" dirty="0"/>
          </a:p>
          <a:p>
            <a:pPr marL="0" lvl="0" indent="0" algn="l" rtl="0">
              <a:spcBef>
                <a:spcPts val="444"/>
              </a:spcBef>
              <a:spcAft>
                <a:spcPts val="0"/>
              </a:spcAft>
              <a:buSzPct val="100000"/>
              <a:buNone/>
            </a:pPr>
            <a:endParaRPr lang="es-ES" b="1" dirty="0"/>
          </a:p>
          <a:p>
            <a:pPr marL="0" lvl="0" indent="0" algn="l" rtl="0">
              <a:spcBef>
                <a:spcPts val="444"/>
              </a:spcBef>
              <a:spcAft>
                <a:spcPts val="0"/>
              </a:spcAft>
              <a:buSzPct val="100000"/>
              <a:buNone/>
            </a:pPr>
            <a:r>
              <a:rPr lang="es-ES" b="1" dirty="0">
                <a:solidFill>
                  <a:schemeClr val="accent1">
                    <a:lumMod val="75000"/>
                  </a:schemeClr>
                </a:solidFill>
                <a:latin typeface="+mj-lt"/>
              </a:rPr>
              <a:t>¿Cuándo contagia?</a:t>
            </a:r>
            <a:endParaRPr lang="es-ES" dirty="0">
              <a:solidFill>
                <a:schemeClr val="accent1">
                  <a:lumMod val="75000"/>
                </a:schemeClr>
              </a:solidFill>
              <a:latin typeface="+mj-lt"/>
            </a:endParaRPr>
          </a:p>
          <a:p>
            <a:pPr marL="0" lvl="0" indent="0" algn="l" rtl="0">
              <a:spcBef>
                <a:spcPts val="444"/>
              </a:spcBef>
              <a:spcAft>
                <a:spcPts val="0"/>
              </a:spcAft>
              <a:buSzPct val="100000"/>
              <a:buNone/>
            </a:pPr>
            <a:r>
              <a:rPr lang="es-ES" dirty="0">
                <a:latin typeface="+mj-lt"/>
              </a:rPr>
              <a:t>Un día antes hasta 5 días después ( 10 días en niños)</a:t>
            </a:r>
          </a:p>
        </p:txBody>
      </p:sp>
      <p:pic>
        <p:nvPicPr>
          <p:cNvPr id="4" name="Picture 2" descr="How influenza spreads?">
            <a:extLst>
              <a:ext uri="{FF2B5EF4-FFF2-40B4-BE49-F238E27FC236}">
                <a16:creationId xmlns:a16="http://schemas.microsoft.com/office/drawing/2014/main" id="{D87A62A8-66A5-CE22-48DC-E7D432037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211710"/>
            <a:ext cx="5115108" cy="146633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D4E9EAB-C9E4-1A61-CF57-137A4D661CCE}"/>
              </a:ext>
            </a:extLst>
          </p:cNvPr>
          <p:cNvSpPr txBox="1"/>
          <p:nvPr/>
        </p:nvSpPr>
        <p:spPr>
          <a:xfrm>
            <a:off x="104646" y="4840927"/>
            <a:ext cx="741968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sz="1100" b="0" i="1" u="none" strike="noStrike" cap="none" baseline="30000" dirty="0" err="1">
                <a:solidFill>
                  <a:schemeClr val="dk1"/>
                </a:solidFill>
                <a:effectLst/>
                <a:latin typeface="Calibri"/>
                <a:ea typeface="Calibri"/>
                <a:cs typeface="Calibri"/>
                <a:sym typeface="Calibri"/>
              </a:rPr>
              <a:t>Leekha</a:t>
            </a:r>
            <a:r>
              <a:rPr lang="es-MX" sz="1100" b="0" i="1" u="none" strike="noStrike" cap="none" baseline="30000" dirty="0">
                <a:solidFill>
                  <a:schemeClr val="dk1"/>
                </a:solidFill>
                <a:effectLst/>
                <a:latin typeface="Calibri"/>
                <a:ea typeface="Calibri"/>
                <a:cs typeface="Calibri"/>
                <a:sym typeface="Calibri"/>
              </a:rPr>
              <a:t> S, et al. </a:t>
            </a:r>
            <a:r>
              <a:rPr lang="en-US" sz="1100" b="0" i="1" u="none" strike="noStrike" cap="none" baseline="30000" dirty="0">
                <a:solidFill>
                  <a:schemeClr val="dk1"/>
                </a:solidFill>
                <a:effectLst/>
                <a:latin typeface="Calibri"/>
                <a:ea typeface="Calibri"/>
                <a:cs typeface="Calibri"/>
                <a:sym typeface="Calibri"/>
              </a:rPr>
              <a:t>Infect Control Hosp Epidemiol. 2007;28(9):1071-1076.  . American Academy of Pediatrics. Red Book. 2006:401-411.3</a:t>
            </a:r>
            <a:r>
              <a:rPr lang="es-AR" sz="1100" i="1" dirty="0">
                <a:effectLst/>
              </a:rPr>
              <a:t> </a:t>
            </a:r>
            <a:endParaRPr lang="es-AR" sz="11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9 Título">
            <a:extLst>
              <a:ext uri="{FF2B5EF4-FFF2-40B4-BE49-F238E27FC236}">
                <a16:creationId xmlns:a16="http://schemas.microsoft.com/office/drawing/2014/main" id="{2DCAEDC7-A487-7560-F2A1-05585347924C}"/>
              </a:ext>
            </a:extLst>
          </p:cNvPr>
          <p:cNvSpPr txBox="1">
            <a:spLocks/>
          </p:cNvSpPr>
          <p:nvPr/>
        </p:nvSpPr>
        <p:spPr bwMode="auto">
          <a:xfrm>
            <a:off x="535823" y="195486"/>
            <a:ext cx="8229600" cy="628650"/>
          </a:xfrm>
          <a:prstGeom prst="rect">
            <a:avLst/>
          </a:prstGeom>
          <a:noFill/>
          <a:ln w="9525">
            <a:noFill/>
            <a:miter lim="800000"/>
            <a:headEnd/>
            <a:tailEnd/>
          </a:ln>
        </p:spPr>
        <p:txBody>
          <a:bodyPr anchor="ctr"/>
          <a:lstStyle/>
          <a:p>
            <a:pPr>
              <a:defRPr/>
            </a:pPr>
            <a:r>
              <a:rPr lang="es-AR" b="1" dirty="0">
                <a:solidFill>
                  <a:srgbClr val="0070C0"/>
                </a:solidFill>
                <a:latin typeface="Calibri" pitchFamily="34" charset="0"/>
                <a:ea typeface="+mj-ea"/>
                <a:cs typeface="+mj-cs"/>
              </a:rPr>
              <a:t>Gripe</a:t>
            </a:r>
            <a:endParaRPr lang="es-ES" b="1" dirty="0">
              <a:solidFill>
                <a:srgbClr val="0070C0"/>
              </a:solidFill>
              <a:latin typeface="Calibri" pitchFamily="34" charset="0"/>
              <a:ea typeface="+mj-ea"/>
              <a:cs typeface="+mj-cs"/>
            </a:endParaRPr>
          </a:p>
        </p:txBody>
      </p:sp>
    </p:spTree>
    <p:extLst>
      <p:ext uri="{BB962C8B-B14F-4D97-AF65-F5344CB8AC3E}">
        <p14:creationId xmlns:p14="http://schemas.microsoft.com/office/powerpoint/2010/main" val="109767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307A713-3D8D-3FAB-8B70-AB2781C6C0C8}"/>
              </a:ext>
            </a:extLst>
          </p:cNvPr>
          <p:cNvSpPr txBox="1"/>
          <p:nvPr/>
        </p:nvSpPr>
        <p:spPr>
          <a:xfrm>
            <a:off x="109872" y="771550"/>
            <a:ext cx="9036496" cy="3877985"/>
          </a:xfrm>
          <a:prstGeom prst="rect">
            <a:avLst/>
          </a:prstGeom>
          <a:noFill/>
        </p:spPr>
        <p:txBody>
          <a:bodyPr wrap="square">
            <a:spAutoFit/>
          </a:bodyPr>
          <a:lstStyle/>
          <a:p>
            <a:pPr marL="0" lvl="0" indent="0" algn="l" rtl="0">
              <a:spcBef>
                <a:spcPts val="444"/>
              </a:spcBef>
              <a:spcAft>
                <a:spcPts val="0"/>
              </a:spcAft>
              <a:buSzPct val="100000"/>
              <a:buNone/>
            </a:pPr>
            <a:r>
              <a:rPr lang="es-AR" b="1" dirty="0">
                <a:solidFill>
                  <a:schemeClr val="accent1">
                    <a:lumMod val="75000"/>
                  </a:schemeClr>
                </a:solidFill>
              </a:rPr>
              <a:t>Manifestaciones clínicas </a:t>
            </a:r>
          </a:p>
          <a:p>
            <a:pPr marL="0" lvl="0" indent="0" algn="l" rtl="0">
              <a:spcBef>
                <a:spcPts val="444"/>
              </a:spcBef>
              <a:spcAft>
                <a:spcPts val="0"/>
              </a:spcAft>
              <a:buSzPct val="100000"/>
              <a:buNone/>
            </a:pPr>
            <a:r>
              <a:rPr lang="es-AR" dirty="0">
                <a:latin typeface="+mj-lt"/>
              </a:rPr>
              <a:t>Cuadro típico: Abrupto comienzo de  fiebre, escalofríos, mialgias, cefaleas, luego tos no productiva, rinitis, odinofagia.</a:t>
            </a:r>
          </a:p>
          <a:p>
            <a:pPr marL="0" lvl="0" indent="0" algn="l" rtl="0">
              <a:spcBef>
                <a:spcPts val="444"/>
              </a:spcBef>
              <a:spcAft>
                <a:spcPts val="0"/>
              </a:spcAft>
              <a:buSzPct val="100000"/>
              <a:buNone/>
            </a:pPr>
            <a:endParaRPr lang="es-AR" dirty="0">
              <a:latin typeface="+mj-lt"/>
            </a:endParaRPr>
          </a:p>
          <a:p>
            <a:pPr marL="0" lvl="0" indent="0" algn="l" rtl="0">
              <a:spcBef>
                <a:spcPts val="444"/>
              </a:spcBef>
              <a:spcAft>
                <a:spcPts val="0"/>
              </a:spcAft>
              <a:buSzPct val="100000"/>
              <a:buNone/>
            </a:pPr>
            <a:r>
              <a:rPr lang="es-AR" dirty="0">
                <a:latin typeface="+mj-lt"/>
              </a:rPr>
              <a:t>Síntomas gastrointestinales 10- 30 %  en niños. </a:t>
            </a:r>
          </a:p>
          <a:p>
            <a:pPr marL="0" lvl="0" indent="0" algn="l" rtl="0">
              <a:spcBef>
                <a:spcPts val="444"/>
              </a:spcBef>
              <a:spcAft>
                <a:spcPts val="0"/>
              </a:spcAft>
              <a:buSzPct val="100000"/>
              <a:buNone/>
            </a:pPr>
            <a:r>
              <a:rPr lang="es-AR" dirty="0">
                <a:latin typeface="+mj-lt"/>
              </a:rPr>
              <a:t>Causa importante de otitis media aguda. Sinusitis .</a:t>
            </a:r>
          </a:p>
          <a:p>
            <a:pPr marL="0" lvl="0" indent="0" algn="l" rtl="0">
              <a:spcBef>
                <a:spcPts val="444"/>
              </a:spcBef>
              <a:spcAft>
                <a:spcPts val="0"/>
              </a:spcAft>
              <a:buSzPct val="100000"/>
              <a:buNone/>
            </a:pPr>
            <a:r>
              <a:rPr lang="es-AR" dirty="0">
                <a:latin typeface="+mj-lt"/>
              </a:rPr>
              <a:t>Lactantes : Bronquiolitis, </a:t>
            </a:r>
            <a:r>
              <a:rPr lang="es-AR" dirty="0" err="1">
                <a:latin typeface="+mj-lt"/>
              </a:rPr>
              <a:t>Sme</a:t>
            </a:r>
            <a:r>
              <a:rPr lang="es-AR" dirty="0">
                <a:latin typeface="+mj-lt"/>
              </a:rPr>
              <a:t> </a:t>
            </a:r>
            <a:r>
              <a:rPr lang="es-AR" dirty="0" err="1">
                <a:latin typeface="+mj-lt"/>
              </a:rPr>
              <a:t>coqueluchoide</a:t>
            </a:r>
            <a:r>
              <a:rPr lang="es-AR" dirty="0">
                <a:latin typeface="+mj-lt"/>
              </a:rPr>
              <a:t>,</a:t>
            </a:r>
          </a:p>
          <a:p>
            <a:pPr marL="0" lvl="0" indent="0" algn="l" rtl="0">
              <a:spcBef>
                <a:spcPts val="444"/>
              </a:spcBef>
              <a:spcAft>
                <a:spcPts val="0"/>
              </a:spcAft>
              <a:buSzPct val="100000"/>
              <a:buNone/>
            </a:pPr>
            <a:r>
              <a:rPr lang="es-AR" dirty="0">
                <a:latin typeface="+mj-lt"/>
              </a:rPr>
              <a:t>neumonía (sobreinfecciones bacterianas),cuadro </a:t>
            </a:r>
          </a:p>
          <a:p>
            <a:pPr marL="0" lvl="0" indent="0" algn="l" rtl="0">
              <a:spcBef>
                <a:spcPts val="444"/>
              </a:spcBef>
              <a:spcAft>
                <a:spcPts val="0"/>
              </a:spcAft>
              <a:buSzPct val="100000"/>
              <a:buNone/>
            </a:pPr>
            <a:r>
              <a:rPr lang="es-AR" dirty="0">
                <a:latin typeface="+mj-lt"/>
              </a:rPr>
              <a:t>símil sepsis. </a:t>
            </a:r>
          </a:p>
          <a:p>
            <a:pPr marL="0" lvl="0" indent="0" algn="l" rtl="0">
              <a:spcBef>
                <a:spcPts val="444"/>
              </a:spcBef>
              <a:spcAft>
                <a:spcPts val="0"/>
              </a:spcAft>
              <a:buSzPct val="100000"/>
              <a:buNone/>
            </a:pPr>
            <a:r>
              <a:rPr lang="es-AR" dirty="0">
                <a:latin typeface="+mj-lt"/>
              </a:rPr>
              <a:t> </a:t>
            </a:r>
          </a:p>
          <a:p>
            <a:pPr marL="0" lvl="0" indent="0" algn="l" rtl="0">
              <a:spcBef>
                <a:spcPts val="444"/>
              </a:spcBef>
              <a:spcAft>
                <a:spcPts val="0"/>
              </a:spcAft>
              <a:buSzPct val="100000"/>
              <a:buNone/>
            </a:pPr>
            <a:r>
              <a:rPr lang="es-AR" dirty="0">
                <a:latin typeface="+mj-lt"/>
              </a:rPr>
              <a:t>Raro:  Miocarditis, Pericarditis, Convulsión febril, parálisis de pares craneales, mielitis, Síndrome de Guillain Barre, Miositis aguda .</a:t>
            </a:r>
          </a:p>
        </p:txBody>
      </p:sp>
      <p:sp>
        <p:nvSpPr>
          <p:cNvPr id="4" name="Elipse 3">
            <a:extLst>
              <a:ext uri="{FF2B5EF4-FFF2-40B4-BE49-F238E27FC236}">
                <a16:creationId xmlns:a16="http://schemas.microsoft.com/office/drawing/2014/main" id="{4CD19372-EAA2-86DD-C4BE-4AE70B2A4FB1}"/>
              </a:ext>
            </a:extLst>
          </p:cNvPr>
          <p:cNvSpPr/>
          <p:nvPr/>
        </p:nvSpPr>
        <p:spPr>
          <a:xfrm>
            <a:off x="6516216" y="1707654"/>
            <a:ext cx="2339752" cy="1679988"/>
          </a:xfrm>
          <a:prstGeom prst="ellips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i="1" dirty="0"/>
              <a:t>Muchas veces el diagnóstico de </a:t>
            </a:r>
          </a:p>
          <a:p>
            <a:pPr algn="ctr"/>
            <a:r>
              <a:rPr lang="es-MX" sz="1400" i="1" dirty="0"/>
              <a:t>Gripe en el niño </a:t>
            </a:r>
          </a:p>
          <a:p>
            <a:pPr algn="ctr"/>
            <a:r>
              <a:rPr lang="es-MX" sz="1400" i="1" dirty="0"/>
              <a:t>pequeño se puede confundir con otros </a:t>
            </a:r>
          </a:p>
          <a:p>
            <a:pPr algn="ctr"/>
            <a:r>
              <a:rPr lang="es-MX" sz="1400" i="1" dirty="0"/>
              <a:t>virus</a:t>
            </a:r>
            <a:r>
              <a:rPr lang="es-MX" i="1" dirty="0"/>
              <a:t> </a:t>
            </a:r>
          </a:p>
        </p:txBody>
      </p:sp>
      <p:sp>
        <p:nvSpPr>
          <p:cNvPr id="5" name="9 Título">
            <a:extLst>
              <a:ext uri="{FF2B5EF4-FFF2-40B4-BE49-F238E27FC236}">
                <a16:creationId xmlns:a16="http://schemas.microsoft.com/office/drawing/2014/main" id="{9FEBF6CD-B090-D022-3124-F097DFA71BFF}"/>
              </a:ext>
            </a:extLst>
          </p:cNvPr>
          <p:cNvSpPr txBox="1">
            <a:spLocks/>
          </p:cNvSpPr>
          <p:nvPr/>
        </p:nvSpPr>
        <p:spPr bwMode="auto">
          <a:xfrm>
            <a:off x="611560" y="51470"/>
            <a:ext cx="8229600" cy="628650"/>
          </a:xfrm>
          <a:prstGeom prst="rect">
            <a:avLst/>
          </a:prstGeom>
          <a:noFill/>
          <a:ln w="9525">
            <a:noFill/>
            <a:miter lim="800000"/>
            <a:headEnd/>
            <a:tailEnd/>
          </a:ln>
        </p:spPr>
        <p:txBody>
          <a:bodyPr anchor="ctr"/>
          <a:lstStyle/>
          <a:p>
            <a:pPr>
              <a:defRPr/>
            </a:pPr>
            <a:r>
              <a:rPr lang="es-AR" sz="2400" dirty="0">
                <a:solidFill>
                  <a:srgbClr val="0070C0"/>
                </a:solidFill>
                <a:latin typeface="Calibri" pitchFamily="34" charset="0"/>
                <a:ea typeface="+mj-ea"/>
                <a:cs typeface="+mj-cs"/>
              </a:rPr>
              <a:t>Gripe</a:t>
            </a:r>
            <a:endParaRPr lang="es-ES" sz="2400" dirty="0">
              <a:solidFill>
                <a:srgbClr val="0070C0"/>
              </a:solidFill>
              <a:latin typeface="Calibri" pitchFamily="34" charset="0"/>
              <a:ea typeface="+mj-ea"/>
              <a:cs typeface="+mj-cs"/>
            </a:endParaRPr>
          </a:p>
        </p:txBody>
      </p:sp>
    </p:spTree>
    <p:extLst>
      <p:ext uri="{BB962C8B-B14F-4D97-AF65-F5344CB8AC3E}">
        <p14:creationId xmlns:p14="http://schemas.microsoft.com/office/powerpoint/2010/main" val="2746041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8035CB-6091-98DB-0157-329F1210D59C}"/>
              </a:ext>
            </a:extLst>
          </p:cNvPr>
          <p:cNvSpPr txBox="1"/>
          <p:nvPr/>
        </p:nvSpPr>
        <p:spPr>
          <a:xfrm>
            <a:off x="611560" y="267494"/>
            <a:ext cx="4572000" cy="369332"/>
          </a:xfrm>
          <a:prstGeom prst="rect">
            <a:avLst/>
          </a:prstGeom>
          <a:noFill/>
        </p:spPr>
        <p:txBody>
          <a:bodyPr wrap="square">
            <a:spAutoFit/>
          </a:bodyPr>
          <a:lstStyle/>
          <a:p>
            <a:r>
              <a:rPr lang="es-MX" sz="1800" b="1" dirty="0">
                <a:solidFill>
                  <a:srgbClr val="0070C0"/>
                </a:solidFill>
                <a:latin typeface="Arial" panose="020B0604020202020204" pitchFamily="34" charset="0"/>
                <a:cs typeface="Arial" panose="020B0604020202020204" pitchFamily="34" charset="0"/>
              </a:rPr>
              <a:t>Virus Influenza</a:t>
            </a:r>
            <a:r>
              <a:rPr lang="es-MX" dirty="0"/>
              <a:t> </a:t>
            </a:r>
            <a:endParaRPr lang="es-AR" dirty="0"/>
          </a:p>
        </p:txBody>
      </p:sp>
      <p:sp>
        <p:nvSpPr>
          <p:cNvPr id="5" name="CuadroTexto 4">
            <a:extLst>
              <a:ext uri="{FF2B5EF4-FFF2-40B4-BE49-F238E27FC236}">
                <a16:creationId xmlns:a16="http://schemas.microsoft.com/office/drawing/2014/main" id="{E48B68C0-C134-8199-D081-C61ACBC2B952}"/>
              </a:ext>
            </a:extLst>
          </p:cNvPr>
          <p:cNvSpPr txBox="1"/>
          <p:nvPr/>
        </p:nvSpPr>
        <p:spPr>
          <a:xfrm>
            <a:off x="107504" y="771550"/>
            <a:ext cx="7272808" cy="3139321"/>
          </a:xfrm>
          <a:prstGeom prst="rect">
            <a:avLst/>
          </a:prstGeom>
          <a:noFill/>
        </p:spPr>
        <p:txBody>
          <a:bodyPr wrap="square">
            <a:spAutoFit/>
          </a:bodyPr>
          <a:lstStyle/>
          <a:p>
            <a:pPr marL="274320" lvl="0" indent="-274320" algn="l" rtl="0">
              <a:spcBef>
                <a:spcPts val="0"/>
              </a:spcBef>
              <a:spcAft>
                <a:spcPts val="0"/>
              </a:spcAft>
              <a:buSzPct val="100000"/>
              <a:buChar char="•"/>
            </a:pPr>
            <a:r>
              <a:rPr lang="es-ES" sz="1800" dirty="0">
                <a:latin typeface="+mj-lt"/>
              </a:rPr>
              <a:t>Pertenecen a la familia </a:t>
            </a:r>
            <a:r>
              <a:rPr lang="es-ES" sz="1800" dirty="0" err="1">
                <a:latin typeface="+mj-lt"/>
              </a:rPr>
              <a:t>Orthomyxoviridae</a:t>
            </a:r>
            <a:r>
              <a:rPr lang="es-ES" sz="1800" dirty="0">
                <a:latin typeface="+mj-lt"/>
              </a:rPr>
              <a:t> y son virus ARN. </a:t>
            </a:r>
          </a:p>
          <a:p>
            <a:pPr marL="0" lvl="0" indent="0" algn="l" rtl="0">
              <a:spcBef>
                <a:spcPts val="0"/>
              </a:spcBef>
              <a:spcAft>
                <a:spcPts val="0"/>
              </a:spcAft>
              <a:buSzPct val="100000"/>
              <a:buNone/>
            </a:pPr>
            <a:endParaRPr lang="es-ES" sz="1800" dirty="0">
              <a:latin typeface="+mj-lt"/>
            </a:endParaRPr>
          </a:p>
          <a:p>
            <a:pPr marL="274320" lvl="0" indent="-274320" algn="l" rtl="0">
              <a:spcBef>
                <a:spcPts val="0"/>
              </a:spcBef>
              <a:spcAft>
                <a:spcPts val="0"/>
              </a:spcAft>
              <a:buSzPct val="100000"/>
              <a:buChar char="•"/>
            </a:pPr>
            <a:r>
              <a:rPr lang="es-ES" sz="1800" dirty="0">
                <a:latin typeface="+mj-lt"/>
              </a:rPr>
              <a:t>Cada segmento de ARN codifica para una proteína esencial para su estructura o funcionamiento. Las mas importantes son la hemaglutinina y la neuraminidasa.</a:t>
            </a:r>
          </a:p>
          <a:p>
            <a:pPr marL="274320" lvl="0" indent="-274320" algn="l" rtl="0">
              <a:spcBef>
                <a:spcPts val="0"/>
              </a:spcBef>
              <a:spcAft>
                <a:spcPts val="0"/>
              </a:spcAft>
              <a:buSzPct val="100000"/>
              <a:buChar char="•"/>
            </a:pPr>
            <a:endParaRPr lang="es-ES" sz="1800" dirty="0">
              <a:latin typeface="+mj-lt"/>
            </a:endParaRPr>
          </a:p>
          <a:p>
            <a:pPr>
              <a:spcBef>
                <a:spcPts val="0"/>
              </a:spcBef>
              <a:buSzPct val="100000"/>
            </a:pPr>
            <a:r>
              <a:rPr lang="es-ES" sz="1800" dirty="0">
                <a:latin typeface="+mj-lt"/>
              </a:rPr>
              <a:t>Se clasifican en 4 tipos de virus de la influenza: A, B, C y D. </a:t>
            </a:r>
          </a:p>
          <a:p>
            <a:pPr>
              <a:spcBef>
                <a:spcPts val="0"/>
              </a:spcBef>
              <a:buSzPct val="100000"/>
            </a:pPr>
            <a:endParaRPr lang="es-ES" sz="1800" dirty="0">
              <a:latin typeface="+mj-lt"/>
            </a:endParaRPr>
          </a:p>
          <a:p>
            <a:pPr>
              <a:spcBef>
                <a:spcPts val="0"/>
              </a:spcBef>
              <a:buSzPct val="100000"/>
            </a:pPr>
            <a:r>
              <a:rPr lang="es-ES" sz="1800" dirty="0">
                <a:latin typeface="+mj-lt"/>
              </a:rPr>
              <a:t>Los virus A y B  causan epidemias estacionales. A son los únicos virus que causan pandemias. C ocasiona una enfermedad leve. D afectan animales y no se cree que puedan causar infecciones en los seres humanos.</a:t>
            </a:r>
          </a:p>
        </p:txBody>
      </p:sp>
      <p:pic>
        <p:nvPicPr>
          <p:cNvPr id="6" name="Imagen 5" descr="Imagen que contiene texto, mapa&#10;&#10;Descripción generada automáticamente">
            <a:extLst>
              <a:ext uri="{FF2B5EF4-FFF2-40B4-BE49-F238E27FC236}">
                <a16:creationId xmlns:a16="http://schemas.microsoft.com/office/drawing/2014/main" id="{DDE1A895-3761-5BD9-1881-CFDA26F138AE}"/>
              </a:ext>
            </a:extLst>
          </p:cNvPr>
          <p:cNvPicPr>
            <a:picLocks noChangeAspect="1"/>
          </p:cNvPicPr>
          <p:nvPr/>
        </p:nvPicPr>
        <p:blipFill rotWithShape="1">
          <a:blip r:embed="rId3">
            <a:extLst>
              <a:ext uri="{28A0092B-C50C-407E-A947-70E740481C1C}">
                <a14:useLocalDpi xmlns:a14="http://schemas.microsoft.com/office/drawing/2010/main" val="0"/>
              </a:ext>
            </a:extLst>
          </a:blip>
          <a:srcRect l="1" r="61857" b="59795"/>
          <a:stretch/>
        </p:blipFill>
        <p:spPr>
          <a:xfrm>
            <a:off x="7590770" y="843558"/>
            <a:ext cx="1445726" cy="1883850"/>
          </a:xfrm>
          <a:prstGeom prst="rect">
            <a:avLst/>
          </a:prstGeom>
        </p:spPr>
      </p:pic>
      <p:pic>
        <p:nvPicPr>
          <p:cNvPr id="7" name="Imagen 6" descr="Imagen que contiene texto, mapa&#10;&#10;Descripción generada automáticamente">
            <a:extLst>
              <a:ext uri="{FF2B5EF4-FFF2-40B4-BE49-F238E27FC236}">
                <a16:creationId xmlns:a16="http://schemas.microsoft.com/office/drawing/2014/main" id="{9B653DC5-185D-0063-4492-2BFE1F1C7F84}"/>
              </a:ext>
            </a:extLst>
          </p:cNvPr>
          <p:cNvPicPr>
            <a:picLocks noChangeAspect="1"/>
          </p:cNvPicPr>
          <p:nvPr/>
        </p:nvPicPr>
        <p:blipFill rotWithShape="1">
          <a:blip r:embed="rId3">
            <a:extLst>
              <a:ext uri="{28A0092B-C50C-407E-A947-70E740481C1C}">
                <a14:useLocalDpi xmlns:a14="http://schemas.microsoft.com/office/drawing/2010/main" val="0"/>
              </a:ext>
            </a:extLst>
          </a:blip>
          <a:srcRect l="61857" r="1" b="59795"/>
          <a:stretch/>
        </p:blipFill>
        <p:spPr>
          <a:xfrm>
            <a:off x="7595318" y="2706280"/>
            <a:ext cx="1445726" cy="1883850"/>
          </a:xfrm>
          <a:prstGeom prst="rect">
            <a:avLst/>
          </a:prstGeom>
        </p:spPr>
      </p:pic>
    </p:spTree>
    <p:extLst>
      <p:ext uri="{BB962C8B-B14F-4D97-AF65-F5344CB8AC3E}">
        <p14:creationId xmlns:p14="http://schemas.microsoft.com/office/powerpoint/2010/main" val="783810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1E7114-C797-1C0C-7B31-A5203E1AB690}"/>
              </a:ext>
            </a:extLst>
          </p:cNvPr>
          <p:cNvSpPr txBox="1"/>
          <p:nvPr/>
        </p:nvSpPr>
        <p:spPr>
          <a:xfrm>
            <a:off x="71500" y="699542"/>
            <a:ext cx="9001000" cy="1579920"/>
          </a:xfrm>
          <a:prstGeom prst="rect">
            <a:avLst/>
          </a:prstGeom>
          <a:noFill/>
        </p:spPr>
        <p:txBody>
          <a:bodyPr wrap="square">
            <a:spAutoFit/>
          </a:bodyPr>
          <a:lstStyle/>
          <a:p>
            <a:pPr marL="274320" lvl="0" indent="-274320" algn="l" rtl="0">
              <a:spcBef>
                <a:spcPts val="372"/>
              </a:spcBef>
              <a:spcAft>
                <a:spcPts val="0"/>
              </a:spcAft>
              <a:buSzPct val="100000"/>
              <a:buChar char="•"/>
            </a:pPr>
            <a:r>
              <a:rPr lang="es-AR" sz="1800" dirty="0">
                <a:latin typeface="+mj-lt"/>
              </a:rPr>
              <a:t>Los virus de influenza A se dividen en subtipos según dos proteínas de la superficie del virus: la hemaglutinina (H) y la neuraminidasa (N). </a:t>
            </a:r>
          </a:p>
          <a:p>
            <a:pPr marL="274320" lvl="0" indent="-274320" algn="l" rtl="0">
              <a:spcBef>
                <a:spcPts val="372"/>
              </a:spcBef>
              <a:spcAft>
                <a:spcPts val="0"/>
              </a:spcAft>
              <a:buSzPct val="100000"/>
              <a:buChar char="•"/>
            </a:pPr>
            <a:r>
              <a:rPr lang="es-AR" sz="1800" dirty="0">
                <a:latin typeface="+mj-lt"/>
              </a:rPr>
              <a:t>Los actuales subtipos de virus de influenza A que circulan habitualmente entre las personas incluyen el A(H1N1) , el A(H3N2), A ( H2N2) .</a:t>
            </a:r>
          </a:p>
          <a:p>
            <a:pPr marL="274320" lvl="0" indent="-274320" algn="l" rtl="0">
              <a:spcBef>
                <a:spcPts val="372"/>
              </a:spcBef>
              <a:spcAft>
                <a:spcPts val="0"/>
              </a:spcAft>
              <a:buSzPct val="100000"/>
              <a:buChar char="•"/>
            </a:pPr>
            <a:r>
              <a:rPr lang="es-AR" sz="1800" dirty="0">
                <a:latin typeface="+mj-lt"/>
              </a:rPr>
              <a:t>Influenza B se divide en dos linajes: Victoria y Yamagata</a:t>
            </a:r>
          </a:p>
        </p:txBody>
      </p:sp>
      <p:pic>
        <p:nvPicPr>
          <p:cNvPr id="4" name="Imagen 3">
            <a:extLst>
              <a:ext uri="{FF2B5EF4-FFF2-40B4-BE49-F238E27FC236}">
                <a16:creationId xmlns:a16="http://schemas.microsoft.com/office/drawing/2014/main" id="{494208E5-8AFB-E9D6-8B6F-BF6D988294F3}"/>
              </a:ext>
            </a:extLst>
          </p:cNvPr>
          <p:cNvPicPr>
            <a:picLocks noChangeAspect="1"/>
          </p:cNvPicPr>
          <p:nvPr/>
        </p:nvPicPr>
        <p:blipFill>
          <a:blip r:embed="rId3"/>
          <a:stretch>
            <a:fillRect/>
          </a:stretch>
        </p:blipFill>
        <p:spPr>
          <a:xfrm>
            <a:off x="1187624" y="2355726"/>
            <a:ext cx="6875494" cy="2231173"/>
          </a:xfrm>
          <a:prstGeom prst="rect">
            <a:avLst/>
          </a:prstGeom>
        </p:spPr>
      </p:pic>
      <p:sp>
        <p:nvSpPr>
          <p:cNvPr id="6" name="CuadroTexto 5">
            <a:extLst>
              <a:ext uri="{FF2B5EF4-FFF2-40B4-BE49-F238E27FC236}">
                <a16:creationId xmlns:a16="http://schemas.microsoft.com/office/drawing/2014/main" id="{AF1E034B-2E9B-E3EE-EF32-AF227B436BF6}"/>
              </a:ext>
            </a:extLst>
          </p:cNvPr>
          <p:cNvSpPr txBox="1"/>
          <p:nvPr/>
        </p:nvSpPr>
        <p:spPr>
          <a:xfrm>
            <a:off x="611560" y="267494"/>
            <a:ext cx="4572000" cy="369332"/>
          </a:xfrm>
          <a:prstGeom prst="rect">
            <a:avLst/>
          </a:prstGeom>
          <a:noFill/>
        </p:spPr>
        <p:txBody>
          <a:bodyPr wrap="square">
            <a:spAutoFit/>
          </a:bodyPr>
          <a:lstStyle/>
          <a:p>
            <a:r>
              <a:rPr lang="es-MX" sz="1800" b="1" dirty="0">
                <a:solidFill>
                  <a:srgbClr val="0070C0"/>
                </a:solidFill>
                <a:latin typeface="Arial" panose="020B0604020202020204" pitchFamily="34" charset="0"/>
                <a:cs typeface="Arial" panose="020B0604020202020204" pitchFamily="34" charset="0"/>
              </a:rPr>
              <a:t>Virus Influenza</a:t>
            </a:r>
            <a:r>
              <a:rPr lang="es-MX" dirty="0"/>
              <a:t> </a:t>
            </a:r>
            <a:endParaRPr lang="es-AR" dirty="0"/>
          </a:p>
        </p:txBody>
      </p:sp>
    </p:spTree>
    <p:extLst>
      <p:ext uri="{BB962C8B-B14F-4D97-AF65-F5344CB8AC3E}">
        <p14:creationId xmlns:p14="http://schemas.microsoft.com/office/powerpoint/2010/main" val="2220884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6866DF2-81E9-4FE7-E7F3-7C5B832F581A}"/>
              </a:ext>
            </a:extLst>
          </p:cNvPr>
          <p:cNvPicPr>
            <a:picLocks noChangeAspect="1"/>
          </p:cNvPicPr>
          <p:nvPr/>
        </p:nvPicPr>
        <p:blipFill>
          <a:blip r:embed="rId3"/>
          <a:stretch>
            <a:fillRect/>
          </a:stretch>
        </p:blipFill>
        <p:spPr>
          <a:xfrm>
            <a:off x="5508104" y="411510"/>
            <a:ext cx="3577769" cy="2047173"/>
          </a:xfrm>
          <a:prstGeom prst="rect">
            <a:avLst/>
          </a:prstGeom>
        </p:spPr>
      </p:pic>
      <p:sp>
        <p:nvSpPr>
          <p:cNvPr id="4" name="CuadroTexto 3">
            <a:extLst>
              <a:ext uri="{FF2B5EF4-FFF2-40B4-BE49-F238E27FC236}">
                <a16:creationId xmlns:a16="http://schemas.microsoft.com/office/drawing/2014/main" id="{5303818D-3F78-BB65-691F-0C8B630EB21B}"/>
              </a:ext>
            </a:extLst>
          </p:cNvPr>
          <p:cNvSpPr txBox="1"/>
          <p:nvPr/>
        </p:nvSpPr>
        <p:spPr>
          <a:xfrm>
            <a:off x="155648" y="843558"/>
            <a:ext cx="5280448" cy="1200329"/>
          </a:xfrm>
          <a:prstGeom prst="rect">
            <a:avLst/>
          </a:prstGeom>
          <a:noFill/>
        </p:spPr>
        <p:txBody>
          <a:bodyPr wrap="square">
            <a:spAutoFit/>
          </a:bodyPr>
          <a:lstStyle/>
          <a:p>
            <a:pPr marL="0" lvl="0" indent="0" algn="l" rtl="0">
              <a:spcBef>
                <a:spcPts val="0"/>
              </a:spcBef>
              <a:spcAft>
                <a:spcPts val="0"/>
              </a:spcAft>
              <a:buNone/>
            </a:pPr>
            <a:r>
              <a:rPr lang="es-AR" sz="1800" b="0" i="0" dirty="0">
                <a:solidFill>
                  <a:schemeClr val="dk1"/>
                </a:solidFill>
                <a:latin typeface="Calibri"/>
                <a:ea typeface="Calibri"/>
                <a:cs typeface="Calibri"/>
                <a:sym typeface="Calibri"/>
              </a:rPr>
              <a:t>Al virus pandémico del 2009 se le asignó un nombre diferente: A(H1N1)pdm09 para distinguirlo de los virus de influenza estacional A(H1N1) que circularon antes de la pandemia.</a:t>
            </a:r>
          </a:p>
        </p:txBody>
      </p:sp>
      <p:sp>
        <p:nvSpPr>
          <p:cNvPr id="6" name="CuadroTexto 5">
            <a:extLst>
              <a:ext uri="{FF2B5EF4-FFF2-40B4-BE49-F238E27FC236}">
                <a16:creationId xmlns:a16="http://schemas.microsoft.com/office/drawing/2014/main" id="{ADF47B63-5964-5264-7334-503671EBB574}"/>
              </a:ext>
            </a:extLst>
          </p:cNvPr>
          <p:cNvSpPr txBox="1"/>
          <p:nvPr/>
        </p:nvSpPr>
        <p:spPr>
          <a:xfrm>
            <a:off x="251520" y="2714656"/>
            <a:ext cx="6480720" cy="1200329"/>
          </a:xfrm>
          <a:prstGeom prst="rect">
            <a:avLst/>
          </a:prstGeom>
          <a:noFill/>
        </p:spPr>
        <p:txBody>
          <a:bodyPr wrap="square">
            <a:spAutoFit/>
          </a:bodyPr>
          <a:lstStyle/>
          <a:p>
            <a:pPr marL="0" lvl="0" indent="0" algn="l" rtl="0">
              <a:spcBef>
                <a:spcPts val="0"/>
              </a:spcBef>
              <a:spcAft>
                <a:spcPts val="0"/>
              </a:spcAft>
              <a:buNone/>
            </a:pPr>
            <a:r>
              <a:rPr lang="es-AR" sz="1800" dirty="0">
                <a:solidFill>
                  <a:schemeClr val="dk1"/>
                </a:solidFill>
                <a:latin typeface="+mj-lt"/>
                <a:ea typeface="Calibri"/>
                <a:cs typeface="Calibri"/>
                <a:sym typeface="Calibri"/>
              </a:rPr>
              <a:t>El hospedador de origen ave, porcino, equino también se nombran </a:t>
            </a:r>
            <a:r>
              <a:rPr lang="es-AR" sz="1800" dirty="0" err="1">
                <a:solidFill>
                  <a:schemeClr val="dk1"/>
                </a:solidFill>
                <a:latin typeface="+mj-lt"/>
                <a:ea typeface="Calibri"/>
                <a:cs typeface="Calibri"/>
                <a:sym typeface="Calibri"/>
              </a:rPr>
              <a:t>Ej</a:t>
            </a:r>
            <a:r>
              <a:rPr lang="es-AR" sz="1800" dirty="0">
                <a:solidFill>
                  <a:schemeClr val="dk1"/>
                </a:solidFill>
                <a:latin typeface="+mj-lt"/>
                <a:ea typeface="Calibri"/>
                <a:cs typeface="Calibri"/>
                <a:sym typeface="Calibri"/>
              </a:rPr>
              <a:t>:</a:t>
            </a:r>
            <a:r>
              <a:rPr lang="es-MX" sz="1800" b="0" i="0" dirty="0">
                <a:solidFill>
                  <a:schemeClr val="dk1"/>
                </a:solidFill>
                <a:latin typeface="+mj-lt"/>
                <a:ea typeface="Calibri"/>
                <a:cs typeface="Calibri"/>
                <a:sym typeface="Calibri"/>
              </a:rPr>
              <a:t> virus de influenza aviar A(H1N1), A/pato/Alberta/35/76.</a:t>
            </a:r>
            <a:endParaRPr lang="es-MX" sz="1800" dirty="0">
              <a:latin typeface="+mj-lt"/>
            </a:endParaRPr>
          </a:p>
          <a:p>
            <a:r>
              <a:rPr lang="es-AR" sz="1800" b="0" i="0" dirty="0">
                <a:solidFill>
                  <a:schemeClr val="dk1"/>
                </a:solidFill>
                <a:latin typeface="+mj-lt"/>
                <a:ea typeface="Calibri"/>
                <a:cs typeface="Calibri"/>
                <a:sym typeface="Calibri"/>
              </a:rPr>
              <a:t>No se da una designación de hospedador de origen para los virus de origen humano. </a:t>
            </a:r>
            <a:endParaRPr lang="es-AR" sz="1800" dirty="0">
              <a:latin typeface="+mj-lt"/>
            </a:endParaRPr>
          </a:p>
        </p:txBody>
      </p:sp>
      <p:sp>
        <p:nvSpPr>
          <p:cNvPr id="7" name="CuadroTexto 6">
            <a:extLst>
              <a:ext uri="{FF2B5EF4-FFF2-40B4-BE49-F238E27FC236}">
                <a16:creationId xmlns:a16="http://schemas.microsoft.com/office/drawing/2014/main" id="{2DFEB61A-6687-1CD5-4163-1D60C772616C}"/>
              </a:ext>
            </a:extLst>
          </p:cNvPr>
          <p:cNvSpPr txBox="1"/>
          <p:nvPr/>
        </p:nvSpPr>
        <p:spPr>
          <a:xfrm>
            <a:off x="611560" y="267494"/>
            <a:ext cx="4572000" cy="369332"/>
          </a:xfrm>
          <a:prstGeom prst="rect">
            <a:avLst/>
          </a:prstGeom>
          <a:noFill/>
        </p:spPr>
        <p:txBody>
          <a:bodyPr wrap="square">
            <a:spAutoFit/>
          </a:bodyPr>
          <a:lstStyle/>
          <a:p>
            <a:r>
              <a:rPr lang="es-MX" sz="1800" b="1" dirty="0">
                <a:solidFill>
                  <a:srgbClr val="0070C0"/>
                </a:solidFill>
                <a:latin typeface="Arial" panose="020B0604020202020204" pitchFamily="34" charset="0"/>
                <a:cs typeface="Arial" panose="020B0604020202020204" pitchFamily="34" charset="0"/>
              </a:rPr>
              <a:t>Virus Influenza</a:t>
            </a:r>
            <a:r>
              <a:rPr lang="es-MX" dirty="0"/>
              <a:t> </a:t>
            </a:r>
            <a:endParaRPr lang="es-AR" dirty="0"/>
          </a:p>
        </p:txBody>
      </p:sp>
    </p:spTree>
    <p:extLst>
      <p:ext uri="{BB962C8B-B14F-4D97-AF65-F5344CB8AC3E}">
        <p14:creationId xmlns:p14="http://schemas.microsoft.com/office/powerpoint/2010/main" val="3513291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4E5577-C625-634E-243C-ACA91BDE1BDB}"/>
              </a:ext>
            </a:extLst>
          </p:cNvPr>
          <p:cNvSpPr txBox="1"/>
          <p:nvPr/>
        </p:nvSpPr>
        <p:spPr>
          <a:xfrm>
            <a:off x="758225" y="592826"/>
            <a:ext cx="8280920" cy="646331"/>
          </a:xfrm>
          <a:prstGeom prst="rect">
            <a:avLst/>
          </a:prstGeom>
          <a:noFill/>
        </p:spPr>
        <p:txBody>
          <a:bodyPr wrap="square">
            <a:spAutoFit/>
          </a:bodyPr>
          <a:lstStyle/>
          <a:p>
            <a:pPr marL="0" lvl="0" indent="0" algn="l" rtl="0">
              <a:spcBef>
                <a:spcPts val="0"/>
              </a:spcBef>
              <a:spcAft>
                <a:spcPts val="0"/>
              </a:spcAft>
              <a:buSzPts val="2400"/>
              <a:buNone/>
            </a:pPr>
            <a:r>
              <a:rPr lang="es-AR" sz="1800" dirty="0">
                <a:latin typeface="+mj-lt"/>
              </a:rPr>
              <a:t>El virus esta compuesto por ocho segmentos independientes de ARN y es propenso a sufrir cambios genéticos</a:t>
            </a:r>
          </a:p>
        </p:txBody>
      </p:sp>
      <p:pic>
        <p:nvPicPr>
          <p:cNvPr id="4" name="Imagen 3">
            <a:extLst>
              <a:ext uri="{FF2B5EF4-FFF2-40B4-BE49-F238E27FC236}">
                <a16:creationId xmlns:a16="http://schemas.microsoft.com/office/drawing/2014/main" id="{E25999AF-10BD-9922-0309-9F2661EE1F5B}"/>
              </a:ext>
            </a:extLst>
          </p:cNvPr>
          <p:cNvPicPr>
            <a:picLocks noChangeAspect="1"/>
          </p:cNvPicPr>
          <p:nvPr/>
        </p:nvPicPr>
        <p:blipFill>
          <a:blip r:embed="rId3"/>
          <a:stretch>
            <a:fillRect/>
          </a:stretch>
        </p:blipFill>
        <p:spPr>
          <a:xfrm>
            <a:off x="5580112" y="1153796"/>
            <a:ext cx="3459033" cy="2344517"/>
          </a:xfrm>
          <a:prstGeom prst="rect">
            <a:avLst/>
          </a:prstGeom>
        </p:spPr>
      </p:pic>
      <p:graphicFrame>
        <p:nvGraphicFramePr>
          <p:cNvPr id="5" name="Diagrama 4">
            <a:extLst>
              <a:ext uri="{FF2B5EF4-FFF2-40B4-BE49-F238E27FC236}">
                <a16:creationId xmlns:a16="http://schemas.microsoft.com/office/drawing/2014/main" id="{5C146A82-A236-E497-3173-D6E458F81EDF}"/>
              </a:ext>
            </a:extLst>
          </p:cNvPr>
          <p:cNvGraphicFramePr/>
          <p:nvPr>
            <p:extLst>
              <p:ext uri="{D42A27DB-BD31-4B8C-83A1-F6EECF244321}">
                <p14:modId xmlns:p14="http://schemas.microsoft.com/office/powerpoint/2010/main" val="1348991658"/>
              </p:ext>
            </p:extLst>
          </p:nvPr>
        </p:nvGraphicFramePr>
        <p:xfrm>
          <a:off x="-756591" y="1244409"/>
          <a:ext cx="4752528" cy="25514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a:extLst>
              <a:ext uri="{FF2B5EF4-FFF2-40B4-BE49-F238E27FC236}">
                <a16:creationId xmlns:a16="http://schemas.microsoft.com/office/drawing/2014/main" id="{47FCFBBF-30C7-AEC0-8154-CD0ECD015BD6}"/>
              </a:ext>
            </a:extLst>
          </p:cNvPr>
          <p:cNvGraphicFramePr/>
          <p:nvPr>
            <p:extLst>
              <p:ext uri="{D42A27DB-BD31-4B8C-83A1-F6EECF244321}">
                <p14:modId xmlns:p14="http://schemas.microsoft.com/office/powerpoint/2010/main" val="3341354973"/>
              </p:ext>
            </p:extLst>
          </p:nvPr>
        </p:nvGraphicFramePr>
        <p:xfrm>
          <a:off x="3779911" y="1254912"/>
          <a:ext cx="1576043" cy="25409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CuadroTexto 6">
            <a:extLst>
              <a:ext uri="{FF2B5EF4-FFF2-40B4-BE49-F238E27FC236}">
                <a16:creationId xmlns:a16="http://schemas.microsoft.com/office/drawing/2014/main" id="{05C653D0-7ACA-80F0-F2B5-BF8567A94D94}"/>
              </a:ext>
            </a:extLst>
          </p:cNvPr>
          <p:cNvSpPr txBox="1"/>
          <p:nvPr/>
        </p:nvSpPr>
        <p:spPr>
          <a:xfrm>
            <a:off x="611560" y="267494"/>
            <a:ext cx="4572000" cy="369332"/>
          </a:xfrm>
          <a:prstGeom prst="rect">
            <a:avLst/>
          </a:prstGeom>
          <a:noFill/>
        </p:spPr>
        <p:txBody>
          <a:bodyPr wrap="square">
            <a:spAutoFit/>
          </a:bodyPr>
          <a:lstStyle/>
          <a:p>
            <a:r>
              <a:rPr lang="es-MX" sz="1800" b="1" dirty="0">
                <a:solidFill>
                  <a:srgbClr val="0070C0"/>
                </a:solidFill>
                <a:latin typeface="Arial" panose="020B0604020202020204" pitchFamily="34" charset="0"/>
                <a:cs typeface="Arial" panose="020B0604020202020204" pitchFamily="34" charset="0"/>
              </a:rPr>
              <a:t>Virus Influenza</a:t>
            </a:r>
            <a:r>
              <a:rPr lang="es-MX" dirty="0"/>
              <a:t> </a:t>
            </a:r>
            <a:endParaRPr lang="es-AR" dirty="0"/>
          </a:p>
        </p:txBody>
      </p:sp>
    </p:spTree>
    <p:extLst>
      <p:ext uri="{BB962C8B-B14F-4D97-AF65-F5344CB8AC3E}">
        <p14:creationId xmlns:p14="http://schemas.microsoft.com/office/powerpoint/2010/main" val="1316300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uadroTexto 3">
            <a:extLst>
              <a:ext uri="{FF2B5EF4-FFF2-40B4-BE49-F238E27FC236}">
                <a16:creationId xmlns:a16="http://schemas.microsoft.com/office/drawing/2014/main" id="{41A7EB79-B959-5FBF-ED4E-CEE67751E5CF}"/>
              </a:ext>
            </a:extLst>
          </p:cNvPr>
          <p:cNvSpPr txBox="1">
            <a:spLocks noChangeArrowheads="1"/>
          </p:cNvSpPr>
          <p:nvPr/>
        </p:nvSpPr>
        <p:spPr bwMode="auto">
          <a:xfrm>
            <a:off x="539552" y="355600"/>
            <a:ext cx="3586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AR" sz="1800" b="1" dirty="0">
                <a:solidFill>
                  <a:srgbClr val="0070C0"/>
                </a:solidFill>
                <a:cs typeface="Calibri" panose="020F0502020204030204" pitchFamily="34" charset="0"/>
              </a:rPr>
              <a:t>Conclusiones</a:t>
            </a:r>
            <a:r>
              <a:rPr lang="es-MX" altLang="es-AR" sz="1800" dirty="0">
                <a:solidFill>
                  <a:srgbClr val="0070C0"/>
                </a:solidFill>
                <a:latin typeface="Arial" panose="020B0604020202020204" pitchFamily="34" charset="0"/>
              </a:rPr>
              <a:t> </a:t>
            </a:r>
            <a:endParaRPr lang="es-AR" altLang="es-AR" sz="1800" dirty="0">
              <a:solidFill>
                <a:srgbClr val="0070C0"/>
              </a:solidFill>
              <a:latin typeface="Arial" panose="020B0604020202020204" pitchFamily="34" charset="0"/>
            </a:endParaRPr>
          </a:p>
        </p:txBody>
      </p:sp>
      <p:sp>
        <p:nvSpPr>
          <p:cNvPr id="2" name="CuadroTexto 1">
            <a:extLst>
              <a:ext uri="{FF2B5EF4-FFF2-40B4-BE49-F238E27FC236}">
                <a16:creationId xmlns:a16="http://schemas.microsoft.com/office/drawing/2014/main" id="{FB6B0F11-648B-F1EB-51A7-D61A93C2AB13}"/>
              </a:ext>
            </a:extLst>
          </p:cNvPr>
          <p:cNvSpPr txBox="1"/>
          <p:nvPr/>
        </p:nvSpPr>
        <p:spPr>
          <a:xfrm>
            <a:off x="251520" y="770115"/>
            <a:ext cx="7992888" cy="3970318"/>
          </a:xfrm>
          <a:prstGeom prst="rect">
            <a:avLst/>
          </a:prstGeom>
          <a:noFill/>
        </p:spPr>
        <p:txBody>
          <a:bodyPr wrap="square" rtlCol="0">
            <a:spAutoFit/>
          </a:bodyPr>
          <a:lstStyle/>
          <a:p>
            <a:pPr marL="285750" indent="-285750">
              <a:buFont typeface="Arial" panose="020B0604020202020204" pitchFamily="34" charset="0"/>
              <a:buChar char="•"/>
            </a:pPr>
            <a:r>
              <a:rPr lang="es-AR" dirty="0">
                <a:latin typeface="+mj-lt"/>
              </a:rPr>
              <a:t>Ambas enfermedades generan alta carga mundial de morbimortalidad.</a:t>
            </a:r>
          </a:p>
          <a:p>
            <a:pPr marL="285750" indent="-285750">
              <a:buFont typeface="Arial" panose="020B0604020202020204" pitchFamily="34" charset="0"/>
              <a:buChar char="•"/>
            </a:pPr>
            <a:endParaRPr lang="es-AR" dirty="0">
              <a:latin typeface="+mj-lt"/>
            </a:endParaRPr>
          </a:p>
          <a:p>
            <a:pPr marL="285750" indent="-285750">
              <a:buFont typeface="Arial" panose="020B0604020202020204" pitchFamily="34" charset="0"/>
              <a:buChar char="•"/>
            </a:pPr>
            <a:r>
              <a:rPr lang="es-AR" dirty="0">
                <a:latin typeface="+mj-lt"/>
              </a:rPr>
              <a:t>Existen grupos de riesgo que se favorecen con la vacunación. </a:t>
            </a:r>
          </a:p>
          <a:p>
            <a:pPr marL="285750" indent="-285750">
              <a:buFont typeface="Arial" panose="020B0604020202020204" pitchFamily="34" charset="0"/>
              <a:buChar char="•"/>
            </a:pPr>
            <a:endParaRPr lang="es-AR" dirty="0">
              <a:latin typeface="+mj-lt"/>
            </a:endParaRPr>
          </a:p>
          <a:p>
            <a:pPr marL="285750" indent="-285750">
              <a:buFont typeface="Arial" panose="020B0604020202020204" pitchFamily="34" charset="0"/>
              <a:buChar char="•"/>
            </a:pPr>
            <a:r>
              <a:rPr lang="es-AR" dirty="0">
                <a:latin typeface="+mj-lt"/>
              </a:rPr>
              <a:t>El objetivo de la vacunación con BCG es evitar la diseminación del bacilo en niños pequeños y así las formas graves de enfermedad. </a:t>
            </a:r>
          </a:p>
          <a:p>
            <a:pPr marL="285750" indent="-285750">
              <a:buFont typeface="Arial" panose="020B0604020202020204" pitchFamily="34" charset="0"/>
              <a:buChar char="•"/>
            </a:pPr>
            <a:endParaRPr lang="es-AR" dirty="0">
              <a:latin typeface="+mj-lt"/>
            </a:endParaRPr>
          </a:p>
          <a:p>
            <a:pPr marL="285750" indent="-285750">
              <a:buFont typeface="Arial" panose="020B0604020202020204" pitchFamily="34" charset="0"/>
              <a:buChar char="•"/>
            </a:pPr>
            <a:r>
              <a:rPr lang="es-ES" dirty="0">
                <a:latin typeface="+mj-lt"/>
              </a:rPr>
              <a:t>La TBC en pediatría se presenta como una consecuencia de la TBC del adulto.</a:t>
            </a:r>
          </a:p>
          <a:p>
            <a:pPr marL="285750" indent="-285750">
              <a:buFont typeface="Arial" panose="020B0604020202020204" pitchFamily="34" charset="0"/>
              <a:buChar char="•"/>
            </a:pPr>
            <a:endParaRPr lang="es-ES" dirty="0">
              <a:latin typeface="+mj-lt"/>
            </a:endParaRPr>
          </a:p>
          <a:p>
            <a:pPr marL="285750" indent="-285750">
              <a:buFont typeface="Arial" panose="020B0604020202020204" pitchFamily="34" charset="0"/>
              <a:buChar char="•"/>
            </a:pPr>
            <a:r>
              <a:rPr lang="es-AR" dirty="0">
                <a:latin typeface="+mj-lt"/>
              </a:rPr>
              <a:t>En el caso de gripe </a:t>
            </a:r>
            <a:r>
              <a:rPr lang="es-ES" dirty="0">
                <a:latin typeface="+mj-lt"/>
              </a:rPr>
              <a:t>el objetivo de la vacunación es reducir las complicaciones, hospitalizaciones, secuelas y muertes ocasionadas por la infección por</a:t>
            </a:r>
          </a:p>
          <a:p>
            <a:r>
              <a:rPr lang="es-ES" dirty="0">
                <a:latin typeface="+mj-lt"/>
              </a:rPr>
              <a:t>      el virus influenza en la población de riesgo.</a:t>
            </a:r>
            <a:r>
              <a:rPr lang="es-AR" dirty="0">
                <a:latin typeface="+mj-lt"/>
              </a:rPr>
              <a:t> </a:t>
            </a:r>
          </a:p>
          <a:p>
            <a:endParaRPr lang="es-AR" dirty="0"/>
          </a:p>
          <a:p>
            <a:endParaRPr lang="es-AR" dirty="0"/>
          </a:p>
        </p:txBody>
      </p:sp>
      <p:pic>
        <p:nvPicPr>
          <p:cNvPr id="4" name="Imagen 3">
            <a:extLst>
              <a:ext uri="{FF2B5EF4-FFF2-40B4-BE49-F238E27FC236}">
                <a16:creationId xmlns:a16="http://schemas.microsoft.com/office/drawing/2014/main" id="{30BE2574-A36C-B772-0A95-6C1EBC22AC68}"/>
              </a:ext>
            </a:extLst>
          </p:cNvPr>
          <p:cNvPicPr>
            <a:picLocks noChangeAspect="1"/>
          </p:cNvPicPr>
          <p:nvPr/>
        </p:nvPicPr>
        <p:blipFill>
          <a:blip r:embed="rId2"/>
          <a:stretch>
            <a:fillRect/>
          </a:stretch>
        </p:blipFill>
        <p:spPr>
          <a:xfrm>
            <a:off x="8005798" y="2083919"/>
            <a:ext cx="1060261" cy="1551254"/>
          </a:xfrm>
          <a:prstGeom prst="rect">
            <a:avLst/>
          </a:prstGeom>
        </p:spPr>
      </p:pic>
      <p:pic>
        <p:nvPicPr>
          <p:cNvPr id="6" name="Imagen 5">
            <a:extLst>
              <a:ext uri="{FF2B5EF4-FFF2-40B4-BE49-F238E27FC236}">
                <a16:creationId xmlns:a16="http://schemas.microsoft.com/office/drawing/2014/main" id="{57AC9569-372D-742B-913B-43E02EDD4A0B}"/>
              </a:ext>
            </a:extLst>
          </p:cNvPr>
          <p:cNvPicPr>
            <a:picLocks noChangeAspect="1"/>
          </p:cNvPicPr>
          <p:nvPr/>
        </p:nvPicPr>
        <p:blipFill>
          <a:blip r:embed="rId3"/>
          <a:stretch>
            <a:fillRect/>
          </a:stretch>
        </p:blipFill>
        <p:spPr>
          <a:xfrm>
            <a:off x="7434671" y="3635173"/>
            <a:ext cx="1631388" cy="878867"/>
          </a:xfrm>
          <a:prstGeom prst="rect">
            <a:avLst/>
          </a:prstGeom>
        </p:spPr>
      </p:pic>
      <p:pic>
        <p:nvPicPr>
          <p:cNvPr id="5" name="Imagen 4">
            <a:extLst>
              <a:ext uri="{FF2B5EF4-FFF2-40B4-BE49-F238E27FC236}">
                <a16:creationId xmlns:a16="http://schemas.microsoft.com/office/drawing/2014/main" id="{89AF5B94-956F-01F8-1A8A-FFCE93C8A0AC}"/>
              </a:ext>
            </a:extLst>
          </p:cNvPr>
          <p:cNvPicPr>
            <a:picLocks noChangeAspect="1"/>
          </p:cNvPicPr>
          <p:nvPr/>
        </p:nvPicPr>
        <p:blipFill>
          <a:blip r:embed="rId4"/>
          <a:stretch>
            <a:fillRect/>
          </a:stretch>
        </p:blipFill>
        <p:spPr>
          <a:xfrm>
            <a:off x="7266577" y="19820"/>
            <a:ext cx="1876588" cy="10408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5534" y="721772"/>
            <a:ext cx="8337305" cy="864843"/>
          </a:xfrm>
        </p:spPr>
        <p:txBody>
          <a:bodyPr>
            <a:normAutofit/>
          </a:bodyPr>
          <a:lstStyle/>
          <a:p>
            <a:r>
              <a:rPr lang="es-AR" sz="1800" b="1" dirty="0">
                <a:solidFill>
                  <a:schemeClr val="accent1">
                    <a:lumMod val="75000"/>
                  </a:schemeClr>
                </a:solidFill>
              </a:rPr>
              <a:t>Reporte Mundial de Tuberculosis 2022. OMS</a:t>
            </a:r>
          </a:p>
        </p:txBody>
      </p:sp>
      <p:sp>
        <p:nvSpPr>
          <p:cNvPr id="3" name="Marcador de contenido 2"/>
          <p:cNvSpPr>
            <a:spLocks noGrp="1"/>
          </p:cNvSpPr>
          <p:nvPr>
            <p:ph idx="1"/>
          </p:nvPr>
        </p:nvSpPr>
        <p:spPr>
          <a:xfrm>
            <a:off x="265969" y="1281297"/>
            <a:ext cx="8820881" cy="3681137"/>
          </a:xfrm>
        </p:spPr>
        <p:txBody>
          <a:bodyPr>
            <a:normAutofit/>
          </a:bodyPr>
          <a:lstStyle/>
          <a:p>
            <a:r>
              <a:rPr lang="es-AR" sz="1800" dirty="0"/>
              <a:t>Entre las </a:t>
            </a:r>
            <a:r>
              <a:rPr lang="es-AR" sz="1800" b="1" dirty="0"/>
              <a:t>10 causas de muerte </a:t>
            </a:r>
            <a:r>
              <a:rPr lang="es-AR" sz="1800" dirty="0"/>
              <a:t>a nivel mundial y la segunda causa</a:t>
            </a:r>
          </a:p>
          <a:p>
            <a:pPr marL="0" indent="0">
              <a:buNone/>
            </a:pPr>
            <a:r>
              <a:rPr lang="es-AR" sz="1800" dirty="0"/>
              <a:t>       de muerte por agente infeccioso después de COVID 19. </a:t>
            </a:r>
          </a:p>
          <a:p>
            <a:r>
              <a:rPr lang="es-AR" sz="1800" dirty="0"/>
              <a:t>Un cuarto de la población mundial esta infectada. Informe 2022: </a:t>
            </a:r>
            <a:r>
              <a:rPr lang="es-AR" sz="1800" b="1" dirty="0"/>
              <a:t>10,6 millones de casos nuevos</a:t>
            </a:r>
            <a:r>
              <a:rPr lang="es-AR" sz="1800" dirty="0"/>
              <a:t> de tuberculosis, de los cuales 1.3 millones fueron niños. </a:t>
            </a:r>
          </a:p>
          <a:p>
            <a:r>
              <a:rPr lang="es-AR" sz="1800" b="1" dirty="0"/>
              <a:t>1.3 millones de muertes. </a:t>
            </a:r>
            <a:r>
              <a:rPr lang="es-AR" sz="1800" dirty="0"/>
              <a:t>Mortalidad sin tratamiento 50%.</a:t>
            </a:r>
          </a:p>
          <a:p>
            <a:r>
              <a:rPr lang="es-AR" sz="1800" dirty="0"/>
              <a:t>Medio millón de paciente presentó </a:t>
            </a:r>
            <a:r>
              <a:rPr lang="es-AR" sz="1800" b="1" dirty="0"/>
              <a:t>resistencia </a:t>
            </a:r>
            <a:r>
              <a:rPr lang="es-AR" sz="1800" dirty="0"/>
              <a:t>a la </a:t>
            </a:r>
          </a:p>
          <a:p>
            <a:pPr marL="0" indent="0">
              <a:buNone/>
            </a:pPr>
            <a:r>
              <a:rPr lang="es-AR" sz="1800" dirty="0"/>
              <a:t>       rifampicina.</a:t>
            </a:r>
          </a:p>
          <a:p>
            <a:r>
              <a:rPr lang="es-AR" sz="1800" dirty="0"/>
              <a:t>Pandemia </a:t>
            </a:r>
            <a:r>
              <a:rPr lang="es-AR" sz="1800" dirty="0" err="1"/>
              <a:t>Covid</a:t>
            </a:r>
            <a:r>
              <a:rPr lang="es-AR" sz="1800" dirty="0"/>
              <a:t>      notificaciones (aumento de pool de</a:t>
            </a:r>
          </a:p>
          <a:p>
            <a:pPr marL="0" indent="0">
              <a:buNone/>
            </a:pPr>
            <a:r>
              <a:rPr lang="es-AR" sz="1800" dirty="0"/>
              <a:t>       infectados).</a:t>
            </a:r>
          </a:p>
        </p:txBody>
      </p:sp>
      <p:sp>
        <p:nvSpPr>
          <p:cNvPr id="6" name="Flecha: hacia abajo 5">
            <a:extLst>
              <a:ext uri="{FF2B5EF4-FFF2-40B4-BE49-F238E27FC236}">
                <a16:creationId xmlns:a16="http://schemas.microsoft.com/office/drawing/2014/main" id="{D4EC2930-B657-4A04-B3E2-DF22BF09EDEA}"/>
              </a:ext>
            </a:extLst>
          </p:cNvPr>
          <p:cNvSpPr/>
          <p:nvPr/>
        </p:nvSpPr>
        <p:spPr>
          <a:xfrm>
            <a:off x="2269362" y="3651870"/>
            <a:ext cx="146957" cy="167951"/>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7" name="Imagen 6">
            <a:extLst>
              <a:ext uri="{FF2B5EF4-FFF2-40B4-BE49-F238E27FC236}">
                <a16:creationId xmlns:a16="http://schemas.microsoft.com/office/drawing/2014/main" id="{4DDF36FD-99A2-C96E-6E0A-9DDA8E4D8B5D}"/>
              </a:ext>
            </a:extLst>
          </p:cNvPr>
          <p:cNvPicPr>
            <a:picLocks noChangeAspect="1"/>
          </p:cNvPicPr>
          <p:nvPr/>
        </p:nvPicPr>
        <p:blipFill>
          <a:blip r:embed="rId3"/>
          <a:stretch>
            <a:fillRect/>
          </a:stretch>
        </p:blipFill>
        <p:spPr>
          <a:xfrm>
            <a:off x="7452320" y="181066"/>
            <a:ext cx="1536436" cy="1490605"/>
          </a:xfrm>
          <a:prstGeom prst="rect">
            <a:avLst/>
          </a:prstGeom>
        </p:spPr>
      </p:pic>
      <p:pic>
        <p:nvPicPr>
          <p:cNvPr id="1026" name="Imagen 7">
            <a:extLst>
              <a:ext uri="{FF2B5EF4-FFF2-40B4-BE49-F238E27FC236}">
                <a16:creationId xmlns:a16="http://schemas.microsoft.com/office/drawing/2014/main" id="{488AA889-6E27-D316-3FAE-64EDFC14E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1771" y="2771902"/>
            <a:ext cx="2445079" cy="155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1">
            <a:extLst>
              <a:ext uri="{FF2B5EF4-FFF2-40B4-BE49-F238E27FC236}">
                <a16:creationId xmlns:a16="http://schemas.microsoft.com/office/drawing/2014/main" id="{BB72F2DD-B53B-A10F-73FC-CFB197013C20}"/>
              </a:ext>
            </a:extLst>
          </p:cNvPr>
          <p:cNvSpPr txBox="1">
            <a:spLocks/>
          </p:cNvSpPr>
          <p:nvPr/>
        </p:nvSpPr>
        <p:spPr bwMode="auto">
          <a:xfrm>
            <a:off x="395536" y="49217"/>
            <a:ext cx="1712569" cy="86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AR" sz="1800" b="1" dirty="0">
                <a:solidFill>
                  <a:schemeClr val="accent1">
                    <a:lumMod val="75000"/>
                  </a:schemeClr>
                </a:solidFill>
              </a:rPr>
              <a:t> Tuberculosis</a:t>
            </a:r>
          </a:p>
        </p:txBody>
      </p:sp>
    </p:spTree>
    <p:extLst>
      <p:ext uri="{BB962C8B-B14F-4D97-AF65-F5344CB8AC3E}">
        <p14:creationId xmlns:p14="http://schemas.microsoft.com/office/powerpoint/2010/main" val="28977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751" y="914477"/>
            <a:ext cx="8370277" cy="302302"/>
          </a:xfrm>
        </p:spPr>
        <p:txBody>
          <a:bodyPr>
            <a:noAutofit/>
          </a:bodyPr>
          <a:lstStyle/>
          <a:p>
            <a:r>
              <a:rPr lang="es-AR" sz="1800" b="1" dirty="0">
                <a:solidFill>
                  <a:schemeClr val="accent1">
                    <a:lumMod val="75000"/>
                  </a:schemeClr>
                </a:solidFill>
              </a:rPr>
              <a:t>Situación en Argentina 2023 </a:t>
            </a:r>
          </a:p>
        </p:txBody>
      </p:sp>
      <p:sp>
        <p:nvSpPr>
          <p:cNvPr id="4" name="Título 1">
            <a:extLst>
              <a:ext uri="{FF2B5EF4-FFF2-40B4-BE49-F238E27FC236}">
                <a16:creationId xmlns:a16="http://schemas.microsoft.com/office/drawing/2014/main" id="{09BB409B-AAC8-E28C-FCD4-8943E0280D8C}"/>
              </a:ext>
            </a:extLst>
          </p:cNvPr>
          <p:cNvSpPr txBox="1">
            <a:spLocks/>
          </p:cNvSpPr>
          <p:nvPr/>
        </p:nvSpPr>
        <p:spPr bwMode="auto">
          <a:xfrm>
            <a:off x="539552" y="48105"/>
            <a:ext cx="1471968" cy="86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AR" sz="1800" b="1" dirty="0">
                <a:solidFill>
                  <a:schemeClr val="accent1">
                    <a:lumMod val="75000"/>
                  </a:schemeClr>
                </a:solidFill>
              </a:rPr>
              <a:t> Tuberculosis</a:t>
            </a:r>
          </a:p>
        </p:txBody>
      </p:sp>
      <p:sp>
        <p:nvSpPr>
          <p:cNvPr id="6" name="CuadroTexto 5">
            <a:extLst>
              <a:ext uri="{FF2B5EF4-FFF2-40B4-BE49-F238E27FC236}">
                <a16:creationId xmlns:a16="http://schemas.microsoft.com/office/drawing/2014/main" id="{7121815E-2FE3-757F-308D-47020DE4819C}"/>
              </a:ext>
            </a:extLst>
          </p:cNvPr>
          <p:cNvSpPr txBox="1"/>
          <p:nvPr/>
        </p:nvSpPr>
        <p:spPr>
          <a:xfrm>
            <a:off x="179512" y="1851634"/>
            <a:ext cx="6036658" cy="2031325"/>
          </a:xfrm>
          <a:prstGeom prst="rect">
            <a:avLst/>
          </a:prstGeom>
          <a:noFill/>
        </p:spPr>
        <p:txBody>
          <a:bodyPr wrap="square">
            <a:spAutoFit/>
          </a:bodyPr>
          <a:lstStyle/>
          <a:p>
            <a:pPr marL="285750" indent="-285750">
              <a:buFont typeface="Arial" panose="020B0604020202020204" pitchFamily="34" charset="0"/>
              <a:buChar char="•"/>
            </a:pPr>
            <a:r>
              <a:rPr lang="es-ES" dirty="0">
                <a:latin typeface="+mj-lt"/>
              </a:rPr>
              <a:t>La notificación aumentó un 11% en casos en comparación con 2022.</a:t>
            </a:r>
          </a:p>
          <a:p>
            <a:pPr marL="285750" indent="-285750">
              <a:buFont typeface="Arial" panose="020B0604020202020204" pitchFamily="34" charset="0"/>
              <a:buChar char="•"/>
            </a:pPr>
            <a:r>
              <a:rPr lang="es-ES" dirty="0">
                <a:latin typeface="+mj-lt"/>
              </a:rPr>
              <a:t>El 59,5% de los casos se distribuyeron en población joven de 15 a 44 años. Se registraron 1.094 casos en menores de 15 (7.9%)</a:t>
            </a:r>
          </a:p>
          <a:p>
            <a:pPr marL="285750" indent="-285750">
              <a:buFont typeface="Arial" panose="020B0604020202020204" pitchFamily="34" charset="0"/>
              <a:buChar char="•"/>
            </a:pPr>
            <a:r>
              <a:rPr lang="es-ES" dirty="0">
                <a:latin typeface="+mj-lt"/>
              </a:rPr>
              <a:t>En 2022 se registraron 733 muertes por tuberculosis (1.6 por 100.000 habitantes) . El 75 % fue de causa pulmonar. </a:t>
            </a:r>
            <a:endParaRPr lang="es-AR" dirty="0">
              <a:latin typeface="+mj-lt"/>
            </a:endParaRPr>
          </a:p>
        </p:txBody>
      </p:sp>
      <p:sp>
        <p:nvSpPr>
          <p:cNvPr id="14" name="CuadroTexto 13">
            <a:extLst>
              <a:ext uri="{FF2B5EF4-FFF2-40B4-BE49-F238E27FC236}">
                <a16:creationId xmlns:a16="http://schemas.microsoft.com/office/drawing/2014/main" id="{E5D1A069-544D-CB6E-D01A-A8324475E2C1}"/>
              </a:ext>
            </a:extLst>
          </p:cNvPr>
          <p:cNvSpPr txBox="1"/>
          <p:nvPr/>
        </p:nvSpPr>
        <p:spPr>
          <a:xfrm>
            <a:off x="179512" y="1260541"/>
            <a:ext cx="6036658" cy="646331"/>
          </a:xfrm>
          <a:prstGeom prst="rect">
            <a:avLst/>
          </a:prstGeom>
          <a:noFill/>
        </p:spPr>
        <p:txBody>
          <a:bodyPr wrap="square">
            <a:spAutoFit/>
          </a:bodyPr>
          <a:lstStyle/>
          <a:p>
            <a:pPr marL="285750" indent="-285750">
              <a:buFont typeface="Arial" panose="020B0604020202020204" pitchFamily="34" charset="0"/>
              <a:buChar char="•"/>
            </a:pPr>
            <a:r>
              <a:rPr lang="es-ES" dirty="0">
                <a:latin typeface="+mj-lt"/>
              </a:rPr>
              <a:t>Se reportaron 14.914 casos totales. </a:t>
            </a:r>
            <a:endParaRPr lang="es-AR" dirty="0">
              <a:latin typeface="+mj-lt"/>
            </a:endParaRPr>
          </a:p>
          <a:p>
            <a:pPr marL="285750" indent="-285750">
              <a:buFont typeface="Arial" panose="020B0604020202020204" pitchFamily="34" charset="0"/>
              <a:buChar char="•"/>
            </a:pPr>
            <a:r>
              <a:rPr lang="es-ES" dirty="0">
                <a:latin typeface="+mj-lt"/>
              </a:rPr>
              <a:t>Tasa de notificación 32 por 100.000 habitantes </a:t>
            </a:r>
          </a:p>
        </p:txBody>
      </p:sp>
      <p:pic>
        <p:nvPicPr>
          <p:cNvPr id="16" name="Imagen 15">
            <a:extLst>
              <a:ext uri="{FF2B5EF4-FFF2-40B4-BE49-F238E27FC236}">
                <a16:creationId xmlns:a16="http://schemas.microsoft.com/office/drawing/2014/main" id="{8F61872D-5E39-B7B1-E3B2-502780A7329E}"/>
              </a:ext>
            </a:extLst>
          </p:cNvPr>
          <p:cNvPicPr>
            <a:picLocks noChangeAspect="1"/>
          </p:cNvPicPr>
          <p:nvPr/>
        </p:nvPicPr>
        <p:blipFill>
          <a:blip r:embed="rId3"/>
          <a:stretch>
            <a:fillRect/>
          </a:stretch>
        </p:blipFill>
        <p:spPr>
          <a:xfrm>
            <a:off x="7383137" y="-20208"/>
            <a:ext cx="1526692" cy="1085836"/>
          </a:xfrm>
          <a:prstGeom prst="rect">
            <a:avLst/>
          </a:prstGeom>
        </p:spPr>
      </p:pic>
      <p:pic>
        <p:nvPicPr>
          <p:cNvPr id="19" name="Imagen 18">
            <a:extLst>
              <a:ext uri="{FF2B5EF4-FFF2-40B4-BE49-F238E27FC236}">
                <a16:creationId xmlns:a16="http://schemas.microsoft.com/office/drawing/2014/main" id="{1A45E250-41BA-C55D-2F35-D5757D2414D4}"/>
              </a:ext>
            </a:extLst>
          </p:cNvPr>
          <p:cNvPicPr>
            <a:picLocks noChangeAspect="1"/>
          </p:cNvPicPr>
          <p:nvPr/>
        </p:nvPicPr>
        <p:blipFill>
          <a:blip r:embed="rId4"/>
          <a:stretch>
            <a:fillRect/>
          </a:stretch>
        </p:blipFill>
        <p:spPr>
          <a:xfrm>
            <a:off x="6216170" y="904325"/>
            <a:ext cx="2712557" cy="3646180"/>
          </a:xfrm>
          <a:prstGeom prst="rect">
            <a:avLst/>
          </a:prstGeom>
        </p:spPr>
      </p:pic>
    </p:spTree>
    <p:extLst>
      <p:ext uri="{BB962C8B-B14F-4D97-AF65-F5344CB8AC3E}">
        <p14:creationId xmlns:p14="http://schemas.microsoft.com/office/powerpoint/2010/main" val="286672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7072" y="965298"/>
            <a:ext cx="8271363" cy="3552804"/>
          </a:xfrm>
          <a:solidFill>
            <a:schemeClr val="bg1"/>
          </a:solidFill>
        </p:spPr>
        <p:txBody>
          <a:bodyPr vert="horz" wrap="square" lIns="68580" tIns="34290" rIns="68580" bIns="34290" numCol="1" rtlCol="0" anchor="t" anchorCtr="0" compatLnSpc="1">
            <a:prstTxWarp prst="textNoShape">
              <a:avLst/>
            </a:prstTxWarp>
            <a:normAutofit/>
          </a:bodyPr>
          <a:lstStyle/>
          <a:p>
            <a:r>
              <a:rPr lang="es-AR" sz="1800" dirty="0">
                <a:solidFill>
                  <a:schemeClr val="accent1">
                    <a:lumMod val="75000"/>
                  </a:schemeClr>
                </a:solidFill>
              </a:rPr>
              <a:t>Agente Etiológico: </a:t>
            </a:r>
            <a:r>
              <a:rPr lang="es-AR" sz="1800" dirty="0"/>
              <a:t>Mycobacterium Tuberculosis. ( Koch en 1882)</a:t>
            </a:r>
          </a:p>
          <a:p>
            <a:r>
              <a:rPr lang="es-AR" sz="1800" dirty="0">
                <a:solidFill>
                  <a:schemeClr val="accent1">
                    <a:lumMod val="75000"/>
                  </a:schemeClr>
                </a:solidFill>
              </a:rPr>
              <a:t>Trasmisión: </a:t>
            </a:r>
            <a:r>
              <a:rPr lang="es-AR" sz="1800" dirty="0"/>
              <a:t>Vía respiratoria ( reservorio: enfermos laríngeos o pulmonares)</a:t>
            </a:r>
          </a:p>
          <a:p>
            <a:r>
              <a:rPr lang="es-AR" sz="1800" dirty="0">
                <a:solidFill>
                  <a:schemeClr val="accent1">
                    <a:lumMod val="75000"/>
                  </a:schemeClr>
                </a:solidFill>
              </a:rPr>
              <a:t>Patogenia</a:t>
            </a:r>
            <a:endParaRPr lang="es-AR" sz="1800" dirty="0">
              <a:solidFill>
                <a:schemeClr val="accent1">
                  <a:lumMod val="75000"/>
                </a:schemeClr>
              </a:solidFill>
              <a:cs typeface="Calibri"/>
            </a:endParaRPr>
          </a:p>
          <a:p>
            <a:endParaRPr lang="es-AR" sz="1800" dirty="0"/>
          </a:p>
          <a:p>
            <a:endParaRPr lang="es-AR" dirty="0"/>
          </a:p>
        </p:txBody>
      </p:sp>
      <p:sp>
        <p:nvSpPr>
          <p:cNvPr id="9" name="Rectángulo redondeado 8"/>
          <p:cNvSpPr/>
          <p:nvPr/>
        </p:nvSpPr>
        <p:spPr>
          <a:xfrm>
            <a:off x="248113" y="2649025"/>
            <a:ext cx="920058" cy="7907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CuadroTexto 4"/>
          <p:cNvSpPr txBox="1"/>
          <p:nvPr/>
        </p:nvSpPr>
        <p:spPr>
          <a:xfrm>
            <a:off x="285816" y="2741700"/>
            <a:ext cx="920058" cy="461665"/>
          </a:xfrm>
          <a:prstGeom prst="rect">
            <a:avLst/>
          </a:prstGeom>
          <a:noFill/>
        </p:spPr>
        <p:txBody>
          <a:bodyPr wrap="square" rtlCol="0">
            <a:spAutoFit/>
          </a:bodyPr>
          <a:lstStyle/>
          <a:p>
            <a:r>
              <a:rPr lang="es-AR" sz="1200" dirty="0">
                <a:latin typeface="+mj-lt"/>
              </a:rPr>
              <a:t>M.T</a:t>
            </a:r>
          </a:p>
          <a:p>
            <a:r>
              <a:rPr lang="es-AR" sz="1200" dirty="0">
                <a:latin typeface="+mj-lt"/>
              </a:rPr>
              <a:t>Exposición</a:t>
            </a:r>
          </a:p>
        </p:txBody>
      </p:sp>
      <p:sp>
        <p:nvSpPr>
          <p:cNvPr id="10" name="Rectángulo redondeado 9"/>
          <p:cNvSpPr/>
          <p:nvPr/>
        </p:nvSpPr>
        <p:spPr>
          <a:xfrm>
            <a:off x="1624890" y="2174549"/>
            <a:ext cx="1137795"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CuadroTexto 7"/>
          <p:cNvSpPr txBox="1"/>
          <p:nvPr/>
        </p:nvSpPr>
        <p:spPr>
          <a:xfrm>
            <a:off x="1624115" y="2364175"/>
            <a:ext cx="1138494" cy="276999"/>
          </a:xfrm>
          <a:prstGeom prst="rect">
            <a:avLst/>
          </a:prstGeom>
          <a:noFill/>
        </p:spPr>
        <p:txBody>
          <a:bodyPr wrap="square" rtlCol="0">
            <a:spAutoFit/>
          </a:bodyPr>
          <a:lstStyle/>
          <a:p>
            <a:r>
              <a:rPr lang="es-AR" sz="1200" dirty="0">
                <a:latin typeface="+mj-lt"/>
              </a:rPr>
              <a:t>70% Sanos </a:t>
            </a:r>
          </a:p>
        </p:txBody>
      </p:sp>
      <p:sp>
        <p:nvSpPr>
          <p:cNvPr id="11" name="Rectángulo redondeado 10"/>
          <p:cNvSpPr/>
          <p:nvPr/>
        </p:nvSpPr>
        <p:spPr>
          <a:xfrm>
            <a:off x="1548316" y="3236044"/>
            <a:ext cx="1277408" cy="722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CuadroTexto 11"/>
          <p:cNvSpPr txBox="1"/>
          <p:nvPr/>
        </p:nvSpPr>
        <p:spPr>
          <a:xfrm>
            <a:off x="1576985" y="3383516"/>
            <a:ext cx="1254833" cy="461665"/>
          </a:xfrm>
          <a:prstGeom prst="rect">
            <a:avLst/>
          </a:prstGeom>
          <a:noFill/>
        </p:spPr>
        <p:txBody>
          <a:bodyPr wrap="square" rtlCol="0">
            <a:spAutoFit/>
          </a:bodyPr>
          <a:lstStyle/>
          <a:p>
            <a:r>
              <a:rPr lang="es-AR" sz="1200" dirty="0">
                <a:latin typeface="+mj-lt"/>
              </a:rPr>
              <a:t>30% Primoinfección</a:t>
            </a:r>
          </a:p>
        </p:txBody>
      </p:sp>
      <p:sp>
        <p:nvSpPr>
          <p:cNvPr id="14" name="Rectángulo redondeado 13"/>
          <p:cNvSpPr/>
          <p:nvPr/>
        </p:nvSpPr>
        <p:spPr>
          <a:xfrm>
            <a:off x="3380289" y="2036807"/>
            <a:ext cx="102191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CuadroTexto 14"/>
          <p:cNvSpPr txBox="1"/>
          <p:nvPr/>
        </p:nvSpPr>
        <p:spPr>
          <a:xfrm>
            <a:off x="3400128" y="2034815"/>
            <a:ext cx="1064682" cy="646331"/>
          </a:xfrm>
          <a:prstGeom prst="rect">
            <a:avLst/>
          </a:prstGeom>
          <a:noFill/>
        </p:spPr>
        <p:txBody>
          <a:bodyPr wrap="square" rtlCol="0">
            <a:spAutoFit/>
          </a:bodyPr>
          <a:lstStyle/>
          <a:p>
            <a:r>
              <a:rPr lang="es-AR" sz="1200" dirty="0">
                <a:latin typeface="+mj-lt"/>
              </a:rPr>
              <a:t> 5% enfermedad (2 -5 años)</a:t>
            </a:r>
          </a:p>
        </p:txBody>
      </p:sp>
      <p:sp>
        <p:nvSpPr>
          <p:cNvPr id="16" name="Rectángulo redondeado 15"/>
          <p:cNvSpPr/>
          <p:nvPr/>
        </p:nvSpPr>
        <p:spPr>
          <a:xfrm>
            <a:off x="5248298" y="1925427"/>
            <a:ext cx="137678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dirty="0"/>
              <a:t>Pulmonar 85 %</a:t>
            </a:r>
          </a:p>
        </p:txBody>
      </p:sp>
      <p:sp>
        <p:nvSpPr>
          <p:cNvPr id="17" name="Rectángulo redondeado 16"/>
          <p:cNvSpPr/>
          <p:nvPr/>
        </p:nvSpPr>
        <p:spPr>
          <a:xfrm>
            <a:off x="5256236" y="2893144"/>
            <a:ext cx="137678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dirty="0"/>
              <a:t>Extrapulmonar</a:t>
            </a:r>
          </a:p>
        </p:txBody>
      </p:sp>
      <p:sp>
        <p:nvSpPr>
          <p:cNvPr id="18" name="Rectángulo redondeado 17"/>
          <p:cNvSpPr/>
          <p:nvPr/>
        </p:nvSpPr>
        <p:spPr>
          <a:xfrm>
            <a:off x="3414115" y="2990752"/>
            <a:ext cx="1062650" cy="685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s-AR" sz="1200" dirty="0">
                <a:solidFill>
                  <a:schemeClr val="tx1"/>
                </a:solidFill>
              </a:rPr>
              <a:t>5 % reactivación</a:t>
            </a:r>
            <a:endParaRPr lang="es-AR" sz="1200" dirty="0">
              <a:solidFill>
                <a:schemeClr val="tx1"/>
              </a:solidFill>
              <a:cs typeface="Calibri"/>
            </a:endParaRPr>
          </a:p>
        </p:txBody>
      </p:sp>
      <p:cxnSp>
        <p:nvCxnSpPr>
          <p:cNvPr id="6" name="Conector recto de flecha 5"/>
          <p:cNvCxnSpPr>
            <a:cxnSpLocks/>
          </p:cNvCxnSpPr>
          <p:nvPr/>
        </p:nvCxnSpPr>
        <p:spPr>
          <a:xfrm flipV="1">
            <a:off x="2712412" y="2437045"/>
            <a:ext cx="588686" cy="709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1198520" y="2991925"/>
            <a:ext cx="333020" cy="389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stCxn id="5" idx="3"/>
          </p:cNvCxnSpPr>
          <p:nvPr/>
        </p:nvCxnSpPr>
        <p:spPr>
          <a:xfrm flipV="1">
            <a:off x="1205874" y="2681146"/>
            <a:ext cx="381237" cy="291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2792926" y="3291427"/>
            <a:ext cx="586108" cy="1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V="1">
            <a:off x="4501229" y="2298274"/>
            <a:ext cx="747069" cy="457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a:off x="4499712" y="2786200"/>
            <a:ext cx="750104" cy="429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ángulo redondeado 39"/>
          <p:cNvSpPr/>
          <p:nvPr/>
        </p:nvSpPr>
        <p:spPr>
          <a:xfrm>
            <a:off x="3479117" y="3888124"/>
            <a:ext cx="102191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cxnSp>
        <p:nvCxnSpPr>
          <p:cNvPr id="42" name="Conector recto de flecha 41"/>
          <p:cNvCxnSpPr>
            <a:stCxn id="11" idx="3"/>
          </p:cNvCxnSpPr>
          <p:nvPr/>
        </p:nvCxnSpPr>
        <p:spPr>
          <a:xfrm>
            <a:off x="2825724" y="3597226"/>
            <a:ext cx="612856" cy="776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CuadroTexto 52"/>
          <p:cNvSpPr txBox="1"/>
          <p:nvPr/>
        </p:nvSpPr>
        <p:spPr>
          <a:xfrm>
            <a:off x="3573430" y="4161647"/>
            <a:ext cx="782847" cy="276999"/>
          </a:xfrm>
          <a:prstGeom prst="rect">
            <a:avLst/>
          </a:prstGeom>
          <a:noFill/>
        </p:spPr>
        <p:txBody>
          <a:bodyPr wrap="square" rtlCol="0">
            <a:spAutoFit/>
          </a:bodyPr>
          <a:lstStyle/>
          <a:p>
            <a:r>
              <a:rPr lang="es-AR" sz="1200" dirty="0">
                <a:latin typeface="+mj-lt"/>
              </a:rPr>
              <a:t>Latente</a:t>
            </a:r>
          </a:p>
        </p:txBody>
      </p:sp>
      <p:sp>
        <p:nvSpPr>
          <p:cNvPr id="4" name="Título 1">
            <a:extLst>
              <a:ext uri="{FF2B5EF4-FFF2-40B4-BE49-F238E27FC236}">
                <a16:creationId xmlns:a16="http://schemas.microsoft.com/office/drawing/2014/main" id="{24D9A7A4-6BF1-05E7-E8C5-6E73DB1EEDED}"/>
              </a:ext>
            </a:extLst>
          </p:cNvPr>
          <p:cNvSpPr txBox="1">
            <a:spLocks/>
          </p:cNvSpPr>
          <p:nvPr/>
        </p:nvSpPr>
        <p:spPr bwMode="auto">
          <a:xfrm>
            <a:off x="395536" y="49217"/>
            <a:ext cx="1712569" cy="86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AR" sz="1800" b="1" dirty="0">
                <a:solidFill>
                  <a:schemeClr val="accent1">
                    <a:lumMod val="75000"/>
                  </a:schemeClr>
                </a:solidFill>
              </a:rPr>
              <a:t> Tuberculosis</a:t>
            </a:r>
          </a:p>
        </p:txBody>
      </p:sp>
    </p:spTree>
    <p:extLst>
      <p:ext uri="{BB962C8B-B14F-4D97-AF65-F5344CB8AC3E}">
        <p14:creationId xmlns:p14="http://schemas.microsoft.com/office/powerpoint/2010/main" val="78203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D1BE8BE-B48E-5510-513A-A6163C91815F}"/>
              </a:ext>
            </a:extLst>
          </p:cNvPr>
          <p:cNvSpPr>
            <a:spLocks noChangeArrowheads="1"/>
          </p:cNvSpPr>
          <p:nvPr/>
        </p:nvSpPr>
        <p:spPr bwMode="auto">
          <a:xfrm>
            <a:off x="1470447" y="76288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sz="1600">
              <a:latin typeface="+mj-lt"/>
            </a:endParaRPr>
          </a:p>
        </p:txBody>
      </p:sp>
      <p:sp>
        <p:nvSpPr>
          <p:cNvPr id="5" name="Cuadro de texto 4">
            <a:extLst>
              <a:ext uri="{FF2B5EF4-FFF2-40B4-BE49-F238E27FC236}">
                <a16:creationId xmlns:a16="http://schemas.microsoft.com/office/drawing/2014/main" id="{BA139B69-2328-5E47-D93D-3DC0314CEEE6}"/>
              </a:ext>
            </a:extLst>
          </p:cNvPr>
          <p:cNvSpPr txBox="1">
            <a:spLocks noChangeArrowheads="1"/>
          </p:cNvSpPr>
          <p:nvPr/>
        </p:nvSpPr>
        <p:spPr bwMode="auto">
          <a:xfrm>
            <a:off x="1619672" y="4011910"/>
            <a:ext cx="5356225" cy="369332"/>
          </a:xfrm>
          <a:prstGeom prst="rect">
            <a:avLst/>
          </a:prstGeom>
          <a:solidFill>
            <a:schemeClr val="bg1">
              <a:lumMod val="8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AR" b="0" i="0" u="none" strike="noStrike" cap="none" normalizeH="0" baseline="0" dirty="0">
                <a:ln>
                  <a:noFill/>
                </a:ln>
                <a:solidFill>
                  <a:srgbClr val="000000"/>
                </a:solidFill>
                <a:effectLst/>
                <a:latin typeface="+mj-lt"/>
                <a:ea typeface="Times New Roman" panose="02020603050405020304" pitchFamily="18" charset="0"/>
                <a:cs typeface="Calibri" panose="020F0502020204030204" pitchFamily="34" charset="0"/>
              </a:rPr>
              <a:t>Infección por Mt no es sinónimo de enfermedad</a:t>
            </a:r>
            <a:endParaRPr kumimoji="0" lang="es-ES" altLang="es-AR" b="0" i="0" u="none" strike="noStrike" cap="none" normalizeH="0" baseline="0" dirty="0">
              <a:ln>
                <a:noFill/>
              </a:ln>
              <a:solidFill>
                <a:schemeClr val="tx1"/>
              </a:solidFill>
              <a:effectLst/>
              <a:latin typeface="+mj-lt"/>
            </a:endParaRPr>
          </a:p>
        </p:txBody>
      </p:sp>
      <p:sp>
        <p:nvSpPr>
          <p:cNvPr id="6" name="Rectangle 4">
            <a:extLst>
              <a:ext uri="{FF2B5EF4-FFF2-40B4-BE49-F238E27FC236}">
                <a16:creationId xmlns:a16="http://schemas.microsoft.com/office/drawing/2014/main" id="{D170672D-677E-480B-BD50-D86BEAEB85E1}"/>
              </a:ext>
            </a:extLst>
          </p:cNvPr>
          <p:cNvSpPr>
            <a:spLocks noChangeArrowheads="1"/>
          </p:cNvSpPr>
          <p:nvPr/>
        </p:nvSpPr>
        <p:spPr bwMode="auto">
          <a:xfrm>
            <a:off x="395536" y="1017644"/>
            <a:ext cx="842493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AR" b="0" i="0" u="none" strike="noStrike" cap="none" normalizeH="0" baseline="0" dirty="0">
                <a:ln>
                  <a:noFill/>
                </a:ln>
                <a:solidFill>
                  <a:srgbClr val="000000"/>
                </a:solidFill>
                <a:effectLst/>
                <a:latin typeface="+mj-lt"/>
                <a:ea typeface="Times New Roman" panose="02020603050405020304" pitchFamily="18" charset="0"/>
              </a:rPr>
              <a:t>Es necesario diferenciar la primoinfección tuberculosa de la enfermedad. La primoinfección tuberculosa es el conjunto de fenómenos biológicos que tienen lugar cuando un individuo entra en contacto por primera vez con el bacilo </a:t>
            </a:r>
            <a:r>
              <a:rPr kumimoji="0" lang="es-ES" altLang="es-AR" b="0" i="0" u="none" strike="noStrike" cap="none" normalizeH="0" baseline="0" dirty="0" err="1">
                <a:ln>
                  <a:noFill/>
                </a:ln>
                <a:solidFill>
                  <a:srgbClr val="000000"/>
                </a:solidFill>
                <a:effectLst/>
                <a:latin typeface="+mj-lt"/>
                <a:ea typeface="Times New Roman" panose="02020603050405020304" pitchFamily="18" charset="0"/>
              </a:rPr>
              <a:t>Mycobacterium</a:t>
            </a:r>
            <a:r>
              <a:rPr kumimoji="0" lang="es-ES" altLang="es-AR" b="0" i="0" u="none" strike="noStrike" cap="none" normalizeH="0" baseline="0" dirty="0">
                <a:ln>
                  <a:noFill/>
                </a:ln>
                <a:solidFill>
                  <a:srgbClr val="000000"/>
                </a:solidFill>
                <a:effectLst/>
                <a:latin typeface="+mj-lt"/>
                <a:ea typeface="Times New Roman" panose="02020603050405020304" pitchFamily="18" charset="0"/>
              </a:rPr>
              <a:t> tuberculosis.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AR" b="0" i="0" u="none" strike="noStrike" cap="none" normalizeH="0" baseline="0" dirty="0">
                <a:ln>
                  <a:noFill/>
                </a:ln>
                <a:solidFill>
                  <a:srgbClr val="000000"/>
                </a:solidFill>
                <a:effectLst/>
                <a:latin typeface="+mj-lt"/>
                <a:ea typeface="Times New Roman" panose="02020603050405020304" pitchFamily="18" charset="0"/>
              </a:rPr>
              <a:t>No todos los pacientes infectados van a enfermar con tuberculosis, solo entre el 5% y el 10% de las personas van a desarrollar la enfermedad, generalmente dentro de los primeros 2 a 5 años.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AR" b="1" i="0" u="none" strike="noStrike" cap="none" normalizeH="0" baseline="0" dirty="0">
                <a:ln>
                  <a:noFill/>
                </a:ln>
                <a:solidFill>
                  <a:srgbClr val="000000"/>
                </a:solidFill>
                <a:effectLst/>
                <a:latin typeface="+mj-lt"/>
                <a:ea typeface="Times New Roman" panose="02020603050405020304" pitchFamily="18" charset="0"/>
              </a:rPr>
              <a:t>El riesgo es mayor en los menores de 5 años</a:t>
            </a:r>
            <a:r>
              <a:rPr kumimoji="0" lang="es-ES" altLang="es-AR" b="0" i="0" u="none" strike="noStrike" cap="none" normalizeH="0" baseline="0" dirty="0">
                <a:ln>
                  <a:noFill/>
                </a:ln>
                <a:solidFill>
                  <a:srgbClr val="000000"/>
                </a:solidFill>
                <a:effectLst/>
                <a:latin typeface="+mj-lt"/>
                <a:ea typeface="Times New Roman" panose="02020603050405020304" pitchFamily="18" charset="0"/>
              </a:rPr>
              <a:t>, huéspedes con HIV, desnutridos, diabéticos, alcohólicos y fumadores.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ES" altLang="es-AR" b="0" i="0" u="none" strike="noStrike" cap="none" normalizeH="0" baseline="0" dirty="0">
              <a:ln>
                <a:noFill/>
              </a:ln>
              <a:solidFill>
                <a:schemeClr val="tx1"/>
              </a:solidFill>
              <a:effectLst/>
              <a:latin typeface="+mj-lt"/>
            </a:endParaRPr>
          </a:p>
        </p:txBody>
      </p:sp>
      <p:sp>
        <p:nvSpPr>
          <p:cNvPr id="10" name="Título 1">
            <a:extLst>
              <a:ext uri="{FF2B5EF4-FFF2-40B4-BE49-F238E27FC236}">
                <a16:creationId xmlns:a16="http://schemas.microsoft.com/office/drawing/2014/main" id="{25D86C1C-74A0-2983-5945-63287027E9C9}"/>
              </a:ext>
            </a:extLst>
          </p:cNvPr>
          <p:cNvSpPr txBox="1">
            <a:spLocks/>
          </p:cNvSpPr>
          <p:nvPr/>
        </p:nvSpPr>
        <p:spPr bwMode="auto">
          <a:xfrm>
            <a:off x="395536" y="8092"/>
            <a:ext cx="1712569" cy="86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AR" sz="1800" b="1" dirty="0">
                <a:solidFill>
                  <a:schemeClr val="accent1">
                    <a:lumMod val="75000"/>
                  </a:schemeClr>
                </a:solidFill>
              </a:rPr>
              <a:t> Tuberculosis</a:t>
            </a:r>
          </a:p>
        </p:txBody>
      </p:sp>
    </p:spTree>
    <p:extLst>
      <p:ext uri="{BB962C8B-B14F-4D97-AF65-F5344CB8AC3E}">
        <p14:creationId xmlns:p14="http://schemas.microsoft.com/office/powerpoint/2010/main" val="299304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5DC98D-80A3-7939-70B5-62131B9DE6F7}"/>
              </a:ext>
            </a:extLst>
          </p:cNvPr>
          <p:cNvSpPr>
            <a:spLocks noGrp="1"/>
          </p:cNvSpPr>
          <p:nvPr>
            <p:ph idx="1"/>
          </p:nvPr>
        </p:nvSpPr>
        <p:spPr>
          <a:xfrm>
            <a:off x="457200" y="1121891"/>
            <a:ext cx="8229600" cy="3394075"/>
          </a:xfrm>
        </p:spPr>
        <p:txBody>
          <a:bodyPr/>
          <a:lstStyle/>
          <a:p>
            <a:r>
              <a:rPr kumimoji="0" lang="es-ES" altLang="es-AR" sz="18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La afectación casi siempre es pulmonar, pero puede afectar </a:t>
            </a:r>
          </a:p>
          <a:p>
            <a:pPr marL="0" indent="0">
              <a:buNone/>
            </a:pPr>
            <a:r>
              <a:rPr lang="es-ES" altLang="es-AR" sz="1800" dirty="0">
                <a:solidFill>
                  <a:srgbClr val="000000"/>
                </a:solidFill>
                <a:latin typeface="+mj-lt"/>
                <a:ea typeface="Times New Roman" panose="02020603050405020304" pitchFamily="18" charset="0"/>
                <a:cs typeface="Arial" panose="020B0604020202020204" pitchFamily="34" charset="0"/>
              </a:rPr>
              <a:t>      </a:t>
            </a:r>
            <a:r>
              <a:rPr kumimoji="0" lang="es-ES" altLang="es-AR" sz="18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cualquier parte del organismo por diseminación hemo linfática</a:t>
            </a:r>
          </a:p>
          <a:p>
            <a:pPr marL="0" indent="0">
              <a:buNone/>
            </a:pPr>
            <a:r>
              <a:rPr lang="es-ES" altLang="es-AR" sz="1800" dirty="0">
                <a:solidFill>
                  <a:srgbClr val="000000"/>
                </a:solidFill>
                <a:latin typeface="+mj-lt"/>
                <a:ea typeface="Times New Roman" panose="02020603050405020304" pitchFamily="18" charset="0"/>
                <a:cs typeface="Arial" panose="020B0604020202020204" pitchFamily="34" charset="0"/>
              </a:rPr>
              <a:t>     </a:t>
            </a:r>
            <a:r>
              <a:rPr kumimoji="0" lang="es-ES" altLang="es-AR" sz="18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 (especialmente pleura, meninges, hueso, riñón, abdomen). </a:t>
            </a:r>
          </a:p>
          <a:p>
            <a:r>
              <a:rPr kumimoji="0" lang="es-ES" altLang="es-AR" sz="1800" b="0" i="0" u="none" strike="noStrike" cap="none" normalizeH="0" baseline="0" dirty="0">
                <a:ln>
                  <a:noFill/>
                </a:ln>
                <a:solidFill>
                  <a:srgbClr val="000000"/>
                </a:solidFill>
                <a:effectLst/>
                <a:latin typeface="+mj-lt"/>
                <a:ea typeface="Calibri" panose="020F0502020204030204" pitchFamily="34" charset="0"/>
                <a:cs typeface="Arial" panose="020B0604020202020204" pitchFamily="34" charset="0"/>
              </a:rPr>
              <a:t>Los síntomas principales de la enfermedad son tos productiva, tos con sangre, fiebre, pérdida de peso</a:t>
            </a:r>
          </a:p>
          <a:p>
            <a:pPr marL="0" indent="0">
              <a:buNone/>
            </a:pPr>
            <a:r>
              <a:rPr kumimoji="0" lang="es-AR" altLang="es-AR" sz="1200" b="0" i="0" u="none" strike="noStrike" cap="none" normalizeH="0" baseline="0" dirty="0">
                <a:ln>
                  <a:noFill/>
                </a:ln>
                <a:solidFill>
                  <a:schemeClr val="tx1"/>
                </a:solidFill>
                <a:effectLst/>
              </a:rPr>
              <a:t> </a:t>
            </a:r>
            <a:endParaRPr kumimoji="0" lang="es-AR" altLang="es-AR" sz="1200" b="0" i="0" u="none" strike="noStrike" cap="none" normalizeH="0" baseline="0" dirty="0">
              <a:ln>
                <a:noFill/>
              </a:ln>
              <a:solidFill>
                <a:schemeClr val="tx1"/>
              </a:solidFill>
              <a:effectLst/>
              <a:latin typeface="Arial" panose="020B0604020202020204" pitchFamily="34" charset="0"/>
            </a:endParaRPr>
          </a:p>
          <a:p>
            <a:endParaRPr kumimoji="0" lang="es-ES" altLang="es-AR" sz="4800" b="0" i="0" u="sng" strike="noStrike" cap="none" normalizeH="0" baseline="0" dirty="0">
              <a:ln>
                <a:noFill/>
              </a:ln>
              <a:solidFill>
                <a:schemeClr val="tx1"/>
              </a:solidFill>
              <a:effectLst/>
              <a:latin typeface="Arial" panose="020B0604020202020204" pitchFamily="34" charset="0"/>
            </a:endParaRPr>
          </a:p>
          <a:p>
            <a:endParaRPr lang="es-AR" dirty="0"/>
          </a:p>
        </p:txBody>
      </p:sp>
      <p:sp>
        <p:nvSpPr>
          <p:cNvPr id="4" name="Cuadro de texto 3">
            <a:extLst>
              <a:ext uri="{FF2B5EF4-FFF2-40B4-BE49-F238E27FC236}">
                <a16:creationId xmlns:a16="http://schemas.microsoft.com/office/drawing/2014/main" id="{C20CBEAD-D21C-EF9E-02D6-7C9F861E4B41}"/>
              </a:ext>
            </a:extLst>
          </p:cNvPr>
          <p:cNvSpPr txBox="1">
            <a:spLocks noChangeArrowheads="1"/>
          </p:cNvSpPr>
          <p:nvPr/>
        </p:nvSpPr>
        <p:spPr bwMode="auto">
          <a:xfrm>
            <a:off x="1383060" y="3003798"/>
            <a:ext cx="6377880" cy="1368152"/>
          </a:xfrm>
          <a:prstGeom prst="rect">
            <a:avLst/>
          </a:prstGeom>
          <a:solidFill>
            <a:schemeClr val="bg1">
              <a:lumMod val="8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altLang="es-AR" b="0" i="1"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Los niños representan una población particularmente vulnerable con mayor riesgo de desarrollar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AR" altLang="es-AR" b="0" i="1"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 formas </a:t>
            </a:r>
            <a:r>
              <a:rPr kumimoji="0" lang="es-AR" altLang="es-AR" b="1" i="1"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severas y/o diseminadas</a:t>
            </a:r>
            <a:r>
              <a:rPr kumimoji="0" lang="es-AR" altLang="es-AR" b="0" i="1"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 </a:t>
            </a:r>
            <a:r>
              <a:rPr kumimoji="0" lang="es-ES" altLang="es-AR" b="0" i="1" u="none" strike="noStrike" cap="none" normalizeH="0" baseline="0" dirty="0">
                <a:ln>
                  <a:noFill/>
                </a:ln>
                <a:solidFill>
                  <a:srgbClr val="000000"/>
                </a:solidFill>
                <a:effectLst/>
                <a:latin typeface="+mj-lt"/>
                <a:ea typeface="Calibri" panose="020F0502020204030204" pitchFamily="34" charset="0"/>
                <a:cs typeface="Arial" panose="020B0604020202020204" pitchFamily="34" charset="0"/>
              </a:rPr>
              <a:t>como meningitis tuberculosa o tuberculosis miliar</a:t>
            </a:r>
            <a:r>
              <a:rPr kumimoji="0" lang="es-ES" altLang="es-AR" b="0" i="1"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a:t>
            </a:r>
            <a:endParaRPr kumimoji="0" lang="es-ES" altLang="es-AR" b="0" i="1" u="none" strike="noStrike" cap="none" normalizeH="0" baseline="0" dirty="0">
              <a:ln>
                <a:noFill/>
              </a:ln>
              <a:solidFill>
                <a:schemeClr val="tx1"/>
              </a:solidFill>
              <a:effectLst/>
              <a:latin typeface="+mj-lt"/>
            </a:endParaRPr>
          </a:p>
        </p:txBody>
      </p:sp>
      <p:sp>
        <p:nvSpPr>
          <p:cNvPr id="5" name="Título 1">
            <a:extLst>
              <a:ext uri="{FF2B5EF4-FFF2-40B4-BE49-F238E27FC236}">
                <a16:creationId xmlns:a16="http://schemas.microsoft.com/office/drawing/2014/main" id="{E59AFA3D-55D6-9096-CC65-031FA139F902}"/>
              </a:ext>
            </a:extLst>
          </p:cNvPr>
          <p:cNvSpPr txBox="1">
            <a:spLocks/>
          </p:cNvSpPr>
          <p:nvPr/>
        </p:nvSpPr>
        <p:spPr bwMode="auto">
          <a:xfrm>
            <a:off x="395536" y="49217"/>
            <a:ext cx="1712569" cy="86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AR" sz="1800" b="1" dirty="0">
                <a:solidFill>
                  <a:schemeClr val="accent1">
                    <a:lumMod val="75000"/>
                  </a:schemeClr>
                </a:solidFill>
              </a:rPr>
              <a:t> Tuberculosis</a:t>
            </a:r>
          </a:p>
        </p:txBody>
      </p:sp>
      <p:pic>
        <p:nvPicPr>
          <p:cNvPr id="7" name="Imagen 6">
            <a:extLst>
              <a:ext uri="{FF2B5EF4-FFF2-40B4-BE49-F238E27FC236}">
                <a16:creationId xmlns:a16="http://schemas.microsoft.com/office/drawing/2014/main" id="{80448811-80DA-1FD0-3024-EF6D8BEFA411}"/>
              </a:ext>
            </a:extLst>
          </p:cNvPr>
          <p:cNvPicPr>
            <a:picLocks noChangeAspect="1"/>
          </p:cNvPicPr>
          <p:nvPr/>
        </p:nvPicPr>
        <p:blipFill>
          <a:blip r:embed="rId2"/>
          <a:stretch>
            <a:fillRect/>
          </a:stretch>
        </p:blipFill>
        <p:spPr>
          <a:xfrm>
            <a:off x="6948264" y="75986"/>
            <a:ext cx="2064628" cy="1869963"/>
          </a:xfrm>
          <a:prstGeom prst="rect">
            <a:avLst/>
          </a:prstGeom>
        </p:spPr>
      </p:pic>
    </p:spTree>
    <p:extLst>
      <p:ext uri="{BB962C8B-B14F-4D97-AF65-F5344CB8AC3E}">
        <p14:creationId xmlns:p14="http://schemas.microsoft.com/office/powerpoint/2010/main" val="262441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083" y="273844"/>
            <a:ext cx="8381267" cy="378711"/>
          </a:xfrm>
        </p:spPr>
        <p:txBody>
          <a:bodyPr>
            <a:normAutofit fontScale="90000"/>
          </a:bodyPr>
          <a:lstStyle/>
          <a:p>
            <a:r>
              <a:rPr lang="es-AR" dirty="0"/>
              <a:t> </a:t>
            </a:r>
          </a:p>
        </p:txBody>
      </p:sp>
      <p:pic>
        <p:nvPicPr>
          <p:cNvPr id="4" name="Marcador de contenido 3"/>
          <p:cNvPicPr>
            <a:picLocks noGrp="1" noChangeAspect="1"/>
          </p:cNvPicPr>
          <p:nvPr>
            <p:ph idx="1"/>
          </p:nvPr>
        </p:nvPicPr>
        <p:blipFill>
          <a:blip r:embed="rId3"/>
          <a:stretch>
            <a:fillRect/>
          </a:stretch>
        </p:blipFill>
        <p:spPr>
          <a:xfrm>
            <a:off x="4788024" y="1147750"/>
            <a:ext cx="4084665" cy="3124919"/>
          </a:xfrm>
          <a:prstGeom prst="rect">
            <a:avLst/>
          </a:prstGeom>
        </p:spPr>
      </p:pic>
      <p:sp>
        <p:nvSpPr>
          <p:cNvPr id="3" name="Rectángulo 2"/>
          <p:cNvSpPr/>
          <p:nvPr/>
        </p:nvSpPr>
        <p:spPr>
          <a:xfrm>
            <a:off x="395536" y="870831"/>
            <a:ext cx="5044773" cy="5147563"/>
          </a:xfrm>
          <a:prstGeom prst="rect">
            <a:avLst/>
          </a:prstGeom>
        </p:spPr>
        <p:txBody>
          <a:bodyPr wrap="square" lIns="68580" tIns="34290" rIns="68580" bIns="34290" anchor="t">
            <a:spAutoFit/>
          </a:bodyPr>
          <a:lstStyle/>
          <a:p>
            <a:pPr marL="214313" indent="-214313">
              <a:buFont typeface="Arial"/>
              <a:buChar char="•"/>
            </a:pPr>
            <a:r>
              <a:rPr lang="es-AR" sz="1600" dirty="0">
                <a:solidFill>
                  <a:schemeClr val="accent2">
                    <a:lumMod val="75000"/>
                  </a:schemeClr>
                </a:solidFill>
                <a:latin typeface="+mj-lt"/>
                <a:ea typeface="+mn-lt"/>
                <a:cs typeface="+mn-lt"/>
              </a:rPr>
              <a:t>Diagnóstico</a:t>
            </a:r>
            <a:r>
              <a:rPr lang="es-AR" sz="1600" dirty="0">
                <a:solidFill>
                  <a:schemeClr val="accent2">
                    <a:lumMod val="75000"/>
                  </a:schemeClr>
                </a:solidFill>
                <a:latin typeface="+mj-lt"/>
              </a:rPr>
              <a:t>:</a:t>
            </a:r>
            <a:r>
              <a:rPr lang="es-AR" sz="1600" dirty="0"/>
              <a:t> </a:t>
            </a:r>
            <a:r>
              <a:rPr lang="es-AR" dirty="0">
                <a:latin typeface="+mj-lt"/>
              </a:rPr>
              <a:t>Difícil en pediatría.</a:t>
            </a:r>
          </a:p>
          <a:p>
            <a:pPr marL="214313" indent="-214313">
              <a:buFont typeface="Arial"/>
              <a:buChar char="•"/>
            </a:pPr>
            <a:endParaRPr lang="es-AR" dirty="0">
              <a:latin typeface="+mj-lt"/>
            </a:endParaRPr>
          </a:p>
          <a:p>
            <a:pPr marL="214313" indent="-214313">
              <a:buFont typeface="Arial"/>
              <a:buChar char="•"/>
            </a:pPr>
            <a:endParaRPr lang="es-AR" dirty="0">
              <a:latin typeface="+mj-lt"/>
            </a:endParaRPr>
          </a:p>
          <a:p>
            <a:pPr marL="214313" indent="-214313">
              <a:buFont typeface="Arial"/>
              <a:buChar char="•"/>
            </a:pPr>
            <a:r>
              <a:rPr lang="es-AR" dirty="0">
                <a:latin typeface="+mj-lt"/>
              </a:rPr>
              <a:t>Los niños no son </a:t>
            </a:r>
            <a:r>
              <a:rPr lang="es-AR" dirty="0" err="1">
                <a:latin typeface="+mj-lt"/>
              </a:rPr>
              <a:t>bacilíferos</a:t>
            </a:r>
            <a:r>
              <a:rPr lang="es-AR" dirty="0">
                <a:latin typeface="+mj-lt"/>
              </a:rPr>
              <a:t>.</a:t>
            </a:r>
          </a:p>
          <a:p>
            <a:pPr marL="214313" indent="-214313">
              <a:buFont typeface="Arial"/>
              <a:buChar char="•"/>
            </a:pPr>
            <a:r>
              <a:rPr lang="es-AR" dirty="0">
                <a:latin typeface="+mj-lt"/>
              </a:rPr>
              <a:t>Debe basarse en datos clínicos (anamnesis, </a:t>
            </a:r>
          </a:p>
          <a:p>
            <a:r>
              <a:rPr lang="es-AR" dirty="0">
                <a:latin typeface="+mj-lt"/>
              </a:rPr>
              <a:t>    PPD, radiológicos, histológico y </a:t>
            </a:r>
            <a:r>
              <a:rPr lang="es-AR" dirty="0" err="1">
                <a:latin typeface="+mj-lt"/>
              </a:rPr>
              <a:t>baciloscopía</a:t>
            </a:r>
            <a:r>
              <a:rPr lang="es-AR" dirty="0">
                <a:latin typeface="+mj-lt"/>
              </a:rPr>
              <a:t>)                                  epidemiológicos (contactos).</a:t>
            </a:r>
            <a:endParaRPr lang="en-US" dirty="0">
              <a:latin typeface="+mj-lt"/>
              <a:cs typeface="Calibri" panose="020F0502020204030204"/>
            </a:endParaRPr>
          </a:p>
          <a:p>
            <a:endParaRPr lang="es-AR" dirty="0">
              <a:latin typeface="+mj-lt"/>
            </a:endParaRPr>
          </a:p>
          <a:p>
            <a:endParaRPr lang="es-AR" sz="1400" dirty="0">
              <a:latin typeface="+mj-lt"/>
            </a:endParaRPr>
          </a:p>
          <a:p>
            <a:endParaRPr lang="es-AR" sz="1400" dirty="0">
              <a:latin typeface="+mj-lt"/>
            </a:endParaRPr>
          </a:p>
          <a:p>
            <a:endParaRPr lang="es-AR" sz="1400" dirty="0">
              <a:latin typeface="+mj-lt"/>
            </a:endParaRPr>
          </a:p>
          <a:p>
            <a:endParaRPr lang="es-AR" dirty="0"/>
          </a:p>
          <a:p>
            <a:endParaRPr lang="es-AR" dirty="0"/>
          </a:p>
          <a:p>
            <a:endParaRPr lang="es-AR" dirty="0"/>
          </a:p>
          <a:p>
            <a:endParaRPr lang="es-AR" dirty="0"/>
          </a:p>
          <a:p>
            <a:endParaRPr lang="es-AR" dirty="0"/>
          </a:p>
          <a:p>
            <a:endParaRPr lang="es-AR" dirty="0"/>
          </a:p>
          <a:p>
            <a:endParaRPr lang="es-AR" dirty="0"/>
          </a:p>
          <a:p>
            <a:endParaRPr lang="es-AR" dirty="0"/>
          </a:p>
        </p:txBody>
      </p:sp>
      <p:sp>
        <p:nvSpPr>
          <p:cNvPr id="6" name="Título 1">
            <a:extLst>
              <a:ext uri="{FF2B5EF4-FFF2-40B4-BE49-F238E27FC236}">
                <a16:creationId xmlns:a16="http://schemas.microsoft.com/office/drawing/2014/main" id="{4FCC5A85-AABF-2AFB-7B74-BF82270CF27F}"/>
              </a:ext>
            </a:extLst>
          </p:cNvPr>
          <p:cNvSpPr txBox="1">
            <a:spLocks/>
          </p:cNvSpPr>
          <p:nvPr/>
        </p:nvSpPr>
        <p:spPr bwMode="auto">
          <a:xfrm>
            <a:off x="395536" y="49217"/>
            <a:ext cx="1712569" cy="86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AR" sz="1800" b="1" dirty="0">
                <a:solidFill>
                  <a:schemeClr val="accent1">
                    <a:lumMod val="75000"/>
                  </a:schemeClr>
                </a:solidFill>
              </a:rPr>
              <a:t> Tuberculosis</a:t>
            </a:r>
          </a:p>
        </p:txBody>
      </p:sp>
    </p:spTree>
    <p:extLst>
      <p:ext uri="{BB962C8B-B14F-4D97-AF65-F5344CB8AC3E}">
        <p14:creationId xmlns:p14="http://schemas.microsoft.com/office/powerpoint/2010/main" val="161192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B6CE66-D435-3CCE-6751-A0C494B4A736}"/>
              </a:ext>
            </a:extLst>
          </p:cNvPr>
          <p:cNvSpPr>
            <a:spLocks noGrp="1"/>
          </p:cNvSpPr>
          <p:nvPr>
            <p:ph type="title"/>
          </p:nvPr>
        </p:nvSpPr>
        <p:spPr/>
        <p:txBody>
          <a:bodyPr/>
          <a:lstStyle/>
          <a:p>
            <a:pPr algn="l"/>
            <a:r>
              <a:rPr lang="es-AR" sz="2000" b="1" dirty="0">
                <a:solidFill>
                  <a:schemeClr val="accent1">
                    <a:lumMod val="75000"/>
                  </a:schemeClr>
                </a:solidFill>
              </a:rPr>
              <a:t>Conclusiones</a:t>
            </a:r>
          </a:p>
        </p:txBody>
      </p:sp>
      <p:sp>
        <p:nvSpPr>
          <p:cNvPr id="3" name="Marcador de contenido 2">
            <a:extLst>
              <a:ext uri="{FF2B5EF4-FFF2-40B4-BE49-F238E27FC236}">
                <a16:creationId xmlns:a16="http://schemas.microsoft.com/office/drawing/2014/main" id="{21B74CDE-34D2-98B8-72E8-634E03ED9818}"/>
              </a:ext>
            </a:extLst>
          </p:cNvPr>
          <p:cNvSpPr>
            <a:spLocks noGrp="1"/>
          </p:cNvSpPr>
          <p:nvPr>
            <p:ph idx="1"/>
          </p:nvPr>
        </p:nvSpPr>
        <p:spPr>
          <a:xfrm>
            <a:off x="457200" y="1200151"/>
            <a:ext cx="8229600" cy="3243808"/>
          </a:xfrm>
        </p:spPr>
        <p:txBody>
          <a:bodyPr/>
          <a:lstStyle/>
          <a:p>
            <a:pPr marL="0" indent="0">
              <a:buNone/>
            </a:pPr>
            <a:r>
              <a:rPr lang="es-AR" sz="1800" dirty="0">
                <a:latin typeface="+mj-lt"/>
              </a:rPr>
              <a:t>Enfermedad con alta carga mundial de morbimortalidad.</a:t>
            </a:r>
          </a:p>
          <a:p>
            <a:pPr marL="285750" indent="-285750">
              <a:buFont typeface="Arial" panose="020B0604020202020204" pitchFamily="34" charset="0"/>
              <a:buChar char="•"/>
            </a:pPr>
            <a:endParaRPr lang="es-AR" sz="1800" dirty="0">
              <a:latin typeface="+mj-lt"/>
            </a:endParaRPr>
          </a:p>
          <a:p>
            <a:pPr marL="0" indent="0">
              <a:buNone/>
            </a:pPr>
            <a:r>
              <a:rPr lang="es-AR" sz="1800" dirty="0">
                <a:latin typeface="+mj-lt"/>
              </a:rPr>
              <a:t>Los pacientes pediátricos son un grupo de riesgo y se favorecen con la vacunación. </a:t>
            </a:r>
          </a:p>
          <a:p>
            <a:pPr marL="285750" indent="-285750">
              <a:buFont typeface="Arial" panose="020B0604020202020204" pitchFamily="34" charset="0"/>
              <a:buChar char="•"/>
            </a:pPr>
            <a:endParaRPr lang="es-AR" sz="1800" dirty="0">
              <a:latin typeface="+mj-lt"/>
            </a:endParaRPr>
          </a:p>
          <a:p>
            <a:pPr marL="0" indent="0">
              <a:buNone/>
            </a:pPr>
            <a:r>
              <a:rPr lang="es-AR" sz="1800" dirty="0">
                <a:latin typeface="+mj-lt"/>
              </a:rPr>
              <a:t>El objetivo de la vacunación con BCG es evitar la diseminación del bacilo en niños pequeños y así las formas graves de enfermedad. </a:t>
            </a:r>
          </a:p>
          <a:p>
            <a:pPr marL="0" indent="0">
              <a:buNone/>
            </a:pPr>
            <a:endParaRPr lang="es-AR" sz="1800" dirty="0">
              <a:latin typeface="+mj-lt"/>
            </a:endParaRPr>
          </a:p>
          <a:p>
            <a:pPr marL="0" indent="0">
              <a:buNone/>
            </a:pPr>
            <a:endParaRPr lang="es-AR" sz="1800" dirty="0">
              <a:latin typeface="+mj-lt"/>
            </a:endParaRPr>
          </a:p>
          <a:p>
            <a:pPr marL="0" indent="0">
              <a:buNone/>
            </a:pPr>
            <a:endParaRPr lang="es-AR" sz="1800" dirty="0">
              <a:latin typeface="+mj-lt"/>
            </a:endParaRPr>
          </a:p>
          <a:p>
            <a:pPr marL="0" indent="0">
              <a:buNone/>
            </a:pPr>
            <a:r>
              <a:rPr lang="es-AR" sz="1800" i="1" dirty="0">
                <a:latin typeface="+mj-lt"/>
              </a:rPr>
              <a:t>Seguimos con la vacuna…</a:t>
            </a:r>
          </a:p>
          <a:p>
            <a:pPr marL="0" indent="0">
              <a:buNone/>
            </a:pPr>
            <a:endParaRPr lang="es-AR" dirty="0"/>
          </a:p>
          <a:p>
            <a:pPr marL="0" indent="0">
              <a:buNone/>
            </a:pPr>
            <a:endParaRPr lang="es-AR" dirty="0"/>
          </a:p>
        </p:txBody>
      </p:sp>
    </p:spTree>
    <p:extLst>
      <p:ext uri="{BB962C8B-B14F-4D97-AF65-F5344CB8AC3E}">
        <p14:creationId xmlns:p14="http://schemas.microsoft.com/office/powerpoint/2010/main" val="328333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2 Marcador de contenido">
            <a:extLst>
              <a:ext uri="{FF2B5EF4-FFF2-40B4-BE49-F238E27FC236}">
                <a16:creationId xmlns:a16="http://schemas.microsoft.com/office/drawing/2014/main" id="{8148C5D5-9403-ED9D-1F16-1B2147342933}"/>
              </a:ext>
            </a:extLst>
          </p:cNvPr>
          <p:cNvSpPr>
            <a:spLocks noGrp="1"/>
          </p:cNvSpPr>
          <p:nvPr>
            <p:ph idx="1"/>
          </p:nvPr>
        </p:nvSpPr>
        <p:spPr>
          <a:xfrm>
            <a:off x="123817" y="725488"/>
            <a:ext cx="8686808" cy="4537075"/>
          </a:xfrm>
        </p:spPr>
        <p:txBody>
          <a:bodyPr/>
          <a:lstStyle/>
          <a:p>
            <a:pPr>
              <a:spcBef>
                <a:spcPts val="0"/>
              </a:spcBef>
              <a:spcAft>
                <a:spcPts val="0"/>
              </a:spcAft>
            </a:pPr>
            <a:r>
              <a:rPr lang="es-MX" sz="1800" dirty="0"/>
              <a:t>Infección viral altamente contagiosa que ha ocasionado </a:t>
            </a:r>
          </a:p>
          <a:p>
            <a:pPr marL="0" indent="0">
              <a:spcBef>
                <a:spcPts val="0"/>
              </a:spcBef>
              <a:spcAft>
                <a:spcPts val="0"/>
              </a:spcAft>
              <a:buNone/>
            </a:pPr>
            <a:r>
              <a:rPr lang="es-MX" sz="1800" dirty="0"/>
              <a:t>      4 </a:t>
            </a:r>
            <a:r>
              <a:rPr lang="es-MX" sz="1800" b="1" dirty="0"/>
              <a:t>pandemias </a:t>
            </a:r>
            <a:r>
              <a:rPr lang="es-MX" sz="1800" dirty="0"/>
              <a:t>a lo largo de los siglos XX y XXI. </a:t>
            </a:r>
          </a:p>
          <a:p>
            <a:pPr>
              <a:spcBef>
                <a:spcPts val="0"/>
              </a:spcBef>
              <a:spcAft>
                <a:spcPts val="0"/>
              </a:spcAft>
            </a:pPr>
            <a:endParaRPr lang="es-MX" sz="1800" dirty="0"/>
          </a:p>
          <a:p>
            <a:pPr>
              <a:spcBef>
                <a:spcPts val="0"/>
              </a:spcBef>
              <a:spcAft>
                <a:spcPts val="0"/>
              </a:spcAft>
            </a:pPr>
            <a:endParaRPr lang="es-MX" sz="1800" dirty="0"/>
          </a:p>
          <a:p>
            <a:pPr>
              <a:spcBef>
                <a:spcPts val="0"/>
              </a:spcBef>
              <a:spcAft>
                <a:spcPts val="0"/>
              </a:spcAft>
            </a:pPr>
            <a:endParaRPr lang="es-MX" sz="1800" dirty="0"/>
          </a:p>
          <a:p>
            <a:pPr>
              <a:spcBef>
                <a:spcPts val="0"/>
              </a:spcBef>
            </a:pPr>
            <a:r>
              <a:rPr lang="es-MX" sz="1800" dirty="0">
                <a:ea typeface="Calibri" panose="020F0502020204030204" pitchFamily="34" charset="0"/>
                <a:cs typeface="Calibri" panose="020F0502020204030204" pitchFamily="34" charset="0"/>
              </a:rPr>
              <a:t>Se enferma </a:t>
            </a:r>
            <a:r>
              <a:rPr lang="es-MX" sz="1800" dirty="0"/>
              <a:t>5-15 % población mundial cada año. Se calcula que se producen mil millones de casos anuales de gripe de los cuales entre 3 y 5 millones son graves.</a:t>
            </a:r>
          </a:p>
          <a:p>
            <a:pPr marL="0" indent="0">
              <a:spcBef>
                <a:spcPts val="0"/>
              </a:spcBef>
              <a:spcAft>
                <a:spcPts val="0"/>
              </a:spcAft>
              <a:buClr>
                <a:schemeClr val="dk1"/>
              </a:buClr>
              <a:buSzPts val="1100"/>
              <a:buNone/>
            </a:pPr>
            <a:r>
              <a:rPr lang="es-MX" sz="1800" dirty="0"/>
              <a:t>      Entre 290.000 y 650.000 muertes respiratorias relacionadas con la influenza. Tasa de        letalidad del 0,2%.</a:t>
            </a:r>
          </a:p>
          <a:p>
            <a:pPr marL="0" indent="0">
              <a:spcBef>
                <a:spcPts val="0"/>
              </a:spcBef>
              <a:spcAft>
                <a:spcPts val="0"/>
              </a:spcAft>
              <a:buClr>
                <a:schemeClr val="dk1"/>
              </a:buClr>
              <a:buSzPts val="1100"/>
              <a:buNone/>
            </a:pPr>
            <a:endParaRPr lang="es-MX" sz="1800" dirty="0"/>
          </a:p>
          <a:p>
            <a:pPr marL="0" indent="0">
              <a:spcBef>
                <a:spcPts val="0"/>
              </a:spcBef>
              <a:spcAft>
                <a:spcPts val="0"/>
              </a:spcAft>
              <a:buClr>
                <a:schemeClr val="dk1"/>
              </a:buClr>
              <a:buSzPts val="1100"/>
              <a:buNone/>
            </a:pPr>
            <a:r>
              <a:rPr lang="es-MX" sz="1800" dirty="0"/>
              <a:t>    En climas templados, es estacional y  las epidemias se experimentan principalmente    durante el invierno. Dos temporadas de gripe cada año: de octubre a abril en el hemisferio norte y de mayo a septiembre en el hemisferio sur. En regiones tropicales y subtropicales, puede ocurrir influenza durante todo el año, con brotes irregulares.</a:t>
            </a:r>
          </a:p>
          <a:p>
            <a:pPr marL="0" indent="0" algn="just" eaLnBrk="1" hangingPunct="1">
              <a:spcBef>
                <a:spcPts val="0"/>
              </a:spcBef>
              <a:spcAft>
                <a:spcPts val="600"/>
              </a:spcAft>
              <a:buFont typeface="Arial" panose="020B0604020202020204" pitchFamily="34" charset="0"/>
              <a:buNone/>
              <a:defRPr/>
            </a:pPr>
            <a:endParaRPr lang="es-ES" sz="1800" dirty="0">
              <a:solidFill>
                <a:schemeClr val="bg2"/>
              </a:solidFill>
            </a:endParaRPr>
          </a:p>
        </p:txBody>
      </p:sp>
      <p:sp>
        <p:nvSpPr>
          <p:cNvPr id="5" name="9 Título">
            <a:extLst>
              <a:ext uri="{FF2B5EF4-FFF2-40B4-BE49-F238E27FC236}">
                <a16:creationId xmlns:a16="http://schemas.microsoft.com/office/drawing/2014/main" id="{739A4AA9-3438-30FC-169D-ABD2087BEBBD}"/>
              </a:ext>
            </a:extLst>
          </p:cNvPr>
          <p:cNvSpPr txBox="1">
            <a:spLocks/>
          </p:cNvSpPr>
          <p:nvPr/>
        </p:nvSpPr>
        <p:spPr bwMode="auto">
          <a:xfrm>
            <a:off x="581025" y="187489"/>
            <a:ext cx="8229600" cy="628650"/>
          </a:xfrm>
          <a:prstGeom prst="rect">
            <a:avLst/>
          </a:prstGeom>
          <a:noFill/>
          <a:ln w="9525">
            <a:noFill/>
            <a:miter lim="800000"/>
            <a:headEnd/>
            <a:tailEnd/>
          </a:ln>
        </p:spPr>
        <p:txBody>
          <a:bodyPr anchor="ctr"/>
          <a:lstStyle/>
          <a:p>
            <a:pPr>
              <a:defRPr/>
            </a:pPr>
            <a:r>
              <a:rPr lang="es-AR" b="1" dirty="0">
                <a:solidFill>
                  <a:srgbClr val="0070C0"/>
                </a:solidFill>
                <a:latin typeface="Calibri" pitchFamily="34" charset="0"/>
                <a:ea typeface="+mj-ea"/>
                <a:cs typeface="+mj-cs"/>
              </a:rPr>
              <a:t>Gripe</a:t>
            </a:r>
            <a:endParaRPr lang="es-ES" b="1" dirty="0">
              <a:solidFill>
                <a:srgbClr val="0070C0"/>
              </a:solidFill>
              <a:latin typeface="Calibri" pitchFamily="34" charset="0"/>
              <a:ea typeface="+mj-ea"/>
              <a:cs typeface="+mj-cs"/>
            </a:endParaRPr>
          </a:p>
        </p:txBody>
      </p:sp>
      <p:pic>
        <p:nvPicPr>
          <p:cNvPr id="2" name="Imagen 1">
            <a:extLst>
              <a:ext uri="{FF2B5EF4-FFF2-40B4-BE49-F238E27FC236}">
                <a16:creationId xmlns:a16="http://schemas.microsoft.com/office/drawing/2014/main" id="{9C098689-3072-C37D-90F9-38783AB75BF7}"/>
              </a:ext>
            </a:extLst>
          </p:cNvPr>
          <p:cNvPicPr>
            <a:picLocks noChangeAspect="1"/>
          </p:cNvPicPr>
          <p:nvPr/>
        </p:nvPicPr>
        <p:blipFill>
          <a:blip r:embed="rId2"/>
          <a:stretch>
            <a:fillRect/>
          </a:stretch>
        </p:blipFill>
        <p:spPr>
          <a:xfrm>
            <a:off x="5826541" y="816139"/>
            <a:ext cx="3194967" cy="1220890"/>
          </a:xfrm>
          <a:prstGeom prst="rect">
            <a:avLst/>
          </a:prstGeom>
          <a:solidFill>
            <a:schemeClr val="bg1">
              <a:lumMod val="95000"/>
            </a:schemeClr>
          </a:solidFill>
          <a:ln>
            <a:solidFill>
              <a:schemeClr val="accent1">
                <a:lumMod val="40000"/>
                <a:lumOff val="60000"/>
              </a:schemeClr>
            </a:solidFill>
          </a:ln>
        </p:spPr>
      </p:pic>
      <p:pic>
        <p:nvPicPr>
          <p:cNvPr id="4" name="Imagen 3">
            <a:extLst>
              <a:ext uri="{FF2B5EF4-FFF2-40B4-BE49-F238E27FC236}">
                <a16:creationId xmlns:a16="http://schemas.microsoft.com/office/drawing/2014/main" id="{A8124BF4-0918-F72B-A2DC-B48D658317E1}"/>
              </a:ext>
            </a:extLst>
          </p:cNvPr>
          <p:cNvPicPr>
            <a:picLocks noChangeAspect="1"/>
          </p:cNvPicPr>
          <p:nvPr/>
        </p:nvPicPr>
        <p:blipFill>
          <a:blip r:embed="rId3"/>
          <a:stretch>
            <a:fillRect/>
          </a:stretch>
        </p:blipFill>
        <p:spPr>
          <a:xfrm>
            <a:off x="188657" y="2787774"/>
            <a:ext cx="76127" cy="107847"/>
          </a:xfrm>
          <a:prstGeom prst="rect">
            <a:avLst/>
          </a:prstGeom>
        </p:spPr>
      </p:pic>
      <p:pic>
        <p:nvPicPr>
          <p:cNvPr id="6" name="Imagen 5">
            <a:extLst>
              <a:ext uri="{FF2B5EF4-FFF2-40B4-BE49-F238E27FC236}">
                <a16:creationId xmlns:a16="http://schemas.microsoft.com/office/drawing/2014/main" id="{B7877671-52B2-3E5C-B355-30173D4B1F72}"/>
              </a:ext>
            </a:extLst>
          </p:cNvPr>
          <p:cNvPicPr>
            <a:picLocks noChangeAspect="1"/>
          </p:cNvPicPr>
          <p:nvPr/>
        </p:nvPicPr>
        <p:blipFill>
          <a:blip r:embed="rId3"/>
          <a:stretch>
            <a:fillRect/>
          </a:stretch>
        </p:blipFill>
        <p:spPr>
          <a:xfrm>
            <a:off x="188656" y="3651870"/>
            <a:ext cx="76127" cy="107847"/>
          </a:xfrm>
          <a:prstGeom prst="rect">
            <a:avLst/>
          </a:prstGeom>
        </p:spPr>
      </p:pic>
    </p:spTree>
  </p:cSld>
  <p:clrMapOvr>
    <a:masterClrMapping/>
  </p:clrMapOvr>
</p:sld>
</file>

<file path=ppt/theme/theme1.xml><?xml version="1.0" encoding="utf-8"?>
<a:theme xmlns:a="http://schemas.openxmlformats.org/drawingml/2006/main" name="Tema de Office">
  <a:themeElements>
    <a:clrScheme name="Personalizado 3">
      <a:dk1>
        <a:srgbClr val="000000"/>
      </a:dk1>
      <a:lt1>
        <a:srgbClr val="FFFFFF"/>
      </a:lt1>
      <a:dk2>
        <a:srgbClr val="000000"/>
      </a:dk2>
      <a:lt2>
        <a:srgbClr val="000000"/>
      </a:lt2>
      <a:accent1>
        <a:srgbClr val="0070C0"/>
      </a:accent1>
      <a:accent2>
        <a:srgbClr val="00B0F0"/>
      </a:accent2>
      <a:accent3>
        <a:srgbClr val="002060"/>
      </a:accent3>
      <a:accent4>
        <a:srgbClr val="FF0000"/>
      </a:accent4>
      <a:accent5>
        <a:srgbClr val="FFC000"/>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43680</TotalTime>
  <Words>4012</Words>
  <Application>Microsoft Office PowerPoint</Application>
  <PresentationFormat>Presentación en pantalla (16:9)</PresentationFormat>
  <Paragraphs>266</Paragraphs>
  <Slides>17</Slides>
  <Notes>10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Segoe UI</vt:lpstr>
      <vt:lpstr>Tema de Office</vt:lpstr>
      <vt:lpstr>Curso PAI HNRG 2024 </vt:lpstr>
      <vt:lpstr>Reporte Mundial de Tuberculosis 2022. OMS</vt:lpstr>
      <vt:lpstr>Situación en Argentina 2023 </vt:lpstr>
      <vt:lpstr>Presentación de PowerPoint</vt:lpstr>
      <vt:lpstr>Presentación de PowerPoint</vt:lpstr>
      <vt:lpstr>Presentación de PowerPoint</vt:lpstr>
      <vt:lpstr> </vt:lpstr>
      <vt:lpstr>Conclusiones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ESCRIBA AQUÍ el título del módulo</dc:title>
  <dc:creator>Ione</dc:creator>
  <cp:lastModifiedBy>Lenovo</cp:lastModifiedBy>
  <cp:revision>396</cp:revision>
  <dcterms:created xsi:type="dcterms:W3CDTF">2013-03-07T20:00:08Z</dcterms:created>
  <dcterms:modified xsi:type="dcterms:W3CDTF">2024-08-29T11:14:36Z</dcterms:modified>
</cp:coreProperties>
</file>