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slideMaster+xml" PartName="/ppt/slideMasters/slideMaster1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presentation.main+xml" PartName="/ppt/presentation.xml"/>
  <Override ContentType="application/vnd.openxmlformats-officedocument.presentationml.presProps+xml" PartName="/ppt/presProps1.xml"/>
  <Override ContentType="application/vnd.openxmlformats-officedocument.theme+xml" PartName="/ppt/theme/theme1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3"/>
  </p:sld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</p:sldIdLst>
  <p:sldSz cy="6858000" cx="12192000"/>
  <p:notesSz cx="6858000" cy="9144000"/>
  <p:defaultTextStyle>
    <a:defPPr lvl="0">
      <a:defRPr lang="en-US"/>
    </a:defPPr>
    <a:lvl1pPr defTabSz="457200" eaLnBrk="1" hangingPunct="1" latinLnBrk="0" lvl="0" marL="0" rtl="0" algn="l">
      <a:defRPr kern="1200" sz="1800">
        <a:solidFill>
          <a:schemeClr val="tx1"/>
        </a:solidFill>
        <a:latin typeface="+mn-lt"/>
        <a:ea typeface="+mn-ea"/>
        <a:cs typeface="+mn-cs"/>
      </a:defRPr>
    </a:lvl1pPr>
    <a:lvl2pPr defTabSz="457200" eaLnBrk="1" hangingPunct="1" latinLnBrk="0" lvl="1" marL="457200" rtl="0" algn="l">
      <a:defRPr kern="1200" sz="1800">
        <a:solidFill>
          <a:schemeClr val="tx1"/>
        </a:solidFill>
        <a:latin typeface="+mn-lt"/>
        <a:ea typeface="+mn-ea"/>
        <a:cs typeface="+mn-cs"/>
      </a:defRPr>
    </a:lvl2pPr>
    <a:lvl3pPr defTabSz="457200" eaLnBrk="1" hangingPunct="1" latinLnBrk="0" lvl="2" marL="914400" rtl="0" algn="l">
      <a:defRPr kern="1200" sz="1800">
        <a:solidFill>
          <a:schemeClr val="tx1"/>
        </a:solidFill>
        <a:latin typeface="+mn-lt"/>
        <a:ea typeface="+mn-ea"/>
        <a:cs typeface="+mn-cs"/>
      </a:defRPr>
    </a:lvl3pPr>
    <a:lvl4pPr defTabSz="457200" eaLnBrk="1" hangingPunct="1" latinLnBrk="0" lvl="3" marL="1371600" rtl="0" algn="l">
      <a:defRPr kern="1200" sz="1800">
        <a:solidFill>
          <a:schemeClr val="tx1"/>
        </a:solidFill>
        <a:latin typeface="+mn-lt"/>
        <a:ea typeface="+mn-ea"/>
        <a:cs typeface="+mn-cs"/>
      </a:defRPr>
    </a:lvl4pPr>
    <a:lvl5pPr defTabSz="457200" eaLnBrk="1" hangingPunct="1" latinLnBrk="0" lvl="4" marL="1828800" rtl="0" algn="l">
      <a:defRPr kern="1200" sz="1800">
        <a:solidFill>
          <a:schemeClr val="tx1"/>
        </a:solidFill>
        <a:latin typeface="+mn-lt"/>
        <a:ea typeface="+mn-ea"/>
        <a:cs typeface="+mn-cs"/>
      </a:defRPr>
    </a:lvl5pPr>
    <a:lvl6pPr defTabSz="457200" eaLnBrk="1" hangingPunct="1" latinLnBrk="0" lvl="5" marL="2286000" rtl="0" algn="l">
      <a:defRPr kern="1200" sz="1800">
        <a:solidFill>
          <a:schemeClr val="tx1"/>
        </a:solidFill>
        <a:latin typeface="+mn-lt"/>
        <a:ea typeface="+mn-ea"/>
        <a:cs typeface="+mn-cs"/>
      </a:defRPr>
    </a:lvl6pPr>
    <a:lvl7pPr defTabSz="457200" eaLnBrk="1" hangingPunct="1" latinLnBrk="0" lvl="6" marL="2743200" rtl="0" algn="l">
      <a:defRPr kern="1200" sz="1800">
        <a:solidFill>
          <a:schemeClr val="tx1"/>
        </a:solidFill>
        <a:latin typeface="+mn-lt"/>
        <a:ea typeface="+mn-ea"/>
        <a:cs typeface="+mn-cs"/>
      </a:defRPr>
    </a:lvl7pPr>
    <a:lvl8pPr defTabSz="457200" eaLnBrk="1" hangingPunct="1" latinLnBrk="0" lvl="7" marL="3200400" rtl="0" algn="l">
      <a:defRPr kern="1200" sz="1800">
        <a:solidFill>
          <a:schemeClr val="tx1"/>
        </a:solidFill>
        <a:latin typeface="+mn-lt"/>
        <a:ea typeface="+mn-ea"/>
        <a:cs typeface="+mn-cs"/>
      </a:defRPr>
    </a:lvl8pPr>
    <a:lvl9pPr defTabSz="457200" eaLnBrk="1" hangingPunct="1" latinLnBrk="0" lvl="8" marL="3657600" rtl="0" algn="l">
      <a:defRPr kern="1200"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1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presProps" Target="presProps1.xml"/><Relationship Id="rId3" Type="http://schemas.openxmlformats.org/officeDocument/2006/relationships/slideMaster" Target="slideMasters/slideMaster1.xml"/><Relationship Id="rId4" Type="http://schemas.openxmlformats.org/officeDocument/2006/relationships/slide" Target="slides/slide1.xml"/><Relationship Id="rId10" Type="http://schemas.openxmlformats.org/officeDocument/2006/relationships/slide" Target="slides/slide7.xml"/><Relationship Id="rId9" Type="http://schemas.openxmlformats.org/officeDocument/2006/relationships/slide" Target="slides/slide6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8/28/2024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8/28/2024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8/28/2024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8/28/2024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8/28/2024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8/28/2024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de imag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8/28/2024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8/28/2024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8/28/2024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8/28/2024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8/28/2024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8/28/2024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8/28/2024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8/28/2024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8/28/2024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8/28/2024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8/28/2024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8/28/2024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2A693E1-6059-2725-A8A3-BD10F87F862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0F2956B-2DD5-ADB2-2361-8B1A198557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51012" y="1125415"/>
            <a:ext cx="8689976" cy="5190979"/>
          </a:xfrm>
        </p:spPr>
        <p:txBody>
          <a:bodyPr/>
          <a:lstStyle/>
          <a:p>
            <a:endParaRPr lang="es-AR" dirty="0"/>
          </a:p>
          <a:p>
            <a:endParaRPr lang="es-AR" sz="3200" dirty="0"/>
          </a:p>
          <a:p>
            <a:r>
              <a:rPr lang="es-AR" sz="3600" b="1" u="sng" dirty="0"/>
              <a:t>PPD</a:t>
            </a:r>
          </a:p>
          <a:p>
            <a:r>
              <a:rPr lang="es-AR" sz="2400" b="1" u="sng" dirty="0"/>
              <a:t>PRUEBA DE MANTOUX</a:t>
            </a:r>
          </a:p>
          <a:p>
            <a:r>
              <a:rPr lang="es-AR" sz="2400" b="1" dirty="0" err="1"/>
              <a:t>FUnCIÓN</a:t>
            </a:r>
            <a:r>
              <a:rPr lang="es-AR" sz="2400" b="1" dirty="0"/>
              <a:t>: DETECCIÓN DE MYCOBACTERIUM TUBERCULOSIS</a:t>
            </a:r>
          </a:p>
          <a:p>
            <a:endParaRPr lang="es-AR" dirty="0"/>
          </a:p>
          <a:p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1283153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3C4B8D1-A6E7-6ADF-57BD-340B341E20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5172682"/>
          </a:xfrm>
        </p:spPr>
        <p:txBody>
          <a:bodyPr/>
          <a:lstStyle/>
          <a:p>
            <a:endParaRPr lang="es-AR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DB498AD-2857-6120-940D-9F0149ED11A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4" y="618518"/>
            <a:ext cx="10363826" cy="5172682"/>
          </a:xfrm>
        </p:spPr>
        <p:txBody>
          <a:bodyPr>
            <a:normAutofit fontScale="92500" lnSpcReduction="20000"/>
          </a:bodyPr>
          <a:lstStyle/>
          <a:p>
            <a:endParaRPr lang="es-AR" dirty="0"/>
          </a:p>
          <a:p>
            <a:r>
              <a:rPr lang="es-AR" b="1" u="sng" dirty="0"/>
              <a:t>DESCRIPCIÓN:</a:t>
            </a:r>
            <a:r>
              <a:rPr lang="es-AR" dirty="0"/>
              <a:t> SOLUCIÓN LÍQUIDA LÍMPIDA, LIGERAMENTE AMARILLENTA. CONTIENE PROTEÍNAS AISALADAS DE CULTIVOS DE cepas de  </a:t>
            </a:r>
            <a:r>
              <a:rPr lang="es-AR" dirty="0" err="1"/>
              <a:t>mycobacterium</a:t>
            </a:r>
            <a:r>
              <a:rPr lang="es-AR" dirty="0"/>
              <a:t> tuberculosis</a:t>
            </a:r>
          </a:p>
          <a:p>
            <a:r>
              <a:rPr lang="es-AR" dirty="0"/>
              <a:t>cada dosis (0.1 ml) contiene 2 u </a:t>
            </a:r>
            <a:r>
              <a:rPr lang="es-AR" dirty="0" err="1"/>
              <a:t>tuberculínicas</a:t>
            </a:r>
            <a:endParaRPr lang="es-AR" dirty="0"/>
          </a:p>
          <a:p>
            <a:r>
              <a:rPr lang="es-AR" dirty="0"/>
              <a:t>Cada lote  es preparado a partir de un lote madre de tuberculina </a:t>
            </a:r>
            <a:r>
              <a:rPr lang="es-AR" dirty="0" err="1"/>
              <a:t>ppd</a:t>
            </a:r>
            <a:r>
              <a:rPr lang="es-AR" dirty="0"/>
              <a:t> + UN ESTABILIZANTE Y UN CONSERVANTE</a:t>
            </a:r>
          </a:p>
          <a:p>
            <a:r>
              <a:rPr lang="es-AR" b="1" u="sng" dirty="0"/>
              <a:t>PRESENTACIÓN: </a:t>
            </a:r>
            <a:r>
              <a:rPr lang="es-AR" b="1" dirty="0"/>
              <a:t>frasco de multidosis con </a:t>
            </a:r>
            <a:r>
              <a:rPr lang="es-AR" b="1" dirty="0" err="1"/>
              <a:t>unA</a:t>
            </a:r>
            <a:r>
              <a:rPr lang="es-AR" b="1" dirty="0"/>
              <a:t> DURACIÓN DE 30 DÍAS.</a:t>
            </a:r>
          </a:p>
          <a:p>
            <a:r>
              <a:rPr lang="es-AR" dirty="0"/>
              <a:t>Pero también existe y un  frasco multidosis que dura sólo 24 </a:t>
            </a:r>
            <a:r>
              <a:rPr lang="es-AR" dirty="0" err="1"/>
              <a:t>hs</a:t>
            </a:r>
            <a:r>
              <a:rPr lang="es-AR" dirty="0"/>
              <a:t>.</a:t>
            </a:r>
          </a:p>
          <a:p>
            <a:r>
              <a:rPr lang="es-AR" b="1" u="sng" dirty="0"/>
              <a:t>ADMINISTRACIÓN Y DOSIS:</a:t>
            </a:r>
            <a:r>
              <a:rPr lang="es-AR" dirty="0"/>
              <a:t> LA PRUEBA DE MANTOUX SE REALIZA MEDIANTE LA INYECCIÓN INTRADÉRMICA DE 0.1 ML DE TUBERCULINA PPD (2ut) EN EL MEDIO DE LA CARA DORSAL DEL ANTEBRAZO. JERINGA DE 1 ML + aguja  25g. Debe inyectarse LENTAMENTE FORMANDO UNA PÁPULA BLANCUZCA DE 8-10 mm de diámetro, que desaparecerá 10 min después</a:t>
            </a:r>
          </a:p>
          <a:p>
            <a:r>
              <a:rPr lang="es-AR" dirty="0"/>
              <a:t>Si esta pápula no aparece, es porque la inoculación ha sido demasiado profunda y debe ser repetida en el otro brazo</a:t>
            </a:r>
          </a:p>
          <a:p>
            <a:endParaRPr lang="es-AR" b="1" u="sng" dirty="0"/>
          </a:p>
          <a:p>
            <a:endParaRPr lang="es-AR" b="1" u="sng" dirty="0"/>
          </a:p>
          <a:p>
            <a:endParaRPr lang="es-AR" b="1" u="sng" dirty="0"/>
          </a:p>
          <a:p>
            <a:endParaRPr lang="es-AR" b="1" u="sng" dirty="0"/>
          </a:p>
          <a:p>
            <a:endParaRPr lang="es-AR" b="1" u="sng" dirty="0"/>
          </a:p>
          <a:p>
            <a:endParaRPr lang="es-AR" b="1" u="sng" dirty="0"/>
          </a:p>
          <a:p>
            <a:endParaRPr lang="es-AR" b="1" u="sng" dirty="0"/>
          </a:p>
          <a:p>
            <a:endParaRPr lang="es-AR" b="1" u="sng" dirty="0"/>
          </a:p>
          <a:p>
            <a:endParaRPr lang="es-AR" b="1" u="sng" dirty="0"/>
          </a:p>
          <a:p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2055411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EBC58F-8E11-0E21-73F0-7D5570B4BB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1522921-70D1-0ABB-5017-BF90EA8EC02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4" y="618518"/>
            <a:ext cx="10363826" cy="5172682"/>
          </a:xfrm>
        </p:spPr>
        <p:txBody>
          <a:bodyPr/>
          <a:lstStyle/>
          <a:p>
            <a:endParaRPr lang="es-AR" dirty="0"/>
          </a:p>
          <a:p>
            <a:r>
              <a:rPr lang="es-AR" u="sng" dirty="0"/>
              <a:t>Efectos secundarios</a:t>
            </a:r>
            <a:r>
              <a:rPr lang="es-AR" dirty="0"/>
              <a:t>:  las personas muy sensibles a la tuberculina pueden sentir dolor, picazón e irritación EN LA ZONA DE LA INYECCIÓN, PERO LAS MOLESTIAS DESAPARECERÁN SOLAS DESPUÉS DE UNOS POCOS DÍAS</a:t>
            </a:r>
          </a:p>
          <a:p>
            <a:r>
              <a:rPr lang="es-AR" dirty="0"/>
              <a:t>RECOMENDACIONES:  no lesionar la zona ante situación de picor para evitar alterar EL RESULTADO.</a:t>
            </a:r>
          </a:p>
          <a:p>
            <a:r>
              <a:rPr lang="es-AR" dirty="0"/>
              <a:t>MARCAR LA ZONA CON FIBRA PARA SU POSTERIOR LECTURA</a:t>
            </a:r>
          </a:p>
          <a:p>
            <a:r>
              <a:rPr lang="es-AR" dirty="0"/>
              <a:t>Si la persona no se presenta a las 72 </a:t>
            </a:r>
            <a:r>
              <a:rPr lang="es-AR" dirty="0" err="1"/>
              <a:t>hs</a:t>
            </a:r>
            <a:r>
              <a:rPr lang="es-AR" dirty="0"/>
              <a:t> y lo hace después, se repetirá la colocación de </a:t>
            </a:r>
            <a:r>
              <a:rPr lang="es-AR" dirty="0" err="1"/>
              <a:t>ppd</a:t>
            </a:r>
            <a:r>
              <a:rPr lang="es-AR" dirty="0"/>
              <a:t> en otra zona.</a:t>
            </a:r>
          </a:p>
          <a:p>
            <a:r>
              <a:rPr lang="es-AR" u="sng" dirty="0"/>
              <a:t>CONTRAINDICACIONES</a:t>
            </a:r>
            <a:r>
              <a:rPr lang="es-AR" dirty="0"/>
              <a:t>: ALERGIA A LA Sustancia activa o cualquiera de sus excipientes.</a:t>
            </a:r>
          </a:p>
          <a:p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13402971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EEC1D65-9E36-CC6F-7D87-844D213C63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5172682"/>
          </a:xfrm>
        </p:spPr>
        <p:txBody>
          <a:bodyPr/>
          <a:lstStyle/>
          <a:p>
            <a:endParaRPr lang="es-AR" dirty="0"/>
          </a:p>
        </p:txBody>
      </p:sp>
      <p:pic>
        <p:nvPicPr>
          <p:cNvPr id="14" name="Marcador de contenido 13">
            <a:extLst>
              <a:ext uri="{FF2B5EF4-FFF2-40B4-BE49-F238E27FC236}">
                <a16:creationId xmlns:a16="http://schemas.microsoft.com/office/drawing/2014/main" id="{6B12E257-5F63-EB9F-6623-C0DA0705F3F8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012875" y="618517"/>
            <a:ext cx="10265350" cy="5172684"/>
          </a:xfrm>
        </p:spPr>
      </p:pic>
    </p:spTree>
    <p:extLst>
      <p:ext uri="{BB962C8B-B14F-4D97-AF65-F5344CB8AC3E}">
        <p14:creationId xmlns:p14="http://schemas.microsoft.com/office/powerpoint/2010/main" val="7142430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9AC7F21-D7AD-902E-788D-EFCC0ED2C6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9" name="Marcador de contenido 8">
            <a:extLst>
              <a:ext uri="{FF2B5EF4-FFF2-40B4-BE49-F238E27FC236}">
                <a16:creationId xmlns:a16="http://schemas.microsoft.com/office/drawing/2014/main" id="{413EE7B2-8830-E8C9-4090-D4CB9172DF91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633046" y="547442"/>
            <a:ext cx="3010486" cy="3334504"/>
          </a:xfr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62A6F9C6-7455-C036-C654-4E762224D9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6779" y="245725"/>
            <a:ext cx="7086846" cy="3699803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0D6C06C3-6C12-C230-CF9D-C7764E2BDE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1010" y="4016603"/>
            <a:ext cx="9115865" cy="3017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8851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D8C2E62-58DB-0E16-B24F-4E3882F575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5444658"/>
          </a:xfrm>
        </p:spPr>
        <p:txBody>
          <a:bodyPr/>
          <a:lstStyle/>
          <a:p>
            <a:endParaRPr lang="es-AR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37DC13E-752E-C70F-C085-D82ECC07CD8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4" y="618517"/>
            <a:ext cx="10363826" cy="5444657"/>
          </a:xfrm>
        </p:spPr>
        <p:txBody>
          <a:bodyPr>
            <a:normAutofit fontScale="92500"/>
          </a:bodyPr>
          <a:lstStyle/>
          <a:p>
            <a:r>
              <a:rPr lang="es-AR" sz="2800" b="1" u="sng" dirty="0"/>
              <a:t>Interpretación de la reacción:</a:t>
            </a:r>
            <a:endParaRPr lang="es-AR" sz="2800" dirty="0"/>
          </a:p>
          <a:p>
            <a:pPr marL="0" indent="0">
              <a:buNone/>
            </a:pPr>
            <a:r>
              <a:rPr lang="es-AR" sz="2800" dirty="0"/>
              <a:t> el resultado </a:t>
            </a:r>
            <a:r>
              <a:rPr lang="es-AR" sz="2400" dirty="0"/>
              <a:t>se registra de 48 a 72 </a:t>
            </a:r>
            <a:r>
              <a:rPr lang="es-AR" sz="2400" dirty="0" err="1"/>
              <a:t>hs</a:t>
            </a:r>
            <a:r>
              <a:rPr lang="es-AR" sz="2400" dirty="0"/>
              <a:t> posteriores a la inoculación.</a:t>
            </a:r>
          </a:p>
          <a:p>
            <a:pPr marL="0" indent="0">
              <a:buNone/>
            </a:pPr>
            <a:r>
              <a:rPr lang="es-AR" sz="2400" dirty="0"/>
              <a:t>Reacción positiva: induración plana, elevada en el centro, rodeada de un enrojecimiento. Sólo se mide la induración: que es el diámetro transversal al eje longitudinal del antebrazo en mm, con regla de plástico transparente.</a:t>
            </a:r>
          </a:p>
          <a:p>
            <a:pPr marL="0" indent="0">
              <a:buNone/>
            </a:pPr>
            <a:r>
              <a:rPr lang="es-AR" sz="2400" dirty="0"/>
              <a:t>0-5 mm prueba negativa</a:t>
            </a:r>
          </a:p>
          <a:p>
            <a:pPr marL="0" indent="0">
              <a:buNone/>
            </a:pPr>
            <a:r>
              <a:rPr lang="es-AR" sz="2400" dirty="0"/>
              <a:t>6-9 mm prueba dudosa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AR" sz="2400" dirty="0"/>
              <a:t>O = 10 mm prueba positiva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AR" sz="2400" dirty="0"/>
              <a:t>Uso simultáneo con otras vacunas, como las virales atenuadas (</a:t>
            </a:r>
            <a:r>
              <a:rPr lang="es-AR" sz="2400" dirty="0" err="1"/>
              <a:t>ssp</a:t>
            </a:r>
            <a:r>
              <a:rPr lang="es-AR" sz="2400" dirty="0"/>
              <a:t>, </a:t>
            </a:r>
            <a:r>
              <a:rPr lang="es-AR" sz="2400" dirty="0" err="1"/>
              <a:t>sr,varicela</a:t>
            </a:r>
            <a:r>
              <a:rPr lang="es-AR" sz="2400" dirty="0"/>
              <a:t>) sino se aplica el mismo día, esperar 4 semanas.</a:t>
            </a:r>
          </a:p>
        </p:txBody>
      </p:sp>
    </p:spTree>
    <p:extLst>
      <p:ext uri="{BB962C8B-B14F-4D97-AF65-F5344CB8AC3E}">
        <p14:creationId xmlns:p14="http://schemas.microsoft.com/office/powerpoint/2010/main" val="14250758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83B8CC2-3859-F678-367D-6E957A40AA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1A9D1A01-E488-AD1A-1BBD-C8899103A241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s-AR" dirty="0"/>
          </a:p>
        </p:txBody>
      </p:sp>
      <p:pic>
        <p:nvPicPr>
          <p:cNvPr id="14" name="Marcador de contenido 13">
            <a:extLst>
              <a:ext uri="{FF2B5EF4-FFF2-40B4-BE49-F238E27FC236}">
                <a16:creationId xmlns:a16="http://schemas.microsoft.com/office/drawing/2014/main" id="{C221E9EC-3F55-7C78-D454-B11229666961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913773" y="609600"/>
            <a:ext cx="10466990" cy="5875606"/>
          </a:xfrm>
        </p:spPr>
      </p:pic>
      <p:sp>
        <p:nvSpPr>
          <p:cNvPr id="15" name="Rectángulo 14">
            <a:extLst>
              <a:ext uri="{FF2B5EF4-FFF2-40B4-BE49-F238E27FC236}">
                <a16:creationId xmlns:a16="http://schemas.microsoft.com/office/drawing/2014/main" id="{6A4E4D65-F3C2-7363-CD12-A3632AF1DCBE}"/>
              </a:ext>
            </a:extLst>
          </p:cNvPr>
          <p:cNvSpPr/>
          <p:nvPr/>
        </p:nvSpPr>
        <p:spPr>
          <a:xfrm>
            <a:off x="4431536" y="2967335"/>
            <a:ext cx="332892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GRACIAS!!!</a:t>
            </a:r>
            <a:endParaRPr lang="es-ES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4871930"/>
      </p:ext>
    </p:extLst>
  </p:cSld>
  <p:clrMapOvr>
    <a:masterClrMapping/>
  </p:clrMapOvr>
</p:sld>
</file>

<file path=ppt/theme/theme1.xml><?xml version="1.0" encoding="utf-8"?>
<a:theme xmlns:a="http://schemas.openxmlformats.org/drawingml/2006/main" name="Gota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