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6" r:id="rId16"/>
    <p:sldId id="275" r:id="rId17"/>
    <p:sldId id="277" r:id="rId18"/>
    <p:sldId id="278" r:id="rId19"/>
    <p:sldId id="280" r:id="rId20"/>
    <p:sldId id="281" r:id="rId21"/>
    <p:sldId id="288" r:id="rId22"/>
    <p:sldId id="279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82BD5-091D-4404-9895-35F47E50231F}" v="179" dt="2024-08-02T15:43:25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-552" y="1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xmlns="" id="{1351B104-9B78-4A2B-B970-FA8ABE1CE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32" name="Rectangle 1031">
              <a:extLst>
                <a:ext uri="{FF2B5EF4-FFF2-40B4-BE49-F238E27FC236}">
                  <a16:creationId xmlns:a16="http://schemas.microsoft.com/office/drawing/2014/main" xmlns="" id="{3A130E84-D02F-40FB-9BEB-5202392713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3" name="Picture 2">
              <a:extLst>
                <a:ext uri="{FF2B5EF4-FFF2-40B4-BE49-F238E27FC236}">
                  <a16:creationId xmlns:a16="http://schemas.microsoft.com/office/drawing/2014/main" xmlns="" id="{5E142BFD-7D75-4518-BBDF-27C00AB4B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51A94C-4989-28F2-8742-5C03D3227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938" y="1122363"/>
            <a:ext cx="7673486" cy="23876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VACUNAS DEL RECIEN NACIDO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89FDBD-56E8-163D-77D4-392B4C21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3490" y="5122069"/>
            <a:ext cx="4082297" cy="1655762"/>
          </a:xfrm>
        </p:spPr>
        <p:txBody>
          <a:bodyPr>
            <a:normAutofit/>
          </a:bodyPr>
          <a:lstStyle/>
          <a:p>
            <a:pPr algn="r"/>
            <a:r>
              <a:rPr lang="es-MX" dirty="0"/>
              <a:t>PAI 2024 HNRG</a:t>
            </a:r>
          </a:p>
          <a:p>
            <a:pPr algn="r"/>
            <a:r>
              <a:rPr lang="es-MX" dirty="0"/>
              <a:t>VACUNATORIO</a:t>
            </a:r>
          </a:p>
          <a:p>
            <a:pPr algn="r"/>
            <a:r>
              <a:rPr lang="es-MX" dirty="0"/>
              <a:t>LIC. MICAELA TOLABA</a:t>
            </a:r>
            <a:endParaRPr lang="es-AR" dirty="0"/>
          </a:p>
        </p:txBody>
      </p:sp>
      <p:pic>
        <p:nvPicPr>
          <p:cNvPr id="1026" name="Picture 2" descr="Hospital de Niños Ricardo Gutierrez | Buenos Aires">
            <a:extLst>
              <a:ext uri="{FF2B5EF4-FFF2-40B4-BE49-F238E27FC236}">
                <a16:creationId xmlns:a16="http://schemas.microsoft.com/office/drawing/2014/main" xmlns="" id="{EA0AC2CF-2759-5977-C9F7-53C31484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6"/>
          <a:stretch/>
        </p:blipFill>
        <p:spPr bwMode="auto">
          <a:xfrm>
            <a:off x="-5596" y="10"/>
            <a:ext cx="2191584" cy="6838940"/>
          </a:xfrm>
          <a:prstGeom prst="rect">
            <a:avLst/>
          </a:prstGeom>
          <a:noFill/>
          <a:effectLst>
            <a:outerShdw blurRad="50800" dist="50800" dir="5400000" sx="200000" sy="200000" algn="ctr" rotWithShape="0">
              <a:schemeClr val="bg2">
                <a:lumMod val="20000"/>
                <a:lumOff val="80000"/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xmlns="" id="{D4116A08-770E-4DC3-AAB6-E3E8E6CEC8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36" name="Rectangle 5">
              <a:extLst>
                <a:ext uri="{FF2B5EF4-FFF2-40B4-BE49-F238E27FC236}">
                  <a16:creationId xmlns:a16="http://schemas.microsoft.com/office/drawing/2014/main" xmlns="" id="{6ADECFB2-F615-49A9-A242-A3D04CADB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xmlns="" id="{8E1F3AC6-5FF1-401B-91E4-180D1D356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xmlns="" id="{72BC7A9D-387B-4877-B8E6-E8ABA6B265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39" name="Rectangle 8">
              <a:extLst>
                <a:ext uri="{FF2B5EF4-FFF2-40B4-BE49-F238E27FC236}">
                  <a16:creationId xmlns:a16="http://schemas.microsoft.com/office/drawing/2014/main" xmlns="" id="{9114560A-27D6-469D-992E-33A55B40B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xmlns="" id="{CBF136EF-7DC2-47D2-974C-70044B5E9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xmlns="" id="{6B03084D-F566-41C4-BE37-870FB5A0D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xmlns="" id="{049DC21B-8236-4901-9ADD-E3167ABDE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xmlns="" id="{304F4FEB-8B5B-45BA-988C-5FBF41059E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xmlns="" id="{E88E24C8-3D76-4C2F-84D1-BC3C2AACA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xmlns="" id="{91C91468-4F8A-42F1-9505-02D9241787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xmlns="" id="{C22581B1-C426-4189-85D6-C499D6982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xmlns="" id="{29DFD4C4-0517-4A6B-B423-E55582618D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xmlns="" id="{7ACD84D3-D09D-4C94-99D5-51713A1D6B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xmlns="" id="{37C2AEAB-1CC9-4A9A-8303-E1E0C12168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xmlns="" id="{20ABD348-58FE-4371-AE12-C66FF8CAC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xmlns="" id="{408E0FAA-F0C5-4CB1-95FE-D3D96830F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xmlns="" id="{F83C789F-2881-4822-A724-567720953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xmlns="" id="{6B039120-5C84-4A03-9ADD-32EA6E5D44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xmlns="" id="{440E956F-26EB-40C6-B500-1A4BB4ABF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xmlns="" id="{D2449A75-05DC-4791-90F1-335CC6732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xmlns="" id="{2A0F57CD-8F34-4F1D-BFF3-129352250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xmlns="" id="{DB0DDCCE-FA18-4790-8F10-67FC66172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xmlns="" id="{750A8178-D049-42D4-BA77-A262FE55F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xmlns="" id="{B33B9383-8846-404B-85BE-E43F07737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xmlns="" id="{79468103-A660-495B-BFDF-8E7D98A09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xmlns="" id="{06F4CC44-94E1-47AF-893C-19C4A4AB4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xmlns="" id="{E87F601E-2166-4FAE-AF96-2A1B17E46E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3" name="Freeform 32">
              <a:extLst>
                <a:ext uri="{FF2B5EF4-FFF2-40B4-BE49-F238E27FC236}">
                  <a16:creationId xmlns:a16="http://schemas.microsoft.com/office/drawing/2014/main" xmlns="" id="{DCDE2745-7AA5-416B-AC78-93C6EAE5D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4" name="Rectangle 33">
              <a:extLst>
                <a:ext uri="{FF2B5EF4-FFF2-40B4-BE49-F238E27FC236}">
                  <a16:creationId xmlns:a16="http://schemas.microsoft.com/office/drawing/2014/main" xmlns="" id="{7D5F7E44-496F-4025-AFD8-7EEC67AC1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5" name="Freeform 34">
              <a:extLst>
                <a:ext uri="{FF2B5EF4-FFF2-40B4-BE49-F238E27FC236}">
                  <a16:creationId xmlns:a16="http://schemas.microsoft.com/office/drawing/2014/main" xmlns="" id="{FA8ED221-FD77-4CD0-A9B9-3F97E40DC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6" name="Freeform 35">
              <a:extLst>
                <a:ext uri="{FF2B5EF4-FFF2-40B4-BE49-F238E27FC236}">
                  <a16:creationId xmlns:a16="http://schemas.microsoft.com/office/drawing/2014/main" xmlns="" id="{94922F75-95BC-435D-B4BB-BCE65BACC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7" name="Freeform 36">
              <a:extLst>
                <a:ext uri="{FF2B5EF4-FFF2-40B4-BE49-F238E27FC236}">
                  <a16:creationId xmlns:a16="http://schemas.microsoft.com/office/drawing/2014/main" xmlns="" id="{CFB94884-EF28-419D-9147-20B2C9B1AB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8" name="Freeform 37">
              <a:extLst>
                <a:ext uri="{FF2B5EF4-FFF2-40B4-BE49-F238E27FC236}">
                  <a16:creationId xmlns:a16="http://schemas.microsoft.com/office/drawing/2014/main" xmlns="" id="{94C72871-F5AC-46D1-97EF-94E4070A70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69" name="Freeform 38">
              <a:extLst>
                <a:ext uri="{FF2B5EF4-FFF2-40B4-BE49-F238E27FC236}">
                  <a16:creationId xmlns:a16="http://schemas.microsoft.com/office/drawing/2014/main" xmlns="" id="{03ED1B15-6247-43B3-BEAE-DB699DE297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0" name="Freeform 39">
              <a:extLst>
                <a:ext uri="{FF2B5EF4-FFF2-40B4-BE49-F238E27FC236}">
                  <a16:creationId xmlns:a16="http://schemas.microsoft.com/office/drawing/2014/main" xmlns="" id="{FA3EA466-B483-4B4A-9FCB-9FFA8E538F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1" name="Freeform 40">
              <a:extLst>
                <a:ext uri="{FF2B5EF4-FFF2-40B4-BE49-F238E27FC236}">
                  <a16:creationId xmlns:a16="http://schemas.microsoft.com/office/drawing/2014/main" xmlns="" id="{CCE5E17C-696E-46EB-B70D-586274216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2" name="Freeform 41">
              <a:extLst>
                <a:ext uri="{FF2B5EF4-FFF2-40B4-BE49-F238E27FC236}">
                  <a16:creationId xmlns:a16="http://schemas.microsoft.com/office/drawing/2014/main" xmlns="" id="{AB6022EC-6D09-4098-9A97-5A911C08C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3" name="Freeform 42">
              <a:extLst>
                <a:ext uri="{FF2B5EF4-FFF2-40B4-BE49-F238E27FC236}">
                  <a16:creationId xmlns:a16="http://schemas.microsoft.com/office/drawing/2014/main" xmlns="" id="{7E18073E-1315-4400-ABD9-C34AEAFBF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4" name="Freeform 43">
              <a:extLst>
                <a:ext uri="{FF2B5EF4-FFF2-40B4-BE49-F238E27FC236}">
                  <a16:creationId xmlns:a16="http://schemas.microsoft.com/office/drawing/2014/main" xmlns="" id="{5510509E-411D-4F1B-BDC6-3E5666896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5" name="Freeform 44">
              <a:extLst>
                <a:ext uri="{FF2B5EF4-FFF2-40B4-BE49-F238E27FC236}">
                  <a16:creationId xmlns:a16="http://schemas.microsoft.com/office/drawing/2014/main" xmlns="" id="{46F1A7E1-EC01-4288-87AE-C3B6434BD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6" name="Rectangle 45">
              <a:extLst>
                <a:ext uri="{FF2B5EF4-FFF2-40B4-BE49-F238E27FC236}">
                  <a16:creationId xmlns:a16="http://schemas.microsoft.com/office/drawing/2014/main" xmlns="" id="{F7BBA432-5463-415B-BA54-3AA2B92D2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7" name="Freeform 46">
              <a:extLst>
                <a:ext uri="{FF2B5EF4-FFF2-40B4-BE49-F238E27FC236}">
                  <a16:creationId xmlns:a16="http://schemas.microsoft.com/office/drawing/2014/main" xmlns="" id="{66E19F01-137B-4A95-9313-CE6F77806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8" name="Freeform 47">
              <a:extLst>
                <a:ext uri="{FF2B5EF4-FFF2-40B4-BE49-F238E27FC236}">
                  <a16:creationId xmlns:a16="http://schemas.microsoft.com/office/drawing/2014/main" xmlns="" id="{38C0AACC-51F2-424F-9988-F3B621941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79" name="Freeform 48">
              <a:extLst>
                <a:ext uri="{FF2B5EF4-FFF2-40B4-BE49-F238E27FC236}">
                  <a16:creationId xmlns:a16="http://schemas.microsoft.com/office/drawing/2014/main" xmlns="" id="{7364A775-01A6-4012-88CF-58FDDBE4C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0" name="Freeform 49">
              <a:extLst>
                <a:ext uri="{FF2B5EF4-FFF2-40B4-BE49-F238E27FC236}">
                  <a16:creationId xmlns:a16="http://schemas.microsoft.com/office/drawing/2014/main" xmlns="" id="{C8C770C5-535A-4F1B-81CA-FD6F32C09A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1" name="Freeform 50">
              <a:extLst>
                <a:ext uri="{FF2B5EF4-FFF2-40B4-BE49-F238E27FC236}">
                  <a16:creationId xmlns:a16="http://schemas.microsoft.com/office/drawing/2014/main" xmlns="" id="{55F9C3EF-BEB8-4836-8DE0-319E54496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2" name="Freeform 51">
              <a:extLst>
                <a:ext uri="{FF2B5EF4-FFF2-40B4-BE49-F238E27FC236}">
                  <a16:creationId xmlns:a16="http://schemas.microsoft.com/office/drawing/2014/main" xmlns="" id="{0976D9A1-85FC-406B-8AEA-AE3C056A4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3" name="Freeform 52">
              <a:extLst>
                <a:ext uri="{FF2B5EF4-FFF2-40B4-BE49-F238E27FC236}">
                  <a16:creationId xmlns:a16="http://schemas.microsoft.com/office/drawing/2014/main" xmlns="" id="{68BC6126-2A3A-4F1D-A565-BEF620660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4" name="Freeform 53">
              <a:extLst>
                <a:ext uri="{FF2B5EF4-FFF2-40B4-BE49-F238E27FC236}">
                  <a16:creationId xmlns:a16="http://schemas.microsoft.com/office/drawing/2014/main" xmlns="" id="{D8C7B98D-F83E-485D-B01D-270242E8FD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5" name="Freeform 54">
              <a:extLst>
                <a:ext uri="{FF2B5EF4-FFF2-40B4-BE49-F238E27FC236}">
                  <a16:creationId xmlns:a16="http://schemas.microsoft.com/office/drawing/2014/main" xmlns="" id="{93D5E722-D236-478A-A13F-8FA4141D94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6" name="Freeform 55">
              <a:extLst>
                <a:ext uri="{FF2B5EF4-FFF2-40B4-BE49-F238E27FC236}">
                  <a16:creationId xmlns:a16="http://schemas.microsoft.com/office/drawing/2014/main" xmlns="" id="{ABE1456F-F283-4BD5-A1B9-EF2423B68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7" name="Freeform 56">
              <a:extLst>
                <a:ext uri="{FF2B5EF4-FFF2-40B4-BE49-F238E27FC236}">
                  <a16:creationId xmlns:a16="http://schemas.microsoft.com/office/drawing/2014/main" xmlns="" id="{E4D1AC66-8164-4BBC-89D5-69FE7A4FC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8" name="Freeform 57">
              <a:extLst>
                <a:ext uri="{FF2B5EF4-FFF2-40B4-BE49-F238E27FC236}">
                  <a16:creationId xmlns:a16="http://schemas.microsoft.com/office/drawing/2014/main" xmlns="" id="{845A8868-488C-447D-979F-7E01B82AC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89" name="Freeform 58">
              <a:extLst>
                <a:ext uri="{FF2B5EF4-FFF2-40B4-BE49-F238E27FC236}">
                  <a16:creationId xmlns:a16="http://schemas.microsoft.com/office/drawing/2014/main" xmlns="" id="{948639B9-9B88-432B-914E-6B70BAEB1D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xmlns="" id="{77EB1C59-16D1-4C5E-9775-50CB40E02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92" name="Freeform 32">
              <a:extLst>
                <a:ext uri="{FF2B5EF4-FFF2-40B4-BE49-F238E27FC236}">
                  <a16:creationId xmlns:a16="http://schemas.microsoft.com/office/drawing/2014/main" xmlns="" id="{08680D14-7FE7-4522-B5EE-76447F833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3" name="Freeform 33">
              <a:extLst>
                <a:ext uri="{FF2B5EF4-FFF2-40B4-BE49-F238E27FC236}">
                  <a16:creationId xmlns:a16="http://schemas.microsoft.com/office/drawing/2014/main" xmlns="" id="{D82C01B5-EC9C-4883-B130-115321E8B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4" name="Freeform 34">
              <a:extLst>
                <a:ext uri="{FF2B5EF4-FFF2-40B4-BE49-F238E27FC236}">
                  <a16:creationId xmlns:a16="http://schemas.microsoft.com/office/drawing/2014/main" xmlns="" id="{DBBE5E83-362F-4EA7-A96D-0BC830A21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5" name="Freeform 35">
              <a:extLst>
                <a:ext uri="{FF2B5EF4-FFF2-40B4-BE49-F238E27FC236}">
                  <a16:creationId xmlns:a16="http://schemas.microsoft.com/office/drawing/2014/main" xmlns="" id="{3971FE03-8B37-43AF-8842-8D4411C3C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6" name="Freeform 36">
              <a:extLst>
                <a:ext uri="{FF2B5EF4-FFF2-40B4-BE49-F238E27FC236}">
                  <a16:creationId xmlns:a16="http://schemas.microsoft.com/office/drawing/2014/main" xmlns="" id="{8E4E3D41-4CF7-4D15-854A-C4330D390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7" name="Freeform 37">
              <a:extLst>
                <a:ext uri="{FF2B5EF4-FFF2-40B4-BE49-F238E27FC236}">
                  <a16:creationId xmlns:a16="http://schemas.microsoft.com/office/drawing/2014/main" xmlns="" id="{78B649D7-3C5D-462D-B06A-D065135FE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8" name="Freeform 38">
              <a:extLst>
                <a:ext uri="{FF2B5EF4-FFF2-40B4-BE49-F238E27FC236}">
                  <a16:creationId xmlns:a16="http://schemas.microsoft.com/office/drawing/2014/main" xmlns="" id="{7A3DDEF1-D28A-48D9-8E48-B2003DF2E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099" name="Freeform 39">
              <a:extLst>
                <a:ext uri="{FF2B5EF4-FFF2-40B4-BE49-F238E27FC236}">
                  <a16:creationId xmlns:a16="http://schemas.microsoft.com/office/drawing/2014/main" xmlns="" id="{4A56A02B-D000-45AB-B7DB-E47CA8E77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100" name="Freeform 40">
              <a:extLst>
                <a:ext uri="{FF2B5EF4-FFF2-40B4-BE49-F238E27FC236}">
                  <a16:creationId xmlns:a16="http://schemas.microsoft.com/office/drawing/2014/main" xmlns="" id="{343CE08B-7325-4244-99EA-5E58C982D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  <p:sp>
          <p:nvSpPr>
            <p:cNvPr id="1101" name="Rectangle 41">
              <a:extLst>
                <a:ext uri="{FF2B5EF4-FFF2-40B4-BE49-F238E27FC236}">
                  <a16:creationId xmlns:a16="http://schemas.microsoft.com/office/drawing/2014/main" xmlns="" id="{7F08E29E-A67F-410A-A810-7000201BF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963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150017"/>
            <a:ext cx="9733066" cy="1374776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Contraindicaciones/ Precauciones/ Falsas</a:t>
            </a:r>
            <a:br>
              <a:rPr lang="es-AR" b="1" dirty="0"/>
            </a:br>
            <a:r>
              <a:rPr lang="es-AR" b="1" dirty="0"/>
              <a:t/>
            </a:r>
            <a:br>
              <a:rPr lang="es-AR" b="1" dirty="0"/>
            </a:br>
            <a:r>
              <a:rPr lang="es-AR" b="1" dirty="0"/>
              <a:t>contraindicaciones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524793"/>
            <a:ext cx="9906000" cy="3903561"/>
          </a:xfrm>
        </p:spPr>
        <p:txBody>
          <a:bodyPr>
            <a:noAutofit/>
          </a:bodyPr>
          <a:lstStyle/>
          <a:p>
            <a:r>
              <a:rPr lang="es-MX" sz="2400" b="1" dirty="0"/>
              <a:t>Contraindicaciones</a:t>
            </a:r>
          </a:p>
          <a:p>
            <a:r>
              <a:rPr lang="es-MX" sz="2400" dirty="0"/>
              <a:t>-Anafilaxia a dosis previa o a componentes de la vacuna</a:t>
            </a:r>
          </a:p>
          <a:p>
            <a:r>
              <a:rPr lang="es-MX" sz="2400" b="1" dirty="0"/>
              <a:t>• Precauciones</a:t>
            </a:r>
          </a:p>
          <a:p>
            <a:r>
              <a:rPr lang="es-MX" sz="2400" dirty="0"/>
              <a:t>-Enfermedad aguda o grave con o sin fiebre</a:t>
            </a:r>
          </a:p>
          <a:p>
            <a:r>
              <a:rPr lang="es-MX" sz="2400" b="1" dirty="0"/>
              <a:t>• Falsas contraindicaciones</a:t>
            </a:r>
          </a:p>
          <a:p>
            <a:r>
              <a:rPr lang="es-MX" sz="2400" dirty="0"/>
              <a:t>-Embarazo</a:t>
            </a:r>
          </a:p>
          <a:p>
            <a:r>
              <a:rPr lang="es-MX" sz="2400" dirty="0"/>
              <a:t>-Lactancia</a:t>
            </a:r>
          </a:p>
          <a:p>
            <a:r>
              <a:rPr lang="es-MX" sz="2400" dirty="0"/>
              <a:t>-Enfermedad autoinmune.</a:t>
            </a:r>
            <a:endParaRPr lang="es-AR" sz="24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0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671" y="465498"/>
            <a:ext cx="8186224" cy="1795922"/>
          </a:xfrm>
        </p:spPr>
        <p:txBody>
          <a:bodyPr/>
          <a:lstStyle/>
          <a:p>
            <a:r>
              <a:rPr lang="es-AR" b="1" dirty="0"/>
              <a:t>Vacuna BCG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8670" y="2880852"/>
            <a:ext cx="8038741" cy="4046998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entíficos tienen en la mira a vacuna BCG como posible antídoto contra la  Covid-19 | Al Mayadeen Español">
            <a:extLst>
              <a:ext uri="{FF2B5EF4-FFF2-40B4-BE49-F238E27FC236}">
                <a16:creationId xmlns:a16="http://schemas.microsoft.com/office/drawing/2014/main" xmlns="" id="{EB9E991F-3573-8B46-1200-4216CFA6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44" y="3215149"/>
            <a:ext cx="2994997" cy="247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02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141034"/>
            <a:ext cx="8736830" cy="1235484"/>
          </a:xfrm>
        </p:spPr>
        <p:txBody>
          <a:bodyPr/>
          <a:lstStyle/>
          <a:p>
            <a:r>
              <a:rPr lang="es-AR" b="1" dirty="0"/>
              <a:t>Agente inmunizante –Objetivos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671330"/>
            <a:ext cx="9906000" cy="5270244"/>
          </a:xfrm>
        </p:spPr>
        <p:txBody>
          <a:bodyPr/>
          <a:lstStyle/>
          <a:p>
            <a:pPr algn="just"/>
            <a:r>
              <a:rPr lang="es-MX" dirty="0"/>
              <a:t>La vacuna BCG es una preparación liofilizada constituida por bacterias vivas,</a:t>
            </a:r>
          </a:p>
          <a:p>
            <a:pPr algn="just"/>
            <a:r>
              <a:rPr lang="es-MX" dirty="0"/>
              <a:t>obtenidas de un cultivo de bacilos bovinos atenuados: bacilo de Calmette –</a:t>
            </a:r>
          </a:p>
          <a:p>
            <a:pPr algn="just"/>
            <a:r>
              <a:rPr lang="es-MX" dirty="0"/>
              <a:t>Guérin (BCG)</a:t>
            </a:r>
          </a:p>
          <a:p>
            <a:pPr algn="just"/>
            <a:r>
              <a:rPr lang="es-MX" b="1" dirty="0"/>
              <a:t>Objetivos de la vacunación</a:t>
            </a:r>
            <a:r>
              <a:rPr lang="es-MX" dirty="0"/>
              <a:t>: </a:t>
            </a:r>
          </a:p>
          <a:p>
            <a:pPr algn="just"/>
            <a:r>
              <a:rPr lang="es-MX" dirty="0"/>
              <a:t>proteger a los que tienen mayor riesgo de enfermar gravemente por TBC.</a:t>
            </a:r>
          </a:p>
          <a:p>
            <a:pPr algn="just"/>
            <a:r>
              <a:rPr lang="es-MX" dirty="0"/>
              <a:t>Protege principalmente de TBC miliar y meníngea a los menores de 5 años</a:t>
            </a:r>
          </a:p>
          <a:p>
            <a:pPr algn="just"/>
            <a:r>
              <a:rPr lang="es-MX" dirty="0"/>
              <a:t>La vacuna genera una memoria inmunológica que permite que, frente a una</a:t>
            </a:r>
          </a:p>
          <a:p>
            <a:pPr algn="just"/>
            <a:r>
              <a:rPr lang="es-MX" dirty="0"/>
              <a:t>nueva infección, el vacunado inicie una respuesta defensiva a las pocas horas y</a:t>
            </a:r>
          </a:p>
          <a:p>
            <a:pPr algn="just"/>
            <a:r>
              <a:rPr lang="es-MX" dirty="0"/>
              <a:t>no después de varias semanas, como ocurre con la infección natural.</a:t>
            </a:r>
            <a:endParaRPr lang="es-AR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05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26" y="268852"/>
            <a:ext cx="8550017" cy="488232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INDICACIONES</a:t>
            </a: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042219"/>
            <a:ext cx="9910916" cy="4452119"/>
          </a:xfrm>
        </p:spPr>
        <p:txBody>
          <a:bodyPr/>
          <a:lstStyle/>
          <a:p>
            <a:r>
              <a:rPr lang="es-MX" dirty="0"/>
              <a:t>Debe aplicarse en el recién nacido, antes del egreso de la maternidad o, en su defecto, durante la primera semana de vida.</a:t>
            </a:r>
          </a:p>
          <a:p>
            <a:r>
              <a:rPr lang="es-MX" dirty="0"/>
              <a:t>Los niños no vacunados en la maternidad, con esquemas atrasados, recibirán una dosis hasta la edad de 6 años inclusive (6 años 11 meses y 29 días)</a:t>
            </a:r>
          </a:p>
          <a:p>
            <a:r>
              <a:rPr lang="es-MX" dirty="0"/>
              <a:t>No es necesario administrar esta vacuna a niños mayores de 6 años que no hubieran sido vacunados oportunamente.</a:t>
            </a:r>
            <a:endParaRPr lang="es-AR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18DFE0C9-5DB9-0AB3-00C5-6153B4E2C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61300"/>
              </p:ext>
            </p:extLst>
          </p:nvPr>
        </p:nvGraphicFramePr>
        <p:xfrm>
          <a:off x="2672735" y="3783489"/>
          <a:ext cx="8958826" cy="2646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372">
                  <a:extLst>
                    <a:ext uri="{9D8B030D-6E8A-4147-A177-3AD203B41FA5}">
                      <a16:colId xmlns:a16="http://schemas.microsoft.com/office/drawing/2014/main" xmlns="" val="4104232538"/>
                    </a:ext>
                  </a:extLst>
                </a:gridCol>
                <a:gridCol w="2395041">
                  <a:extLst>
                    <a:ext uri="{9D8B030D-6E8A-4147-A177-3AD203B41FA5}">
                      <a16:colId xmlns:a16="http://schemas.microsoft.com/office/drawing/2014/main" xmlns="" val="323380290"/>
                    </a:ext>
                  </a:extLst>
                </a:gridCol>
                <a:gridCol w="1478972">
                  <a:extLst>
                    <a:ext uri="{9D8B030D-6E8A-4147-A177-3AD203B41FA5}">
                      <a16:colId xmlns:a16="http://schemas.microsoft.com/office/drawing/2014/main" xmlns="" val="3910668408"/>
                    </a:ext>
                  </a:extLst>
                </a:gridCol>
                <a:gridCol w="3000441">
                  <a:extLst>
                    <a:ext uri="{9D8B030D-6E8A-4147-A177-3AD203B41FA5}">
                      <a16:colId xmlns:a16="http://schemas.microsoft.com/office/drawing/2014/main" xmlns="" val="2505233237"/>
                    </a:ext>
                  </a:extLst>
                </a:gridCol>
              </a:tblGrid>
              <a:tr h="7080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EDAD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REGISTRO/CARNET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NODULO</a:t>
                      </a:r>
                    </a:p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VACUNACION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303044"/>
                  </a:ext>
                </a:extLst>
              </a:tr>
              <a:tr h="708063">
                <a:tc rowSpan="4">
                  <a:txBody>
                    <a:bodyPr/>
                    <a:lstStyle/>
                    <a:p>
                      <a:pPr algn="ctr"/>
                      <a:r>
                        <a:rPr lang="es-MX" dirty="0"/>
                        <a:t>HASTA 6 AÑOS, 11 MESES Y 29 DIAS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</a:t>
                      </a:r>
                    </a:p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SE DEBE VACUNAR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4829919"/>
                  </a:ext>
                </a:extLst>
              </a:tr>
              <a:tr h="410227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SE DEBE VACUNAR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309677"/>
                  </a:ext>
                </a:extLst>
              </a:tr>
              <a:tr h="410227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SE DEBE VACUNAR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966451"/>
                  </a:ext>
                </a:extLst>
              </a:tr>
              <a:tr h="410227">
                <a:tc vMerge="1"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 DEBE VACUNAR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1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98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903" y="219692"/>
            <a:ext cx="9110456" cy="1014412"/>
          </a:xfrm>
        </p:spPr>
        <p:txBody>
          <a:bodyPr/>
          <a:lstStyle/>
          <a:p>
            <a:r>
              <a:rPr lang="es-AR" b="1" dirty="0"/>
              <a:t>Presentación y conservación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7" y="1406013"/>
            <a:ext cx="9881420" cy="4876800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La vacuna BCG: Se presenta en ampollas de 10, 20, 30 y 50 dosis, que se reconstituyen con solución salina al 0,9% o con agua destilada, en las cantidades recomendadas por el fabricante. es una preparación liofilizada constituida por bacterias vivas, obtenidas de un cultivo de bacilos bovinos atenuados: bacilo de Calmette –Guérin (BCG)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La vacuna liofilizada debe conservarse entre </a:t>
            </a:r>
            <a:r>
              <a:rPr lang="es-MX" sz="2000" dirty="0" smtClean="0"/>
              <a:t>2 a 8 C°</a:t>
            </a:r>
            <a:endParaRPr lang="es-MX" sz="2000" dirty="0"/>
          </a:p>
          <a:p>
            <a:pPr algn="just"/>
            <a:r>
              <a:rPr lang="es-MX" sz="2000" dirty="0"/>
              <a:t>Los frascos multidosis, una vez abierto, se podrá utilizar hasta 6 horas de </a:t>
            </a:r>
          </a:p>
          <a:p>
            <a:pPr algn="just"/>
            <a:r>
              <a:rPr lang="es-MX" sz="2000" dirty="0"/>
              <a:t>reconstituido. Es necesario protegerla todo el tiempo de la luz solar, directa e </a:t>
            </a:r>
          </a:p>
          <a:p>
            <a:pPr algn="just"/>
            <a:r>
              <a:rPr lang="es-MX" sz="2000" dirty="0"/>
              <a:t>indirecta (antes y después de reconstituida).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4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412" y="324464"/>
            <a:ext cx="8835153" cy="1053693"/>
          </a:xfrm>
        </p:spPr>
        <p:txBody>
          <a:bodyPr/>
          <a:lstStyle/>
          <a:p>
            <a:r>
              <a:rPr lang="es-AR" b="1" dirty="0"/>
              <a:t>Dosis-Vía-Lugar de aplicación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378158"/>
            <a:ext cx="9906000" cy="4796248"/>
          </a:xfrm>
        </p:spPr>
        <p:txBody>
          <a:bodyPr>
            <a:normAutofit/>
          </a:bodyPr>
          <a:lstStyle/>
          <a:p>
            <a:r>
              <a:rPr lang="es-MX" sz="2000" b="1" dirty="0"/>
              <a:t>Dosis</a:t>
            </a:r>
            <a:r>
              <a:rPr lang="es-MX" sz="2000" dirty="0"/>
              <a:t>: a aplicar es de 0,1 ml</a:t>
            </a:r>
          </a:p>
          <a:p>
            <a:r>
              <a:rPr lang="es-MX" sz="2000" b="1" dirty="0"/>
              <a:t>Vía</a:t>
            </a:r>
            <a:r>
              <a:rPr lang="es-MX" sz="2000" dirty="0"/>
              <a:t> INTRADERMICA</a:t>
            </a:r>
          </a:p>
          <a:p>
            <a:r>
              <a:rPr lang="es-MX" sz="2000" b="1" dirty="0"/>
              <a:t>Lugar de aplicación</a:t>
            </a:r>
            <a:r>
              <a:rPr lang="es-MX" sz="2000" dirty="0"/>
              <a:t>: un centímetro por debajo de la inserción inferior del músculo deltoides, en la línea media de la cara externa del brazo derecho.</a:t>
            </a:r>
          </a:p>
          <a:p>
            <a:r>
              <a:rPr lang="es-MX" sz="2000" dirty="0"/>
              <a:t>Debe producir una pápula aplanada, pálida, de bordes netos, de 4 a 8 mm y aspecto de “cáscara de naranja”.</a:t>
            </a:r>
          </a:p>
          <a:p>
            <a:r>
              <a:rPr lang="es-MX" sz="2000" dirty="0"/>
              <a:t>La pápula desaparece rápidamente, en media hora, puede quedar eritema por 24 a 48 horas que luego desaparece.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1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ID-20240802-WA0010 (1)">
            <a:hlinkClick r:id="" action="ppaction://media"/>
            <a:extLst>
              <a:ext uri="{FF2B5EF4-FFF2-40B4-BE49-F238E27FC236}">
                <a16:creationId xmlns:a16="http://schemas.microsoft.com/office/drawing/2014/main" xmlns="" id="{D2975BAD-A2BF-57D9-D167-A29307A6A7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7146" y="0"/>
            <a:ext cx="10018643" cy="652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3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915" y="206478"/>
            <a:ext cx="8982637" cy="865442"/>
          </a:xfrm>
        </p:spPr>
        <p:txBody>
          <a:bodyPr/>
          <a:lstStyle/>
          <a:p>
            <a:r>
              <a:rPr lang="es-MX" b="1" dirty="0"/>
              <a:t>Evolución de la lesión </a:t>
            </a:r>
            <a:r>
              <a:rPr lang="es-MX" b="1" dirty="0" err="1"/>
              <a:t>vaccinal</a:t>
            </a: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071920"/>
            <a:ext cx="9906000" cy="4697925"/>
          </a:xfrm>
        </p:spPr>
        <p:txBody>
          <a:bodyPr>
            <a:noAutofit/>
          </a:bodyPr>
          <a:lstStyle/>
          <a:p>
            <a:r>
              <a:rPr lang="es-MX" sz="2000" dirty="0"/>
              <a:t>A las dos o tres semanas se desarrolla un nódulo que llega</a:t>
            </a:r>
          </a:p>
          <a:p>
            <a:r>
              <a:rPr lang="es-MX" sz="2000" dirty="0"/>
              <a:t>a su máximo tamaño (10 mm) entre la cuarta y sexta</a:t>
            </a:r>
          </a:p>
          <a:p>
            <a:r>
              <a:rPr lang="es-MX" sz="2000" dirty="0"/>
              <a:t>semana.</a:t>
            </a:r>
          </a:p>
          <a:p>
            <a:r>
              <a:rPr lang="es-MX" sz="2000" dirty="0"/>
              <a:t>Luego la piel se hace violácea y se forma un pequeño</a:t>
            </a:r>
          </a:p>
          <a:p>
            <a:r>
              <a:rPr lang="es-MX" sz="2000" dirty="0"/>
              <a:t>orificio con secreción serosa.</a:t>
            </a:r>
          </a:p>
          <a:p>
            <a:r>
              <a:rPr lang="es-MX" sz="2000" dirty="0"/>
              <a:t>En 1 a 3 semanas aparece una costra que se desprende y</a:t>
            </a:r>
          </a:p>
          <a:p>
            <a:r>
              <a:rPr lang="es-MX" sz="2000" dirty="0"/>
              <a:t>deja una pequeña úlcera.</a:t>
            </a:r>
          </a:p>
          <a:p>
            <a:r>
              <a:rPr lang="es-MX" sz="2000" dirty="0"/>
              <a:t>Puede supurar hasta dos o tres meses, y luego puede</a:t>
            </a:r>
          </a:p>
          <a:p>
            <a:r>
              <a:rPr lang="es-MX" sz="2000" dirty="0"/>
              <a:t>quedar una cicatriz plana, ligeramente deprimida, de 4 a</a:t>
            </a:r>
          </a:p>
          <a:p>
            <a:r>
              <a:rPr lang="es-MX" sz="2000" dirty="0"/>
              <a:t>7 </a:t>
            </a:r>
            <a:r>
              <a:rPr lang="es-MX" sz="2000" dirty="0" err="1"/>
              <a:t>mm.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fruta, foto, tabla, hombre&#10;&#10;Descripción generada automáticamente">
            <a:extLst>
              <a:ext uri="{FF2B5EF4-FFF2-40B4-BE49-F238E27FC236}">
                <a16:creationId xmlns:a16="http://schemas.microsoft.com/office/drawing/2014/main" xmlns="" id="{42092A02-4C9B-88D2-8121-A7E21B829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085" y="752191"/>
            <a:ext cx="2084438" cy="1391649"/>
          </a:xfrm>
          <a:prstGeom prst="rect">
            <a:avLst/>
          </a:prstGeom>
        </p:spPr>
      </p:pic>
      <p:pic>
        <p:nvPicPr>
          <p:cNvPr id="8" name="Imagen 7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26CE9112-34B2-F386-7956-145BA8374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504" y="2463569"/>
            <a:ext cx="2109019" cy="1582994"/>
          </a:xfrm>
          <a:prstGeom prst="rect">
            <a:avLst/>
          </a:prstGeom>
        </p:spPr>
      </p:pic>
      <p:pic>
        <p:nvPicPr>
          <p:cNvPr id="10" name="Imagen 9" descr="Imagen que contiene fruta, hombre, caminando, mujer&#10;&#10;Descripción generada automáticamente">
            <a:extLst>
              <a:ext uri="{FF2B5EF4-FFF2-40B4-BE49-F238E27FC236}">
                <a16:creationId xmlns:a16="http://schemas.microsoft.com/office/drawing/2014/main" xmlns="" id="{7918E166-4F68-34AB-D32A-2D4C94F8F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742" y="4681668"/>
            <a:ext cx="1936956" cy="132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278684"/>
            <a:ext cx="9906000" cy="1215819"/>
          </a:xfrm>
        </p:spPr>
        <p:txBody>
          <a:bodyPr/>
          <a:lstStyle/>
          <a:p>
            <a:r>
              <a:rPr lang="es-MX" b="1" dirty="0"/>
              <a:t>Evolución de la lesión </a:t>
            </a:r>
            <a:r>
              <a:rPr lang="es-MX" b="1" dirty="0" err="1"/>
              <a:t>vaccinal</a:t>
            </a: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563329"/>
            <a:ext cx="9906000" cy="4304635"/>
          </a:xfrm>
        </p:spPr>
        <p:txBody>
          <a:bodyPr>
            <a:normAutofit/>
          </a:bodyPr>
          <a:lstStyle/>
          <a:p>
            <a:r>
              <a:rPr lang="es-MX" sz="2000" dirty="0"/>
              <a:t>En algunos pacientes la evolución es diferente, la reacción puede quedar en estado de nódulo, que desaparece alrededor de la 6ª semana sin otra modificación de la lesión.</a:t>
            </a:r>
          </a:p>
          <a:p>
            <a:endParaRPr lang="es-MX" sz="2000" dirty="0"/>
          </a:p>
          <a:p>
            <a:r>
              <a:rPr lang="es-MX" sz="2000" dirty="0"/>
              <a:t>En el 40% de los casos el orificio central se agranda, dando lugar a una ulceración de 4 a 8 mm que tarda 6 a 12 semanas en cicatrizar, dejando una cicatriz más grande.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3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5662"/>
            <a:ext cx="9906000" cy="78320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Efectos </a:t>
            </a:r>
            <a:r>
              <a:rPr lang="es-AR" b="1" dirty="0" err="1"/>
              <a:t>postvacunales</a:t>
            </a:r>
            <a:r>
              <a:rPr lang="es-AR" b="1" dirty="0"/>
              <a:t/>
            </a:r>
            <a:br>
              <a:rPr lang="es-AR" b="1" dirty="0"/>
            </a:br>
            <a:r>
              <a:rPr lang="es-AR" b="1" dirty="0"/>
              <a:t>Complicaciones locales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265340"/>
            <a:ext cx="9906000" cy="4740276"/>
          </a:xfrm>
        </p:spPr>
        <p:txBody>
          <a:bodyPr>
            <a:normAutofit/>
          </a:bodyPr>
          <a:lstStyle/>
          <a:p>
            <a:r>
              <a:rPr lang="es-MX" sz="2000" dirty="0"/>
              <a:t>Lentitud en la cicatrización (más de 3 meses).</a:t>
            </a:r>
          </a:p>
          <a:p>
            <a:endParaRPr lang="es-MX" sz="2000" dirty="0"/>
          </a:p>
          <a:p>
            <a:r>
              <a:rPr lang="es-MX" sz="2000" dirty="0"/>
              <a:t>Tendencia extensiva de la ulceración: 1% de los casos la úlcera es &gt;10mm.</a:t>
            </a:r>
          </a:p>
          <a:p>
            <a:endParaRPr lang="es-MX" sz="2000" dirty="0"/>
          </a:p>
          <a:p>
            <a:r>
              <a:rPr lang="es-MX" sz="2000" dirty="0"/>
              <a:t>Abscesos locales: 1 en 10.000, son por defectos de técnica.</a:t>
            </a:r>
          </a:p>
          <a:p>
            <a:endParaRPr lang="es-MX" sz="2000" dirty="0"/>
          </a:p>
          <a:p>
            <a:r>
              <a:rPr lang="es-MX" sz="2000" dirty="0"/>
              <a:t>Infección de la lesión local: más frecuentes en niños afectados de </a:t>
            </a:r>
            <a:r>
              <a:rPr lang="es-MX" sz="2000" dirty="0" err="1"/>
              <a:t>piodermitis</a:t>
            </a:r>
            <a:r>
              <a:rPr lang="es-MX" sz="2000" dirty="0"/>
              <a:t>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Tatuaje en el braz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97F616C0-3691-7DF4-93DB-26195F41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42" y="0"/>
            <a:ext cx="2212259" cy="2202426"/>
          </a:xfrm>
          <a:prstGeom prst="rect">
            <a:avLst/>
          </a:prstGeom>
        </p:spPr>
      </p:pic>
      <p:pic>
        <p:nvPicPr>
          <p:cNvPr id="8" name="Imagen 7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EA3CD691-1470-398C-731B-1CBD10331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051" y="2291"/>
            <a:ext cx="2212259" cy="219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xmlns="" id="{1351B104-9B78-4A2B-B970-FA8ABE1CE1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32" name="Rectangle 1031">
              <a:extLst>
                <a:ext uri="{FF2B5EF4-FFF2-40B4-BE49-F238E27FC236}">
                  <a16:creationId xmlns:a16="http://schemas.microsoft.com/office/drawing/2014/main" xmlns="" id="{3A130E84-D02F-40FB-9BEB-5202392713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3" name="Picture 2">
              <a:extLst>
                <a:ext uri="{FF2B5EF4-FFF2-40B4-BE49-F238E27FC236}">
                  <a16:creationId xmlns:a16="http://schemas.microsoft.com/office/drawing/2014/main" xmlns="" id="{5E142BFD-7D75-4518-BBDF-27C00AB4B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51A94C-4989-28F2-8742-5C03D3227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2838" y="346075"/>
            <a:ext cx="7673486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Las dos vacunas que debe recibir un recién nacido por el calendario nacional son: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589FDBD-56E8-163D-77D4-392B4C218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2034" y="3478213"/>
            <a:ext cx="8767116" cy="2387600"/>
          </a:xfrm>
        </p:spPr>
        <p:txBody>
          <a:bodyPr>
            <a:noAutofit/>
          </a:bodyPr>
          <a:lstStyle/>
          <a:p>
            <a:r>
              <a:rPr lang="es-MX" sz="4400" b="1" dirty="0"/>
              <a:t>-Vacuna hepatitis b pediátrica</a:t>
            </a:r>
          </a:p>
          <a:p>
            <a:r>
              <a:rPr lang="es-MX" sz="4400" b="1" dirty="0"/>
              <a:t>-</a:t>
            </a:r>
            <a:r>
              <a:rPr lang="es-MX" sz="4400" b="1" dirty="0" err="1"/>
              <a:t>bcg</a:t>
            </a:r>
            <a:endParaRPr lang="es-AR" sz="4400" b="1" dirty="0"/>
          </a:p>
        </p:txBody>
      </p:sp>
      <p:pic>
        <p:nvPicPr>
          <p:cNvPr id="1026" name="Picture 2" descr="Hospital de Niños Ricardo Gutierrez | Buenos Aires">
            <a:extLst>
              <a:ext uri="{FF2B5EF4-FFF2-40B4-BE49-F238E27FC236}">
                <a16:creationId xmlns:a16="http://schemas.microsoft.com/office/drawing/2014/main" xmlns="" id="{EA0AC2CF-2759-5977-C9F7-53C31484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6"/>
          <a:stretch/>
        </p:blipFill>
        <p:spPr bwMode="auto">
          <a:xfrm>
            <a:off x="-5596" y="10"/>
            <a:ext cx="2191584" cy="6838940"/>
          </a:xfrm>
          <a:prstGeom prst="rect">
            <a:avLst/>
          </a:prstGeom>
          <a:noFill/>
          <a:effectLst>
            <a:outerShdw blurRad="50800" dist="50800" dir="5400000" sx="200000" sy="200000" algn="ctr" rotWithShape="0">
              <a:schemeClr val="bg2">
                <a:lumMod val="20000"/>
                <a:lumOff val="80000"/>
                <a:alpha val="4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xmlns="" id="{D4116A08-770E-4DC3-AAB6-E3E8E6CEC8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036" name="Rectangle 5">
              <a:extLst>
                <a:ext uri="{FF2B5EF4-FFF2-40B4-BE49-F238E27FC236}">
                  <a16:creationId xmlns:a16="http://schemas.microsoft.com/office/drawing/2014/main" xmlns="" id="{6ADECFB2-F615-49A9-A242-A3D04CADB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37" name="Freeform 6">
              <a:extLst>
                <a:ext uri="{FF2B5EF4-FFF2-40B4-BE49-F238E27FC236}">
                  <a16:creationId xmlns:a16="http://schemas.microsoft.com/office/drawing/2014/main" xmlns="" id="{8E1F3AC6-5FF1-401B-91E4-180D1D356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38" name="Freeform 7">
              <a:extLst>
                <a:ext uri="{FF2B5EF4-FFF2-40B4-BE49-F238E27FC236}">
                  <a16:creationId xmlns:a16="http://schemas.microsoft.com/office/drawing/2014/main" xmlns="" id="{72BC7A9D-387B-4877-B8E6-E8ABA6B265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39" name="Rectangle 8">
              <a:extLst>
                <a:ext uri="{FF2B5EF4-FFF2-40B4-BE49-F238E27FC236}">
                  <a16:creationId xmlns:a16="http://schemas.microsoft.com/office/drawing/2014/main" xmlns="" id="{9114560A-27D6-469D-992E-33A55B40B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0" name="Freeform 9">
              <a:extLst>
                <a:ext uri="{FF2B5EF4-FFF2-40B4-BE49-F238E27FC236}">
                  <a16:creationId xmlns:a16="http://schemas.microsoft.com/office/drawing/2014/main" xmlns="" id="{CBF136EF-7DC2-47D2-974C-70044B5E90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1" name="Freeform 10">
              <a:extLst>
                <a:ext uri="{FF2B5EF4-FFF2-40B4-BE49-F238E27FC236}">
                  <a16:creationId xmlns:a16="http://schemas.microsoft.com/office/drawing/2014/main" xmlns="" id="{6B03084D-F566-41C4-BE37-870FB5A0D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2" name="Freeform 11">
              <a:extLst>
                <a:ext uri="{FF2B5EF4-FFF2-40B4-BE49-F238E27FC236}">
                  <a16:creationId xmlns:a16="http://schemas.microsoft.com/office/drawing/2014/main" xmlns="" id="{049DC21B-8236-4901-9ADD-E3167ABDE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3" name="Freeform 12">
              <a:extLst>
                <a:ext uri="{FF2B5EF4-FFF2-40B4-BE49-F238E27FC236}">
                  <a16:creationId xmlns:a16="http://schemas.microsoft.com/office/drawing/2014/main" xmlns="" id="{304F4FEB-8B5B-45BA-988C-5FBF41059E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4" name="Freeform 13">
              <a:extLst>
                <a:ext uri="{FF2B5EF4-FFF2-40B4-BE49-F238E27FC236}">
                  <a16:creationId xmlns:a16="http://schemas.microsoft.com/office/drawing/2014/main" xmlns="" id="{E88E24C8-3D76-4C2F-84D1-BC3C2AACA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5" name="Freeform 14">
              <a:extLst>
                <a:ext uri="{FF2B5EF4-FFF2-40B4-BE49-F238E27FC236}">
                  <a16:creationId xmlns:a16="http://schemas.microsoft.com/office/drawing/2014/main" xmlns="" id="{91C91468-4F8A-42F1-9505-02D9241787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6" name="Freeform 15">
              <a:extLst>
                <a:ext uri="{FF2B5EF4-FFF2-40B4-BE49-F238E27FC236}">
                  <a16:creationId xmlns:a16="http://schemas.microsoft.com/office/drawing/2014/main" xmlns="" id="{C22581B1-C426-4189-85D6-C499D6982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7" name="Freeform 16">
              <a:extLst>
                <a:ext uri="{FF2B5EF4-FFF2-40B4-BE49-F238E27FC236}">
                  <a16:creationId xmlns:a16="http://schemas.microsoft.com/office/drawing/2014/main" xmlns="" id="{29DFD4C4-0517-4A6B-B423-E55582618D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8" name="Freeform 17">
              <a:extLst>
                <a:ext uri="{FF2B5EF4-FFF2-40B4-BE49-F238E27FC236}">
                  <a16:creationId xmlns:a16="http://schemas.microsoft.com/office/drawing/2014/main" xmlns="" id="{7ACD84D3-D09D-4C94-99D5-51713A1D6B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49" name="Freeform 18">
              <a:extLst>
                <a:ext uri="{FF2B5EF4-FFF2-40B4-BE49-F238E27FC236}">
                  <a16:creationId xmlns:a16="http://schemas.microsoft.com/office/drawing/2014/main" xmlns="" id="{37C2AEAB-1CC9-4A9A-8303-E1E0C12168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0" name="Freeform 19">
              <a:extLst>
                <a:ext uri="{FF2B5EF4-FFF2-40B4-BE49-F238E27FC236}">
                  <a16:creationId xmlns:a16="http://schemas.microsoft.com/office/drawing/2014/main" xmlns="" id="{20ABD348-58FE-4371-AE12-C66FF8CAC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1" name="Freeform 20">
              <a:extLst>
                <a:ext uri="{FF2B5EF4-FFF2-40B4-BE49-F238E27FC236}">
                  <a16:creationId xmlns:a16="http://schemas.microsoft.com/office/drawing/2014/main" xmlns="" id="{408E0FAA-F0C5-4CB1-95FE-D3D96830F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2" name="Freeform 21">
              <a:extLst>
                <a:ext uri="{FF2B5EF4-FFF2-40B4-BE49-F238E27FC236}">
                  <a16:creationId xmlns:a16="http://schemas.microsoft.com/office/drawing/2014/main" xmlns="" id="{F83C789F-2881-4822-A724-567720953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3" name="Freeform 22">
              <a:extLst>
                <a:ext uri="{FF2B5EF4-FFF2-40B4-BE49-F238E27FC236}">
                  <a16:creationId xmlns:a16="http://schemas.microsoft.com/office/drawing/2014/main" xmlns="" id="{6B039120-5C84-4A03-9ADD-32EA6E5D44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4" name="Freeform 23">
              <a:extLst>
                <a:ext uri="{FF2B5EF4-FFF2-40B4-BE49-F238E27FC236}">
                  <a16:creationId xmlns:a16="http://schemas.microsoft.com/office/drawing/2014/main" xmlns="" id="{440E956F-26EB-40C6-B500-1A4BB4ABF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5" name="Freeform 24">
              <a:extLst>
                <a:ext uri="{FF2B5EF4-FFF2-40B4-BE49-F238E27FC236}">
                  <a16:creationId xmlns:a16="http://schemas.microsoft.com/office/drawing/2014/main" xmlns="" id="{D2449A75-05DC-4791-90F1-335CC6732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6" name="Freeform 25">
              <a:extLst>
                <a:ext uri="{FF2B5EF4-FFF2-40B4-BE49-F238E27FC236}">
                  <a16:creationId xmlns:a16="http://schemas.microsoft.com/office/drawing/2014/main" xmlns="" id="{2A0F57CD-8F34-4F1D-BFF3-129352250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7" name="Freeform 26">
              <a:extLst>
                <a:ext uri="{FF2B5EF4-FFF2-40B4-BE49-F238E27FC236}">
                  <a16:creationId xmlns:a16="http://schemas.microsoft.com/office/drawing/2014/main" xmlns="" id="{DB0DDCCE-FA18-4790-8F10-67FC661721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8" name="Freeform 27">
              <a:extLst>
                <a:ext uri="{FF2B5EF4-FFF2-40B4-BE49-F238E27FC236}">
                  <a16:creationId xmlns:a16="http://schemas.microsoft.com/office/drawing/2014/main" xmlns="" id="{750A8178-D049-42D4-BA77-A262FE55F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59" name="Freeform 28">
              <a:extLst>
                <a:ext uri="{FF2B5EF4-FFF2-40B4-BE49-F238E27FC236}">
                  <a16:creationId xmlns:a16="http://schemas.microsoft.com/office/drawing/2014/main" xmlns="" id="{B33B9383-8846-404B-85BE-E43F07737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0" name="Freeform 29">
              <a:extLst>
                <a:ext uri="{FF2B5EF4-FFF2-40B4-BE49-F238E27FC236}">
                  <a16:creationId xmlns:a16="http://schemas.microsoft.com/office/drawing/2014/main" xmlns="" id="{79468103-A660-495B-BFDF-8E7D98A09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1" name="Freeform 30">
              <a:extLst>
                <a:ext uri="{FF2B5EF4-FFF2-40B4-BE49-F238E27FC236}">
                  <a16:creationId xmlns:a16="http://schemas.microsoft.com/office/drawing/2014/main" xmlns="" id="{06F4CC44-94E1-47AF-893C-19C4A4AB40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2" name="Freeform 31">
              <a:extLst>
                <a:ext uri="{FF2B5EF4-FFF2-40B4-BE49-F238E27FC236}">
                  <a16:creationId xmlns:a16="http://schemas.microsoft.com/office/drawing/2014/main" xmlns="" id="{E87F601E-2166-4FAE-AF96-2A1B17E46E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3" name="Freeform 32">
              <a:extLst>
                <a:ext uri="{FF2B5EF4-FFF2-40B4-BE49-F238E27FC236}">
                  <a16:creationId xmlns:a16="http://schemas.microsoft.com/office/drawing/2014/main" xmlns="" id="{DCDE2745-7AA5-416B-AC78-93C6EAE5D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4" name="Rectangle 33">
              <a:extLst>
                <a:ext uri="{FF2B5EF4-FFF2-40B4-BE49-F238E27FC236}">
                  <a16:creationId xmlns:a16="http://schemas.microsoft.com/office/drawing/2014/main" xmlns="" id="{7D5F7E44-496F-4025-AFD8-7EEC67AC1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5" name="Freeform 34">
              <a:extLst>
                <a:ext uri="{FF2B5EF4-FFF2-40B4-BE49-F238E27FC236}">
                  <a16:creationId xmlns:a16="http://schemas.microsoft.com/office/drawing/2014/main" xmlns="" id="{FA8ED221-FD77-4CD0-A9B9-3F97E40DC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6" name="Freeform 35">
              <a:extLst>
                <a:ext uri="{FF2B5EF4-FFF2-40B4-BE49-F238E27FC236}">
                  <a16:creationId xmlns:a16="http://schemas.microsoft.com/office/drawing/2014/main" xmlns="" id="{94922F75-95BC-435D-B4BB-BCE65BACC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7" name="Freeform 36">
              <a:extLst>
                <a:ext uri="{FF2B5EF4-FFF2-40B4-BE49-F238E27FC236}">
                  <a16:creationId xmlns:a16="http://schemas.microsoft.com/office/drawing/2014/main" xmlns="" id="{CFB94884-EF28-419D-9147-20B2C9B1AB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8" name="Freeform 37">
              <a:extLst>
                <a:ext uri="{FF2B5EF4-FFF2-40B4-BE49-F238E27FC236}">
                  <a16:creationId xmlns:a16="http://schemas.microsoft.com/office/drawing/2014/main" xmlns="" id="{94C72871-F5AC-46D1-97EF-94E4070A70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69" name="Freeform 38">
              <a:extLst>
                <a:ext uri="{FF2B5EF4-FFF2-40B4-BE49-F238E27FC236}">
                  <a16:creationId xmlns:a16="http://schemas.microsoft.com/office/drawing/2014/main" xmlns="" id="{03ED1B15-6247-43B3-BEAE-DB699DE297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0" name="Freeform 39">
              <a:extLst>
                <a:ext uri="{FF2B5EF4-FFF2-40B4-BE49-F238E27FC236}">
                  <a16:creationId xmlns:a16="http://schemas.microsoft.com/office/drawing/2014/main" xmlns="" id="{FA3EA466-B483-4B4A-9FCB-9FFA8E538F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1" name="Freeform 40">
              <a:extLst>
                <a:ext uri="{FF2B5EF4-FFF2-40B4-BE49-F238E27FC236}">
                  <a16:creationId xmlns:a16="http://schemas.microsoft.com/office/drawing/2014/main" xmlns="" id="{CCE5E17C-696E-46EB-B70D-586274216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2" name="Freeform 41">
              <a:extLst>
                <a:ext uri="{FF2B5EF4-FFF2-40B4-BE49-F238E27FC236}">
                  <a16:creationId xmlns:a16="http://schemas.microsoft.com/office/drawing/2014/main" xmlns="" id="{AB6022EC-6D09-4098-9A97-5A911C08C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3" name="Freeform 42">
              <a:extLst>
                <a:ext uri="{FF2B5EF4-FFF2-40B4-BE49-F238E27FC236}">
                  <a16:creationId xmlns:a16="http://schemas.microsoft.com/office/drawing/2014/main" xmlns="" id="{7E18073E-1315-4400-ABD9-C34AEAFBF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4" name="Freeform 43">
              <a:extLst>
                <a:ext uri="{FF2B5EF4-FFF2-40B4-BE49-F238E27FC236}">
                  <a16:creationId xmlns:a16="http://schemas.microsoft.com/office/drawing/2014/main" xmlns="" id="{5510509E-411D-4F1B-BDC6-3E5666896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5" name="Freeform 44">
              <a:extLst>
                <a:ext uri="{FF2B5EF4-FFF2-40B4-BE49-F238E27FC236}">
                  <a16:creationId xmlns:a16="http://schemas.microsoft.com/office/drawing/2014/main" xmlns="" id="{46F1A7E1-EC01-4288-87AE-C3B6434BD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6" name="Rectangle 45">
              <a:extLst>
                <a:ext uri="{FF2B5EF4-FFF2-40B4-BE49-F238E27FC236}">
                  <a16:creationId xmlns:a16="http://schemas.microsoft.com/office/drawing/2014/main" xmlns="" id="{F7BBA432-5463-415B-BA54-3AA2B92D2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7" name="Freeform 46">
              <a:extLst>
                <a:ext uri="{FF2B5EF4-FFF2-40B4-BE49-F238E27FC236}">
                  <a16:creationId xmlns:a16="http://schemas.microsoft.com/office/drawing/2014/main" xmlns="" id="{66E19F01-137B-4A95-9313-CE6F77806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8" name="Freeform 47">
              <a:extLst>
                <a:ext uri="{FF2B5EF4-FFF2-40B4-BE49-F238E27FC236}">
                  <a16:creationId xmlns:a16="http://schemas.microsoft.com/office/drawing/2014/main" xmlns="" id="{38C0AACC-51F2-424F-9988-F3B621941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79" name="Freeform 48">
              <a:extLst>
                <a:ext uri="{FF2B5EF4-FFF2-40B4-BE49-F238E27FC236}">
                  <a16:creationId xmlns:a16="http://schemas.microsoft.com/office/drawing/2014/main" xmlns="" id="{7364A775-01A6-4012-88CF-58FDDBE4CB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0" name="Freeform 49">
              <a:extLst>
                <a:ext uri="{FF2B5EF4-FFF2-40B4-BE49-F238E27FC236}">
                  <a16:creationId xmlns:a16="http://schemas.microsoft.com/office/drawing/2014/main" xmlns="" id="{C8C770C5-535A-4F1B-81CA-FD6F32C09A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1" name="Freeform 50">
              <a:extLst>
                <a:ext uri="{FF2B5EF4-FFF2-40B4-BE49-F238E27FC236}">
                  <a16:creationId xmlns:a16="http://schemas.microsoft.com/office/drawing/2014/main" xmlns="" id="{55F9C3EF-BEB8-4836-8DE0-319E54496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2" name="Freeform 51">
              <a:extLst>
                <a:ext uri="{FF2B5EF4-FFF2-40B4-BE49-F238E27FC236}">
                  <a16:creationId xmlns:a16="http://schemas.microsoft.com/office/drawing/2014/main" xmlns="" id="{0976D9A1-85FC-406B-8AEA-AE3C056A4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3" name="Freeform 52">
              <a:extLst>
                <a:ext uri="{FF2B5EF4-FFF2-40B4-BE49-F238E27FC236}">
                  <a16:creationId xmlns:a16="http://schemas.microsoft.com/office/drawing/2014/main" xmlns="" id="{68BC6126-2A3A-4F1D-A565-BEF620660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4" name="Freeform 53">
              <a:extLst>
                <a:ext uri="{FF2B5EF4-FFF2-40B4-BE49-F238E27FC236}">
                  <a16:creationId xmlns:a16="http://schemas.microsoft.com/office/drawing/2014/main" xmlns="" id="{D8C7B98D-F83E-485D-B01D-270242E8FD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5" name="Freeform 54">
              <a:extLst>
                <a:ext uri="{FF2B5EF4-FFF2-40B4-BE49-F238E27FC236}">
                  <a16:creationId xmlns:a16="http://schemas.microsoft.com/office/drawing/2014/main" xmlns="" id="{93D5E722-D236-478A-A13F-8FA4141D94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6" name="Freeform 55">
              <a:extLst>
                <a:ext uri="{FF2B5EF4-FFF2-40B4-BE49-F238E27FC236}">
                  <a16:creationId xmlns:a16="http://schemas.microsoft.com/office/drawing/2014/main" xmlns="" id="{ABE1456F-F283-4BD5-A1B9-EF2423B68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7" name="Freeform 56">
              <a:extLst>
                <a:ext uri="{FF2B5EF4-FFF2-40B4-BE49-F238E27FC236}">
                  <a16:creationId xmlns:a16="http://schemas.microsoft.com/office/drawing/2014/main" xmlns="" id="{E4D1AC66-8164-4BBC-89D5-69FE7A4FC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8" name="Freeform 57">
              <a:extLst>
                <a:ext uri="{FF2B5EF4-FFF2-40B4-BE49-F238E27FC236}">
                  <a16:creationId xmlns:a16="http://schemas.microsoft.com/office/drawing/2014/main" xmlns="" id="{845A8868-488C-447D-979F-7E01B82AC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89" name="Freeform 58">
              <a:extLst>
                <a:ext uri="{FF2B5EF4-FFF2-40B4-BE49-F238E27FC236}">
                  <a16:creationId xmlns:a16="http://schemas.microsoft.com/office/drawing/2014/main" xmlns="" id="{948639B9-9B88-432B-914E-6B70BAEB1D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xmlns="" id="{77EB1C59-16D1-4C5E-9775-50CB40E022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092" name="Freeform 32">
              <a:extLst>
                <a:ext uri="{FF2B5EF4-FFF2-40B4-BE49-F238E27FC236}">
                  <a16:creationId xmlns:a16="http://schemas.microsoft.com/office/drawing/2014/main" xmlns="" id="{08680D14-7FE7-4522-B5EE-76447F8339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3" name="Freeform 33">
              <a:extLst>
                <a:ext uri="{FF2B5EF4-FFF2-40B4-BE49-F238E27FC236}">
                  <a16:creationId xmlns:a16="http://schemas.microsoft.com/office/drawing/2014/main" xmlns="" id="{D82C01B5-EC9C-4883-B130-115321E8B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4" name="Freeform 34">
              <a:extLst>
                <a:ext uri="{FF2B5EF4-FFF2-40B4-BE49-F238E27FC236}">
                  <a16:creationId xmlns:a16="http://schemas.microsoft.com/office/drawing/2014/main" xmlns="" id="{DBBE5E83-362F-4EA7-A96D-0BC830A217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5" name="Freeform 35">
              <a:extLst>
                <a:ext uri="{FF2B5EF4-FFF2-40B4-BE49-F238E27FC236}">
                  <a16:creationId xmlns:a16="http://schemas.microsoft.com/office/drawing/2014/main" xmlns="" id="{3971FE03-8B37-43AF-8842-8D4411C3C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6" name="Freeform 36">
              <a:extLst>
                <a:ext uri="{FF2B5EF4-FFF2-40B4-BE49-F238E27FC236}">
                  <a16:creationId xmlns:a16="http://schemas.microsoft.com/office/drawing/2014/main" xmlns="" id="{8E4E3D41-4CF7-4D15-854A-C4330D390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7" name="Freeform 37">
              <a:extLst>
                <a:ext uri="{FF2B5EF4-FFF2-40B4-BE49-F238E27FC236}">
                  <a16:creationId xmlns:a16="http://schemas.microsoft.com/office/drawing/2014/main" xmlns="" id="{78B649D7-3C5D-462D-B06A-D065135FE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8" name="Freeform 38">
              <a:extLst>
                <a:ext uri="{FF2B5EF4-FFF2-40B4-BE49-F238E27FC236}">
                  <a16:creationId xmlns:a16="http://schemas.microsoft.com/office/drawing/2014/main" xmlns="" id="{7A3DDEF1-D28A-48D9-8E48-B2003DF2E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099" name="Freeform 39">
              <a:extLst>
                <a:ext uri="{FF2B5EF4-FFF2-40B4-BE49-F238E27FC236}">
                  <a16:creationId xmlns:a16="http://schemas.microsoft.com/office/drawing/2014/main" xmlns="" id="{4A56A02B-D000-45AB-B7DB-E47CA8E77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00" name="Freeform 40">
              <a:extLst>
                <a:ext uri="{FF2B5EF4-FFF2-40B4-BE49-F238E27FC236}">
                  <a16:creationId xmlns:a16="http://schemas.microsoft.com/office/drawing/2014/main" xmlns="" id="{343CE08B-7325-4244-99EA-5E58C982D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01" name="Rectangle 41">
              <a:extLst>
                <a:ext uri="{FF2B5EF4-FFF2-40B4-BE49-F238E27FC236}">
                  <a16:creationId xmlns:a16="http://schemas.microsoft.com/office/drawing/2014/main" xmlns="" id="{7F08E29E-A67F-410A-A810-7000201BFA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18446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131200"/>
            <a:ext cx="9906000" cy="734039"/>
          </a:xfrm>
        </p:spPr>
        <p:txBody>
          <a:bodyPr/>
          <a:lstStyle/>
          <a:p>
            <a:r>
              <a:rPr lang="es-AR" b="1" dirty="0"/>
              <a:t>Complicaciones locales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996439"/>
            <a:ext cx="9906000" cy="6367922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-Reacciones </a:t>
            </a:r>
            <a:r>
              <a:rPr lang="es-MX" sz="2000" dirty="0" err="1"/>
              <a:t>pseudo-eccematosas</a:t>
            </a:r>
            <a:r>
              <a:rPr lang="es-MX" sz="2000" dirty="0"/>
              <a:t>: producidas por curaciones locales inadecuadas con pomadas o lociones.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-Cicatrices queloides: en niños con tendencia a este tipo de cicatrización.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-Reacción </a:t>
            </a:r>
            <a:r>
              <a:rPr lang="es-MX" sz="2000" dirty="0" err="1"/>
              <a:t>lupoide</a:t>
            </a:r>
            <a:r>
              <a:rPr lang="es-MX" sz="2000" dirty="0"/>
              <a:t>: 1 en 175000, es una reacción amarillenta alrededor de la lesión </a:t>
            </a:r>
            <a:r>
              <a:rPr lang="es-MX" sz="2000" dirty="0" err="1"/>
              <a:t>vaccinal</a:t>
            </a:r>
            <a:r>
              <a:rPr lang="es-MX" sz="2000" dirty="0"/>
              <a:t>, de 15 a 20 mm que desaparece en 6 a 8 semanas sin tratamiento alguno.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9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50" y="475330"/>
            <a:ext cx="9906000" cy="96018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Complicaciones </a:t>
            </a:r>
            <a:br>
              <a:rPr lang="es-AR" b="1" dirty="0"/>
            </a:br>
            <a:r>
              <a:rPr lang="es-AR" b="1" dirty="0"/>
              <a:t>regionales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2418736"/>
            <a:ext cx="9906000" cy="4363628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Adenitis simples o supuradas: si la vacuna se efectuó en el lugar correcto, los ganglios afectados son los axilares.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Si se aplicó más alta, pueden afectarse los ganglios </a:t>
            </a:r>
            <a:r>
              <a:rPr lang="es-MX" sz="2000" dirty="0" err="1"/>
              <a:t>subclaviculares</a:t>
            </a:r>
            <a:r>
              <a:rPr lang="es-MX" sz="2000" dirty="0"/>
              <a:t> y los de la cadena mamaria externa.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Su aparición es tardía y generalmente aparece después de cicatrizada la lesión local, a partir del </a:t>
            </a:r>
            <a:r>
              <a:rPr lang="es-MX" sz="2000" dirty="0" smtClean="0"/>
              <a:t>segundo</a:t>
            </a:r>
            <a:r>
              <a:rPr lang="es-MX" sz="2000" dirty="0" smtClean="0"/>
              <a:t> </a:t>
            </a:r>
            <a:r>
              <a:rPr lang="es-MX" sz="2000" dirty="0"/>
              <a:t>mes o posteriormente.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persona, diente, interior, cepillar&#10;&#10;Descripción generada automáticamente">
            <a:extLst>
              <a:ext uri="{FF2B5EF4-FFF2-40B4-BE49-F238E27FC236}">
                <a16:creationId xmlns:a16="http://schemas.microsoft.com/office/drawing/2014/main" xmlns="" id="{B06B2871-7B89-B717-65C6-908CAE67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058" y="-81347"/>
            <a:ext cx="5102942" cy="260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0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62142"/>
            <a:ext cx="9906000" cy="675045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Complicaciones generales</a:t>
            </a:r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8714" y="1111046"/>
            <a:ext cx="9906000" cy="4658596"/>
          </a:xfrm>
        </p:spPr>
        <p:txBody>
          <a:bodyPr>
            <a:normAutofit/>
          </a:bodyPr>
          <a:lstStyle/>
          <a:p>
            <a:endParaRPr lang="es-MX" dirty="0"/>
          </a:p>
          <a:p>
            <a:pPr algn="just"/>
            <a:r>
              <a:rPr lang="es-MX" sz="2400" dirty="0"/>
              <a:t>Osteítis u osteomielitis: de localización única o múltiple.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Infección generalizada: la infección generalizada por la vacuna BCG se ha observado en niños con inmunodeficiencia grave ( deficiencia parcial o total de receptores gamma del interferón, síndrome de Di George, enfermedad granulomatosa crónica, síndrome de inmunodeficiencia combinada severa, infección por VIH).</a:t>
            </a:r>
            <a:endParaRPr lang="es-AR" sz="24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11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505" y="563663"/>
            <a:ext cx="9523411" cy="734039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Eventos adversos: Importante</a:t>
            </a:r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8211" y="1038071"/>
            <a:ext cx="9906000" cy="5712541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La BCG es una vacuna segura. El 90-95% de las reacciones son reacciones locales.</a:t>
            </a:r>
          </a:p>
          <a:p>
            <a:pPr algn="just"/>
            <a:r>
              <a:rPr lang="es-MX" sz="2000" dirty="0"/>
              <a:t>Se pueden presentar complicaciones en niños con alteraciones del sistema inmunológico. Las complicaciones mas serias son infección diseminada por BCG 2/1.000.000 de dosis aplicadas y osteítis por BCG 1-700 por millón de dosis aplicadas.</a:t>
            </a:r>
          </a:p>
          <a:p>
            <a:pPr algn="just"/>
            <a:r>
              <a:rPr lang="es-MX" sz="2000" dirty="0"/>
              <a:t>Se deben notificar mediante la ficha de ESAVI al Programa de  Inmunizaciones los eventos adversos supuestamente atribuibles a la vacunación e inmunización.</a:t>
            </a:r>
          </a:p>
          <a:p>
            <a:pPr algn="just"/>
            <a:r>
              <a:rPr lang="es-MX" sz="2000" dirty="0"/>
              <a:t>Recordar: Para identificar apropiadamente la cepa de vacuna empleada deben registrarse en los Carnet de Vacunación la marca de la vacuna y el número de lote, la fecha de nacimiento y fecha de vacunación del niño. Estos datos serán necesarios en caso de notificar algún EVENTO ADVERSO.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0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915" y="0"/>
            <a:ext cx="8835153" cy="1127329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b="1" dirty="0"/>
              <a:t>Contraindicaciones</a:t>
            </a:r>
            <a:br>
              <a:rPr lang="es-MX" b="1" dirty="0"/>
            </a:b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025960"/>
            <a:ext cx="9906000" cy="4806080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r>
              <a:rPr lang="es-MX" dirty="0"/>
              <a:t>• Niños expuestos al </a:t>
            </a:r>
            <a:r>
              <a:rPr lang="es-MX" b="1" dirty="0"/>
              <a:t>VIH</a:t>
            </a:r>
            <a:r>
              <a:rPr lang="es-MX" dirty="0"/>
              <a:t> durante el nacimiento o pacientes con </a:t>
            </a:r>
            <a:r>
              <a:rPr lang="es-MX" b="1" dirty="0"/>
              <a:t>VIH/Sida</a:t>
            </a:r>
            <a:r>
              <a:rPr lang="es-MX" dirty="0"/>
              <a:t>.</a:t>
            </a:r>
          </a:p>
          <a:p>
            <a:r>
              <a:rPr lang="es-MX" dirty="0"/>
              <a:t>• Enfermedades graves con compromiso del estado general.</a:t>
            </a:r>
          </a:p>
          <a:p>
            <a:r>
              <a:rPr lang="es-MX" dirty="0"/>
              <a:t>• Afecciones generalizadas de la piel, quemaduras.</a:t>
            </a:r>
          </a:p>
          <a:p>
            <a:r>
              <a:rPr lang="es-MX" dirty="0"/>
              <a:t>• Enfermedades infecciosas que causen inmunocompromiso transitorio, se</a:t>
            </a:r>
          </a:p>
          <a:p>
            <a:r>
              <a:rPr lang="es-MX" dirty="0"/>
              <a:t>sugiere vacunar al mes de curada la enfermedad.</a:t>
            </a:r>
          </a:p>
          <a:p>
            <a:r>
              <a:rPr lang="es-MX" dirty="0"/>
              <a:t>• Inmunodepresión congénita o adquirida.</a:t>
            </a:r>
          </a:p>
          <a:p>
            <a:r>
              <a:rPr lang="es-MX" dirty="0"/>
              <a:t>• Tratamiento prolongado con esteroides o drogas inmunosupresoras</a:t>
            </a:r>
          </a:p>
          <a:p>
            <a:r>
              <a:rPr lang="es-MX" dirty="0"/>
              <a:t>durante más de 14 días.</a:t>
            </a:r>
          </a:p>
          <a:p>
            <a:endParaRPr lang="es-MX" dirty="0"/>
          </a:p>
          <a:p>
            <a:r>
              <a:rPr lang="es-MX" dirty="0"/>
              <a:t>Una vez superadas estas circunstancias, se debe realizar la vacunación.</a:t>
            </a:r>
            <a:endParaRPr lang="es-AR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5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83" y="363793"/>
            <a:ext cx="9238276" cy="845574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Precauciones</a:t>
            </a:r>
            <a:br>
              <a:rPr lang="es-MX" b="1" dirty="0"/>
            </a:b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1083" y="678426"/>
            <a:ext cx="9724104" cy="5120712"/>
          </a:xfrm>
        </p:spPr>
        <p:txBody>
          <a:bodyPr/>
          <a:lstStyle/>
          <a:p>
            <a:endParaRPr lang="es-MX" dirty="0"/>
          </a:p>
          <a:p>
            <a:r>
              <a:rPr lang="es-MX" sz="2400" dirty="0"/>
              <a:t>Si bien no hay contraindicaciones en cuanto a su seguridad para aplicarla en neonatos menores de </a:t>
            </a:r>
            <a:r>
              <a:rPr lang="es-MX" sz="2400" dirty="0" smtClean="0"/>
              <a:t>1,500 kg de </a:t>
            </a:r>
            <a:r>
              <a:rPr lang="es-MX" sz="2400" dirty="0"/>
              <a:t>peso, debe tenerse en cuenta que la práctica intradérmica puede verse dificultada por las características de la piel de estos niños.</a:t>
            </a:r>
          </a:p>
          <a:p>
            <a:r>
              <a:rPr lang="es-MX" sz="2400" dirty="0"/>
              <a:t>Se debe aplazar la vacunación hasta que el recién nacido</a:t>
            </a:r>
          </a:p>
          <a:p>
            <a:r>
              <a:rPr lang="es-MX" sz="2400" dirty="0"/>
              <a:t>alcance los </a:t>
            </a:r>
            <a:r>
              <a:rPr lang="es-MX" sz="2400" dirty="0" smtClean="0"/>
              <a:t>1,500 </a:t>
            </a:r>
            <a:r>
              <a:rPr lang="es-MX" sz="2400" dirty="0"/>
              <a:t>kg.</a:t>
            </a:r>
            <a:endParaRPr lang="es-AR" sz="24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4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452283"/>
            <a:ext cx="8835153" cy="776749"/>
          </a:xfrm>
        </p:spPr>
        <p:txBody>
          <a:bodyPr>
            <a:normAutofit/>
          </a:bodyPr>
          <a:lstStyle/>
          <a:p>
            <a:r>
              <a:rPr lang="es-AR" b="1" dirty="0"/>
              <a:t>Conclusiones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681315"/>
            <a:ext cx="9979741" cy="4984955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En el Mundo, la tuberculosis sigue siendo una de las enfermedades infecciosas más letales.</a:t>
            </a:r>
          </a:p>
          <a:p>
            <a:pPr algn="just"/>
            <a:r>
              <a:rPr lang="es-MX" sz="2000" dirty="0"/>
              <a:t>En Argentina continúa siendo un desafío para los sistemas de salud, que no pueden evitar que niños y adolescentes sigan muriendo debido a esta enfermedad.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Para disminuir el impacto de la enfermedad:</a:t>
            </a:r>
          </a:p>
          <a:p>
            <a:pPr algn="just"/>
            <a:r>
              <a:rPr lang="es-MX" sz="2000" dirty="0"/>
              <a:t>• Vacunar con BCG antes del egreso de la maternidad.</a:t>
            </a:r>
          </a:p>
          <a:p>
            <a:pPr algn="just"/>
            <a:r>
              <a:rPr lang="es-MX" sz="2000" dirty="0"/>
              <a:t>• Diagnóstico oportuno y tratamiento supervisado de los casos.</a:t>
            </a:r>
          </a:p>
          <a:p>
            <a:pPr algn="just"/>
            <a:r>
              <a:rPr lang="es-MX" sz="2000" dirty="0"/>
              <a:t>• Realizar el estudio de contactos e implementación del tratamiento preventivo en los niños.</a:t>
            </a:r>
            <a:endParaRPr lang="es-AR" sz="20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09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047" y="-1089085"/>
            <a:ext cx="8500856" cy="2852737"/>
          </a:xfrm>
        </p:spPr>
        <p:txBody>
          <a:bodyPr/>
          <a:lstStyle/>
          <a:p>
            <a:r>
              <a:rPr lang="es-MX" dirty="0"/>
              <a:t>¡¡¡MUCHAS GRACIAS!!!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967" y="5483224"/>
            <a:ext cx="5266043" cy="1374776"/>
          </a:xfrm>
        </p:spPr>
        <p:txBody>
          <a:bodyPr/>
          <a:lstStyle/>
          <a:p>
            <a:r>
              <a:rPr lang="es-MX" dirty="0"/>
              <a:t>VACUNATORIO HNRG</a:t>
            </a:r>
            <a:endParaRPr lang="es-AR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a crema podría aliviar el dolor de las vacunas en los bebés">
            <a:extLst>
              <a:ext uri="{FF2B5EF4-FFF2-40B4-BE49-F238E27FC236}">
                <a16:creationId xmlns:a16="http://schemas.microsoft.com/office/drawing/2014/main" xmlns="" id="{0B5BECA2-5710-236C-5135-242D5DD51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75" y="2077580"/>
            <a:ext cx="7506119" cy="30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0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389787-0AF2-1E6D-3713-9A364F57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567" y="1419227"/>
            <a:ext cx="8618843" cy="1097832"/>
          </a:xfrm>
        </p:spPr>
        <p:txBody>
          <a:bodyPr/>
          <a:lstStyle/>
          <a:p>
            <a:r>
              <a:rPr lang="es-MX" dirty="0"/>
              <a:t>Vacuna hepatitis b pediátrica 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51240D2-EE33-DA81-E40B-80B953CEA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1" y="2882348"/>
            <a:ext cx="9906000" cy="291679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 descr="Hospital de Niños Ricardo Gutierrez | Buenos Aires">
            <a:extLst>
              <a:ext uri="{FF2B5EF4-FFF2-40B4-BE49-F238E27FC236}">
                <a16:creationId xmlns:a16="http://schemas.microsoft.com/office/drawing/2014/main" xmlns="" id="{F9399DD8-4B7E-725F-E4CA-3973E025B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uvax-B Full Prescribing Information, Dosage &amp; Side Effects | MIMS Malaysia">
            <a:extLst>
              <a:ext uri="{FF2B5EF4-FFF2-40B4-BE49-F238E27FC236}">
                <a16:creationId xmlns:a16="http://schemas.microsoft.com/office/drawing/2014/main" xmlns="" id="{6D460453-C6B1-94DB-01A4-3948156C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75" y="3260035"/>
            <a:ext cx="2028825" cy="24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3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913EA-102B-E342-3F35-8FD5920A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2461445"/>
            <a:ext cx="9906000" cy="2852737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Vacuna monovalente: es una vacuna que contiene antígeno de superficie</a:t>
            </a:r>
            <a:br>
              <a:rPr lang="es-MX" sz="2000" dirty="0"/>
            </a:br>
            <a:r>
              <a:rPr lang="es-MX" sz="2000" dirty="0"/>
              <a:t>(</a:t>
            </a:r>
            <a:r>
              <a:rPr lang="es-MX" sz="2000" dirty="0" err="1"/>
              <a:t>AgHBs</a:t>
            </a:r>
            <a:r>
              <a:rPr lang="es-MX" sz="2000" dirty="0"/>
              <a:t>) depurado del virus de la Hepatitis B (HB) elaborado por ingeniería</a:t>
            </a:r>
            <a:br>
              <a:rPr lang="es-MX" sz="2000" dirty="0"/>
            </a:br>
            <a:r>
              <a:rPr lang="es-MX" sz="2000" dirty="0"/>
              <a:t>genética. Cada dosis contiene 5, 10 o 20 </a:t>
            </a:r>
            <a:r>
              <a:rPr lang="es-MX" sz="2000" dirty="0" err="1"/>
              <a:t>mcg</a:t>
            </a:r>
            <a:r>
              <a:rPr lang="es-MX" sz="2000" dirty="0"/>
              <a:t> de acuerdo a la presentación</a:t>
            </a:r>
            <a:br>
              <a:rPr lang="es-MX" sz="2000" dirty="0"/>
            </a:br>
            <a:r>
              <a:rPr lang="es-MX" sz="2000" dirty="0"/>
              <a:t>(pediátrica o de adultos) y según el fabricante.</a:t>
            </a:r>
            <a:br>
              <a:rPr lang="es-MX" sz="2000" dirty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• Vacuna combinada: la vacuna quíntuple celular (DTP-HIB-HB)</a:t>
            </a:r>
            <a:br>
              <a:rPr lang="es-MX" sz="2000" dirty="0"/>
            </a:br>
            <a:r>
              <a:rPr lang="es-MX" sz="2000" dirty="0"/>
              <a:t>“PENTAVALENTE” es una vacuna combinada de vacuna cuádruple fluida</a:t>
            </a:r>
            <a:br>
              <a:rPr lang="es-MX" sz="2000" dirty="0"/>
            </a:br>
            <a:r>
              <a:rPr lang="es-MX" sz="2000" dirty="0"/>
              <a:t>(anatoxinas diftérica y tetánica, antígenos de </a:t>
            </a:r>
            <a:r>
              <a:rPr lang="es-MX" sz="2000" dirty="0" err="1"/>
              <a:t>Bordetella</a:t>
            </a:r>
            <a:r>
              <a:rPr lang="es-MX" sz="2000" dirty="0"/>
              <a:t> </a:t>
            </a:r>
            <a:r>
              <a:rPr lang="es-MX" sz="2000" dirty="0" err="1"/>
              <a:t>pertussis</a:t>
            </a:r>
            <a:r>
              <a:rPr lang="es-MX" sz="2000" dirty="0"/>
              <a:t> y 10 </a:t>
            </a:r>
            <a:r>
              <a:rPr lang="es-MX" sz="2000" dirty="0" err="1"/>
              <a:t>mcg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000" dirty="0"/>
              <a:t>de antígeno de superficie ADN recombinante del VHB adsorbidos en</a:t>
            </a:r>
            <a:br>
              <a:rPr lang="es-MX" sz="2000" dirty="0"/>
            </a:br>
            <a:r>
              <a:rPr lang="es-MX" sz="2000" dirty="0"/>
              <a:t>hidróxido de aluminio), que se mezcla con la vacuna conjugada contra</a:t>
            </a:r>
            <a:br>
              <a:rPr lang="es-MX" sz="2000" dirty="0"/>
            </a:br>
            <a:r>
              <a:rPr lang="es-MX" sz="2000" dirty="0" err="1"/>
              <a:t>Haemophilus</a:t>
            </a:r>
            <a:r>
              <a:rPr lang="es-MX" sz="2000" dirty="0"/>
              <a:t> </a:t>
            </a:r>
            <a:r>
              <a:rPr lang="es-MX" sz="2000" dirty="0" err="1"/>
              <a:t>influenzae</a:t>
            </a:r>
            <a:r>
              <a:rPr lang="es-MX" sz="2000" dirty="0"/>
              <a:t> b fluida.</a:t>
            </a:r>
            <a:endParaRPr lang="es-AR" sz="2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ACA993-A77F-CBEC-AE1D-780F85BC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7394" y="731838"/>
            <a:ext cx="8333708" cy="733168"/>
          </a:xfrm>
        </p:spPr>
        <p:txBody>
          <a:bodyPr>
            <a:normAutofit/>
          </a:bodyPr>
          <a:lstStyle/>
          <a:p>
            <a:r>
              <a:rPr lang="es-AR" sz="3200" b="1" dirty="0"/>
              <a:t>Agente inmunizante</a:t>
            </a:r>
          </a:p>
        </p:txBody>
      </p:sp>
      <p:pic>
        <p:nvPicPr>
          <p:cNvPr id="3076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75E2E68-ADA6-05D8-8292-FD1CE5DD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913EA-102B-E342-3F35-8FD5920A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7" y="603352"/>
            <a:ext cx="9906000" cy="911019"/>
          </a:xfrm>
        </p:spPr>
        <p:txBody>
          <a:bodyPr>
            <a:normAutofit/>
          </a:bodyPr>
          <a:lstStyle/>
          <a:p>
            <a:r>
              <a:rPr lang="es-AR" b="1" dirty="0"/>
              <a:t>Esquema de vacunación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ACA993-A77F-CBEC-AE1D-780F85BC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7" y="1935443"/>
            <a:ext cx="9684775" cy="5025795"/>
          </a:xfrm>
        </p:spPr>
        <p:txBody>
          <a:bodyPr>
            <a:normAutofit/>
          </a:bodyPr>
          <a:lstStyle/>
          <a:p>
            <a:pPr algn="just"/>
            <a:r>
              <a:rPr lang="es-MX" sz="2000" dirty="0"/>
              <a:t>La dosis neonatal de la vacuna contra la Hepatitis B debe ser solo monovalente</a:t>
            </a:r>
          </a:p>
          <a:p>
            <a:pPr algn="just"/>
            <a:r>
              <a:rPr lang="es-MX" sz="2000" dirty="0"/>
              <a:t>• El esquema continúa con vacuna combinada.</a:t>
            </a:r>
          </a:p>
          <a:p>
            <a:pPr algn="just"/>
            <a:r>
              <a:rPr lang="es-MX" sz="2000" dirty="0"/>
              <a:t>• Se requiere la aplicación de quíntuple celular (pentavalente) a los 2, 4 y 6 meses de vida</a:t>
            </a:r>
          </a:p>
          <a:p>
            <a:pPr algn="just"/>
            <a:r>
              <a:rPr lang="es-MX" sz="2000" b="1" dirty="0"/>
              <a:t>Es indispensable vacunar a los niños antes de las 12 </a:t>
            </a:r>
            <a:r>
              <a:rPr lang="es-MX" sz="2000" b="1" dirty="0" err="1"/>
              <a:t>hs</a:t>
            </a:r>
            <a:r>
              <a:rPr lang="es-MX" sz="2000" b="1" dirty="0"/>
              <a:t> de vida: esta es una estrategia esencial en la prevención de la infección vertical por el VHB.</a:t>
            </a:r>
          </a:p>
          <a:p>
            <a:pPr algn="just"/>
            <a:r>
              <a:rPr lang="es-MX" sz="2000" b="1" dirty="0"/>
              <a:t>De no recibirla en ese lapso, debe recibirla tan pronto como sea posible</a:t>
            </a:r>
          </a:p>
          <a:p>
            <a:pPr algn="just"/>
            <a:endParaRPr lang="es-AR" sz="2000" dirty="0"/>
          </a:p>
        </p:txBody>
      </p:sp>
      <p:pic>
        <p:nvPicPr>
          <p:cNvPr id="3076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75E2E68-ADA6-05D8-8292-FD1CE5DD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27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913EA-102B-E342-3F35-8FD5920A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73705"/>
            <a:ext cx="9906000" cy="1225651"/>
          </a:xfrm>
        </p:spPr>
        <p:txBody>
          <a:bodyPr/>
          <a:lstStyle/>
          <a:p>
            <a:r>
              <a:rPr lang="es-MX" b="1" dirty="0"/>
              <a:t>Dosis y vía de aplicación</a:t>
            </a: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ACA993-A77F-CBEC-AE1D-780F85BC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0" y="1858297"/>
            <a:ext cx="9832257" cy="4031225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• Dosis: las dosis dependen de la marca comercial y de la edad . SIEMPRE LEER EL PROSPECTO (volumen puede cambiar con la marca comercial) 0.5 ml o 1 ml</a:t>
            </a:r>
          </a:p>
          <a:p>
            <a:pPr algn="just"/>
            <a:r>
              <a:rPr lang="es-MX" sz="2400" dirty="0"/>
              <a:t>• Vía de aplicación : intramuscular</a:t>
            </a:r>
          </a:p>
          <a:p>
            <a:pPr algn="just"/>
            <a:r>
              <a:rPr lang="es-MX" sz="2400" dirty="0"/>
              <a:t>• Lugar de aplicación: región anterolateral del muslo, en RN y lactantes menores de 12 meses o no deambuladores. Brazo (músculo deltoides), en niños mayores de 12 meses y adultos</a:t>
            </a:r>
            <a:endParaRPr lang="es-AR" sz="2400" dirty="0"/>
          </a:p>
        </p:txBody>
      </p:sp>
      <p:pic>
        <p:nvPicPr>
          <p:cNvPr id="3076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75E2E68-ADA6-05D8-8292-FD1CE5DD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3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F913EA-102B-E342-3F35-8FD5920A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910" y="611291"/>
            <a:ext cx="9189114" cy="753703"/>
          </a:xfrm>
        </p:spPr>
        <p:txBody>
          <a:bodyPr>
            <a:normAutofit fontScale="90000"/>
          </a:bodyPr>
          <a:lstStyle/>
          <a:p>
            <a:r>
              <a:rPr lang="es-MX" sz="4400" b="1" dirty="0"/>
              <a:t>Intervalos</a:t>
            </a:r>
            <a:r>
              <a:rPr lang="es-MX" dirty="0"/>
              <a:t/>
            </a:r>
            <a:br>
              <a:rPr lang="es-MX" dirty="0"/>
            </a:b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AACA993-A77F-CBEC-AE1D-780F85BC5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910" y="1098678"/>
            <a:ext cx="9763867" cy="4660644"/>
          </a:xfrm>
        </p:spPr>
        <p:txBody>
          <a:bodyPr>
            <a:normAutofit/>
          </a:bodyPr>
          <a:lstStyle/>
          <a:p>
            <a:r>
              <a:rPr lang="es-MX" sz="2000" dirty="0"/>
              <a:t>• Esquemas atrasados: No es necesario reiniciar esquemas</a:t>
            </a:r>
          </a:p>
          <a:p>
            <a:r>
              <a:rPr lang="es-MX" sz="2000" dirty="0"/>
              <a:t>• Intervalo mínimo entre dosis:</a:t>
            </a:r>
          </a:p>
          <a:p>
            <a:r>
              <a:rPr lang="es-MX" sz="2000" dirty="0"/>
              <a:t>• entre 1° y 2º                       1 mes</a:t>
            </a:r>
          </a:p>
          <a:p>
            <a:r>
              <a:rPr lang="es-MX" sz="2000" dirty="0"/>
              <a:t>• entre 2° y 3°                      2 meses</a:t>
            </a:r>
          </a:p>
          <a:p>
            <a:r>
              <a:rPr lang="es-MX" sz="2000" dirty="0"/>
              <a:t>• entre 1° y 3°                      4 meses</a:t>
            </a:r>
          </a:p>
          <a:p>
            <a:endParaRPr lang="es-MX" sz="2000" dirty="0"/>
          </a:p>
          <a:p>
            <a:r>
              <a:rPr lang="es-MX" sz="2000" dirty="0"/>
              <a:t>• La última dosis no debe colocarse antes de los 6 meses de vida.</a:t>
            </a:r>
          </a:p>
          <a:p>
            <a:r>
              <a:rPr lang="es-MX" sz="2000" dirty="0"/>
              <a:t>• Uso simultaneo con otras vacunas del </a:t>
            </a:r>
            <a:r>
              <a:rPr lang="es-MX" sz="2000" b="1" dirty="0"/>
              <a:t>CNV</a:t>
            </a:r>
            <a:r>
              <a:rPr lang="es-MX" sz="2000" dirty="0"/>
              <a:t> En sitios anatómicos diferentes.</a:t>
            </a:r>
          </a:p>
          <a:p>
            <a:r>
              <a:rPr lang="es-MX" sz="2000" dirty="0"/>
              <a:t>• Las marcas comerciales son intercambiables entre si</a:t>
            </a:r>
            <a:endParaRPr lang="es-AR" sz="2000" dirty="0"/>
          </a:p>
        </p:txBody>
      </p:sp>
      <p:pic>
        <p:nvPicPr>
          <p:cNvPr id="3076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75E2E68-ADA6-05D8-8292-FD1CE5DD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xmlns="" id="{88AA58DF-29F4-76CF-035D-96A3187BE2F3}"/>
              </a:ext>
            </a:extLst>
          </p:cNvPr>
          <p:cNvSpPr/>
          <p:nvPr/>
        </p:nvSpPr>
        <p:spPr>
          <a:xfrm>
            <a:off x="4277033" y="2133600"/>
            <a:ext cx="978408" cy="4059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3C11FBE1-17D8-74DD-7452-31FBC9C677D0}"/>
              </a:ext>
            </a:extLst>
          </p:cNvPr>
          <p:cNvSpPr/>
          <p:nvPr/>
        </p:nvSpPr>
        <p:spPr>
          <a:xfrm>
            <a:off x="4277033" y="2620987"/>
            <a:ext cx="978408" cy="4059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xmlns="" id="{D71DF2A9-42E5-82B0-38AD-AA5D38CB7E07}"/>
              </a:ext>
            </a:extLst>
          </p:cNvPr>
          <p:cNvSpPr/>
          <p:nvPr/>
        </p:nvSpPr>
        <p:spPr>
          <a:xfrm>
            <a:off x="4277033" y="3108374"/>
            <a:ext cx="978408" cy="40597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29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998" y="0"/>
            <a:ext cx="9651230" cy="1374776"/>
          </a:xfrm>
        </p:spPr>
        <p:txBody>
          <a:bodyPr/>
          <a:lstStyle/>
          <a:p>
            <a:r>
              <a:rPr lang="es-MX" b="1" dirty="0"/>
              <a:t>Tipo de presentación a utilizar según</a:t>
            </a:r>
            <a:br>
              <a:rPr lang="es-MX" b="1" dirty="0"/>
            </a:br>
            <a:r>
              <a:rPr lang="es-MX" b="1" dirty="0"/>
              <a:t>grupo de edad a vacunar</a:t>
            </a:r>
            <a:endParaRPr lang="es-AR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258" y="1455174"/>
            <a:ext cx="9822426" cy="4422622"/>
          </a:xfrm>
        </p:spPr>
        <p:txBody>
          <a:bodyPr>
            <a:normAutofit lnSpcReduction="10000"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En la actualidad al no disponer de una vacuna combinada sin el componente de HB, a</a:t>
            </a:r>
          </a:p>
          <a:p>
            <a:r>
              <a:rPr lang="es-MX" dirty="0"/>
              <a:t>los 15 a 18 meses se aplica una dosis de vacuna quíntuple (pentavalente)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2A3C1B1F-2168-06C2-1E45-3D2868E8C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54179"/>
              </p:ext>
            </p:extLst>
          </p:nvPr>
        </p:nvGraphicFramePr>
        <p:xfrm>
          <a:off x="2249998" y="1455174"/>
          <a:ext cx="812799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609354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9142315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475889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Grupo de edad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Edad de aplicación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Presentación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707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Recién nacido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&lt; 12 horas de vida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Vacuna monovalente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395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Menores de 1 año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2, 4 y 6 meses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Vacuna combinada quíntuple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363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No vacunados o</a:t>
                      </a:r>
                    </a:p>
                    <a:p>
                      <a:r>
                        <a:rPr lang="es-MX" dirty="0"/>
                        <a:t>incompletamente</a:t>
                      </a:r>
                    </a:p>
                    <a:p>
                      <a:r>
                        <a:rPr lang="es-MX" dirty="0"/>
                        <a:t>vacunados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Niños, adolescentes</a:t>
                      </a:r>
                    </a:p>
                    <a:p>
                      <a:r>
                        <a:rPr lang="es-MX" dirty="0"/>
                        <a:t>y adultos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Vacuna monovalente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776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1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4764F1-08BC-C972-E272-65CED731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0"/>
            <a:ext cx="8746662" cy="1003094"/>
          </a:xfrm>
        </p:spPr>
        <p:txBody>
          <a:bodyPr/>
          <a:lstStyle/>
          <a:p>
            <a:r>
              <a:rPr lang="es-AR" b="1" dirty="0"/>
              <a:t>Efectos adversos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D061454-4948-4CA2-F404-DA666B5C4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1084" y="1003093"/>
            <a:ext cx="9493914" cy="4984751"/>
          </a:xfrm>
        </p:spPr>
        <p:txBody>
          <a:bodyPr>
            <a:noAutofit/>
          </a:bodyPr>
          <a:lstStyle/>
          <a:p>
            <a:r>
              <a:rPr lang="es-MX" sz="2400" b="1" dirty="0"/>
              <a:t>Locales leves; más frecuentes en adultos; 3 al 9%</a:t>
            </a:r>
          </a:p>
          <a:p>
            <a:r>
              <a:rPr lang="es-MX" sz="2400" dirty="0"/>
              <a:t>- dolor</a:t>
            </a:r>
          </a:p>
          <a:p>
            <a:r>
              <a:rPr lang="es-MX" sz="2400" dirty="0"/>
              <a:t>- eritema</a:t>
            </a:r>
          </a:p>
          <a:p>
            <a:r>
              <a:rPr lang="es-MX" sz="2400" dirty="0"/>
              <a:t>- induración</a:t>
            </a:r>
          </a:p>
          <a:p>
            <a:endParaRPr lang="es-MX" sz="2400" dirty="0"/>
          </a:p>
          <a:p>
            <a:r>
              <a:rPr lang="es-MX" sz="2400" b="1" dirty="0"/>
              <a:t>Generales leves y transitorios</a:t>
            </a:r>
          </a:p>
          <a:p>
            <a:r>
              <a:rPr lang="es-MX" sz="2400" dirty="0"/>
              <a:t>- cefalea, fatiga, irritabilidad</a:t>
            </a:r>
          </a:p>
          <a:p>
            <a:r>
              <a:rPr lang="es-MX" sz="2400" dirty="0"/>
              <a:t>- fiebre </a:t>
            </a:r>
            <a:r>
              <a:rPr lang="es-MX" sz="2400" u="sng" dirty="0"/>
              <a:t>&gt;</a:t>
            </a:r>
            <a:r>
              <a:rPr lang="es-MX" sz="2400" dirty="0"/>
              <a:t> 37.7%</a:t>
            </a:r>
          </a:p>
          <a:p>
            <a:r>
              <a:rPr lang="es-MX" sz="2400" dirty="0"/>
              <a:t>- anafilaxia</a:t>
            </a:r>
            <a:endParaRPr lang="es-AR" sz="2400" dirty="0"/>
          </a:p>
        </p:txBody>
      </p:sp>
      <p:pic>
        <p:nvPicPr>
          <p:cNvPr id="4" name="Picture 4" descr="No hay ninguna descripción de la foto disponible.">
            <a:extLst>
              <a:ext uri="{FF2B5EF4-FFF2-40B4-BE49-F238E27FC236}">
                <a16:creationId xmlns:a16="http://schemas.microsoft.com/office/drawing/2014/main" xmlns="" id="{BB44F3AA-3068-A431-D5EA-3965BBBD9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2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807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260</TotalTime>
  <Words>1645</Words>
  <Application>Microsoft Office PowerPoint</Application>
  <PresentationFormat>Personalizado</PresentationFormat>
  <Paragraphs>193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Circuito</vt:lpstr>
      <vt:lpstr>VACUNAS DEL RECIEN NACIDO</vt:lpstr>
      <vt:lpstr>Las dos vacunas que debe recibir un recién nacido por el calendario nacional son: </vt:lpstr>
      <vt:lpstr>Vacuna hepatitis b pediátrica </vt:lpstr>
      <vt:lpstr>Vacuna monovalente: es una vacuna que contiene antígeno de superficie (AgHBs) depurado del virus de la Hepatitis B (HB) elaborado por ingeniería genética. Cada dosis contiene 5, 10 o 20 mcg de acuerdo a la presentación (pediátrica o de adultos) y según el fabricante.  • Vacuna combinada: la vacuna quíntuple celular (DTP-HIB-HB) “PENTAVALENTE” es una vacuna combinada de vacuna cuádruple fluida (anatoxinas diftérica y tetánica, antígenos de Bordetella pertussis y 10 mcg de antígeno de superficie ADN recombinante del VHB adsorbidos en hidróxido de aluminio), que se mezcla con la vacuna conjugada contra Haemophilus influenzae b fluida.</vt:lpstr>
      <vt:lpstr>Esquema de vacunación</vt:lpstr>
      <vt:lpstr>Dosis y vía de aplicación</vt:lpstr>
      <vt:lpstr>Intervalos </vt:lpstr>
      <vt:lpstr>Tipo de presentación a utilizar según grupo de edad a vacunar</vt:lpstr>
      <vt:lpstr>Efectos adversos</vt:lpstr>
      <vt:lpstr>Contraindicaciones/ Precauciones/ Falsas  contraindicaciones</vt:lpstr>
      <vt:lpstr>Vacuna BCG</vt:lpstr>
      <vt:lpstr>Agente inmunizante –Objetivos</vt:lpstr>
      <vt:lpstr>INDICACIONES</vt:lpstr>
      <vt:lpstr>Presentación y conservación</vt:lpstr>
      <vt:lpstr>Dosis-Vía-Lugar de aplicación</vt:lpstr>
      <vt:lpstr>Presentación de PowerPoint</vt:lpstr>
      <vt:lpstr>Evolución de la lesión vaccinal</vt:lpstr>
      <vt:lpstr>Evolución de la lesión vaccinal</vt:lpstr>
      <vt:lpstr>Efectos postvacunales Complicaciones locales</vt:lpstr>
      <vt:lpstr>Complicaciones locales</vt:lpstr>
      <vt:lpstr>Complicaciones  regionales</vt:lpstr>
      <vt:lpstr>Complicaciones generales </vt:lpstr>
      <vt:lpstr>        Eventos adversos: Importante </vt:lpstr>
      <vt:lpstr>   Contraindicaciones </vt:lpstr>
      <vt:lpstr>Precauciones </vt:lpstr>
      <vt:lpstr>Conclusiones</vt:lpstr>
      <vt:lpstr>¡¡¡MUCHAS GRACIAS!!!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VACUNAS DEL RECIEN NACIDO</dc:title>
  <dc:creator>Aldo Castillo</dc:creator>
  <cp:lastModifiedBy>usuario</cp:lastModifiedBy>
  <cp:revision>6</cp:revision>
  <dcterms:created xsi:type="dcterms:W3CDTF">2024-08-01T16:20:36Z</dcterms:created>
  <dcterms:modified xsi:type="dcterms:W3CDTF">2024-08-30T12:29:32Z</dcterms:modified>
</cp:coreProperties>
</file>