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7.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940675A-B579-460E-94D1-54222C63F5DA}" styleName="Sin estilo, cuadrícula de la tabla">
    <a:wholeTbl>
      <a:tcTxStyle>
        <a:fontRef idx="minor">
          <a:scrgbClr b="0" g="0" r="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8/29/2024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8/29/2024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1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s>
</file>

<file path=ppt/slides/_rels/slide1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7D1CA-CCF3-3913-A2EB-C51CD696ABD8}"/>
              </a:ext>
            </a:extLst>
          </p:cNvPr>
          <p:cNvSpPr>
            <a:spLocks noGrp="1"/>
          </p:cNvSpPr>
          <p:nvPr>
            <p:ph type="ctrTitle"/>
          </p:nvPr>
        </p:nvSpPr>
        <p:spPr>
          <a:xfrm>
            <a:off x="1876424" y="559837"/>
            <a:ext cx="8791575" cy="2341983"/>
          </a:xfrm>
        </p:spPr>
        <p:txBody>
          <a:bodyPr>
            <a:normAutofit/>
          </a:bodyPr>
          <a:lstStyle/>
          <a:p>
            <a:r>
              <a:rPr lang="es-UY" sz="6000" dirty="0"/>
              <a:t>Vacuna Antigripal</a:t>
            </a:r>
            <a:endParaRPr lang="es-AR" sz="6000" dirty="0"/>
          </a:p>
        </p:txBody>
      </p:sp>
      <p:sp>
        <p:nvSpPr>
          <p:cNvPr id="3" name="Subtítulo 2">
            <a:extLst>
              <a:ext uri="{FF2B5EF4-FFF2-40B4-BE49-F238E27FC236}">
                <a16:creationId xmlns:a16="http://schemas.microsoft.com/office/drawing/2014/main" id="{ECB67E55-3D59-47E5-ECED-5B63D90DB9F6}"/>
              </a:ext>
            </a:extLst>
          </p:cNvPr>
          <p:cNvSpPr>
            <a:spLocks noGrp="1"/>
          </p:cNvSpPr>
          <p:nvPr>
            <p:ph type="subTitle" idx="1"/>
          </p:nvPr>
        </p:nvSpPr>
        <p:spPr>
          <a:xfrm>
            <a:off x="6708709" y="5266773"/>
            <a:ext cx="4945225" cy="937727"/>
          </a:xfrm>
        </p:spPr>
        <p:txBody>
          <a:bodyPr>
            <a:normAutofit/>
          </a:bodyPr>
          <a:lstStyle/>
          <a:p>
            <a:r>
              <a:rPr lang="es-UY" sz="2800" b="1" dirty="0">
                <a:latin typeface="Book Antiqua" panose="02040602050305030304" pitchFamily="18" charset="0"/>
              </a:rPr>
              <a:t>Lic. Lorena Cardozo</a:t>
            </a:r>
            <a:endParaRPr lang="es-AR" sz="2800" b="1" dirty="0">
              <a:latin typeface="Book Antiqua" panose="02040602050305030304" pitchFamily="18" charset="0"/>
            </a:endParaRPr>
          </a:p>
        </p:txBody>
      </p:sp>
    </p:spTree>
    <p:extLst>
      <p:ext uri="{BB962C8B-B14F-4D97-AF65-F5344CB8AC3E}">
        <p14:creationId xmlns:p14="http://schemas.microsoft.com/office/powerpoint/2010/main" val="135470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7FBBAE-C1B3-2A95-5E62-04D0AE4551AD}"/>
              </a:ext>
            </a:extLst>
          </p:cNvPr>
          <p:cNvSpPr txBox="1"/>
          <p:nvPr/>
        </p:nvSpPr>
        <p:spPr>
          <a:xfrm>
            <a:off x="1222310" y="475441"/>
            <a:ext cx="10683552" cy="5655202"/>
          </a:xfrm>
          <a:prstGeom prst="rect">
            <a:avLst/>
          </a:prstGeom>
          <a:noFill/>
        </p:spPr>
        <p:txBody>
          <a:bodyPr wrap="square">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kumimoji="0" lang="es-ES" sz="2800" b="1" i="0" u="sng" strike="noStrike" kern="1200" cap="none" spc="0" normalizeH="0" baseline="0" noProof="0" dirty="0">
                <a:ln>
                  <a:noFill/>
                </a:ln>
                <a:solidFill>
                  <a:prstClr val="black"/>
                </a:solidFill>
                <a:effectLst/>
                <a:uLnTx/>
                <a:uFillTx/>
                <a:latin typeface="Tw Cen MT" panose="020B0602020104020603"/>
                <a:ea typeface="+mn-ea"/>
                <a:cs typeface="+mn-cs"/>
              </a:rPr>
              <a:t>Inmunodeficiencias congénitas o adquiridas (no oncohematológica)</a:t>
            </a:r>
          </a:p>
          <a:p>
            <a:pPr marL="0" marR="0" lvl="0" indent="0" algn="ctr" defTabSz="457200" rtl="0" eaLnBrk="1" fontAlgn="auto" latinLnBrk="0" hangingPunct="1">
              <a:lnSpc>
                <a:spcPct val="200000"/>
              </a:lnSpc>
              <a:spcBef>
                <a:spcPts val="0"/>
              </a:spcBef>
              <a:spcAft>
                <a:spcPts val="0"/>
              </a:spcAft>
              <a:buClrTx/>
              <a:buSzTx/>
              <a:buFontTx/>
              <a:buNone/>
              <a:tabLst/>
              <a:defRPr/>
            </a:pPr>
            <a:endParaRPr kumimoji="0" lang="es-ES" sz="800" b="1" i="0" u="sng"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Tw Cen MT" panose="020B0602020104020603"/>
                <a:ea typeface="+mn-ea"/>
                <a:cs typeface="+mn-cs"/>
              </a:rPr>
              <a:t>a) Infección por VIH/sida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Tw Cen MT" panose="020B0602020104020603"/>
                <a:ea typeface="+mn-ea"/>
                <a:cs typeface="+mn-cs"/>
              </a:rPr>
              <a:t>b) Utilización de medicación inmunosupresora o corticoides en altas dosis (mayor a 2 mg/kg/día de </a:t>
            </a:r>
            <a:r>
              <a:rPr kumimoji="0" lang="es-ES" sz="2800" b="0" i="0" u="none" strike="noStrike" kern="1200" cap="none" spc="0" normalizeH="0" baseline="0" noProof="0" dirty="0" err="1">
                <a:ln>
                  <a:noFill/>
                </a:ln>
                <a:solidFill>
                  <a:prstClr val="white"/>
                </a:solidFill>
                <a:effectLst/>
                <a:uLnTx/>
                <a:uFillTx/>
                <a:latin typeface="Tw Cen MT" panose="020B0602020104020603"/>
                <a:ea typeface="+mn-ea"/>
                <a:cs typeface="+mn-cs"/>
              </a:rPr>
              <a:t>metilprednisona</a:t>
            </a:r>
            <a:r>
              <a:rPr kumimoji="0" lang="es-ES" sz="2800" b="0" i="0" u="none" strike="noStrike" kern="1200" cap="none" spc="0" normalizeH="0" baseline="0" noProof="0" dirty="0">
                <a:ln>
                  <a:noFill/>
                </a:ln>
                <a:solidFill>
                  <a:prstClr val="white"/>
                </a:solidFill>
                <a:effectLst/>
                <a:uLnTx/>
                <a:uFillTx/>
                <a:latin typeface="Tw Cen MT" panose="020B0602020104020603"/>
                <a:ea typeface="+mn-ea"/>
                <a:cs typeface="+mn-cs"/>
              </a:rPr>
              <a:t> o más de 20 mg/ día o su equivalente por más de 14 días)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Tw Cen MT" panose="020B0602020104020603"/>
                <a:ea typeface="+mn-ea"/>
                <a:cs typeface="+mn-cs"/>
              </a:rPr>
              <a:t>c) Inmunodeficiencia congénita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Tw Cen MT" panose="020B0602020104020603"/>
                <a:ea typeface="+mn-ea"/>
                <a:cs typeface="+mn-cs"/>
              </a:rPr>
              <a:t>d) Asplenia funcional o anatómica (incluida anemia drepanocítica)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white"/>
                </a:solidFill>
                <a:effectLst/>
                <a:uLnTx/>
                <a:uFillTx/>
                <a:latin typeface="Tw Cen MT" panose="020B0602020104020603"/>
                <a:ea typeface="+mn-ea"/>
                <a:cs typeface="+mn-cs"/>
              </a:rPr>
              <a:t>e) Desnutrición grave</a:t>
            </a:r>
            <a:endParaRPr lang="es-AR" sz="2800" dirty="0"/>
          </a:p>
        </p:txBody>
      </p:sp>
    </p:spTree>
    <p:extLst>
      <p:ext uri="{BB962C8B-B14F-4D97-AF65-F5344CB8AC3E}">
        <p14:creationId xmlns:p14="http://schemas.microsoft.com/office/powerpoint/2010/main" val="366842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57152-5349-8C8C-D528-E2E6CDF105D5}"/>
              </a:ext>
            </a:extLst>
          </p:cNvPr>
          <p:cNvSpPr>
            <a:spLocks noGrp="1"/>
          </p:cNvSpPr>
          <p:nvPr>
            <p:ph type="title" idx="4294967295"/>
          </p:nvPr>
        </p:nvSpPr>
        <p:spPr>
          <a:xfrm flipV="1">
            <a:off x="1809750" y="429208"/>
            <a:ext cx="93695" cy="189918"/>
          </a:xfrm>
        </p:spPr>
        <p:txBody>
          <a:bodyPr>
            <a:normAutofit fontScale="90000"/>
          </a:bodyPr>
          <a:lstStyle/>
          <a:p>
            <a:br>
              <a:rPr lang="es-AR" dirty="0"/>
            </a:br>
            <a:endParaRPr lang="es-AR" dirty="0"/>
          </a:p>
        </p:txBody>
      </p:sp>
      <p:sp>
        <p:nvSpPr>
          <p:cNvPr id="3" name="Marcador de contenido 2">
            <a:extLst>
              <a:ext uri="{FF2B5EF4-FFF2-40B4-BE49-F238E27FC236}">
                <a16:creationId xmlns:a16="http://schemas.microsoft.com/office/drawing/2014/main" id="{44E44217-B42B-268B-FDCB-7E45911E6E27}"/>
              </a:ext>
            </a:extLst>
          </p:cNvPr>
          <p:cNvSpPr>
            <a:spLocks noGrp="1"/>
          </p:cNvSpPr>
          <p:nvPr>
            <p:ph idx="4294967295"/>
          </p:nvPr>
        </p:nvSpPr>
        <p:spPr>
          <a:xfrm>
            <a:off x="849086" y="242596"/>
            <a:ext cx="10888824" cy="6792686"/>
          </a:xfrm>
        </p:spPr>
        <p:txBody>
          <a:bodyPr>
            <a:normAutofit/>
          </a:bodyPr>
          <a:lstStyle/>
          <a:p>
            <a:pPr marL="0" indent="0" algn="ctr">
              <a:buNone/>
            </a:pPr>
            <a:r>
              <a:rPr lang="es-ES" sz="3200" b="1" u="sng" dirty="0">
                <a:solidFill>
                  <a:schemeClr val="bg1"/>
                </a:solidFill>
              </a:rPr>
              <a:t>Enfermedad oncohematológica y trasplante</a:t>
            </a:r>
          </a:p>
          <a:p>
            <a:pPr marL="0" indent="0" algn="ctr">
              <a:buNone/>
            </a:pPr>
            <a:endParaRPr lang="es-ES" sz="3200" b="1" dirty="0">
              <a:solidFill>
                <a:schemeClr val="bg1"/>
              </a:solidFill>
            </a:endParaRPr>
          </a:p>
          <a:p>
            <a:pPr>
              <a:lnSpc>
                <a:spcPct val="200000"/>
              </a:lnSpc>
            </a:pPr>
            <a:r>
              <a:rPr lang="es-ES" sz="3200" dirty="0"/>
              <a:t>a) Tumor de órgano sólido en tratamiento</a:t>
            </a:r>
          </a:p>
          <a:p>
            <a:pPr>
              <a:lnSpc>
                <a:spcPct val="200000"/>
              </a:lnSpc>
            </a:pPr>
            <a:r>
              <a:rPr lang="es-ES" sz="3200" dirty="0"/>
              <a:t>b) Enfermedad oncohematológica, hasta seis meses posteriores a la remisión completa</a:t>
            </a:r>
          </a:p>
          <a:p>
            <a:pPr>
              <a:lnSpc>
                <a:spcPct val="200000"/>
              </a:lnSpc>
            </a:pPr>
            <a:r>
              <a:rPr lang="es-ES" sz="3200" dirty="0"/>
              <a:t>c) Trasplante de órganos sólidos o precursores hematopoyéticos</a:t>
            </a:r>
          </a:p>
          <a:p>
            <a:pPr>
              <a:lnSpc>
                <a:spcPct val="200000"/>
              </a:lnSpc>
            </a:pPr>
            <a:endParaRPr lang="es-ES" dirty="0"/>
          </a:p>
          <a:p>
            <a:pPr algn="ctr"/>
            <a:endParaRPr lang="es-AR" dirty="0"/>
          </a:p>
        </p:txBody>
      </p:sp>
    </p:spTree>
    <p:extLst>
      <p:ext uri="{BB962C8B-B14F-4D97-AF65-F5344CB8AC3E}">
        <p14:creationId xmlns:p14="http://schemas.microsoft.com/office/powerpoint/2010/main" val="62664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CDAD41-97BD-B086-0DF1-53794F679FC5}"/>
              </a:ext>
            </a:extLst>
          </p:cNvPr>
          <p:cNvSpPr txBox="1"/>
          <p:nvPr/>
        </p:nvSpPr>
        <p:spPr>
          <a:xfrm>
            <a:off x="1035697" y="0"/>
            <a:ext cx="10524931" cy="6865469"/>
          </a:xfrm>
          <a:prstGeom prst="rect">
            <a:avLst/>
          </a:prstGeom>
          <a:noFill/>
        </p:spPr>
        <p:txBody>
          <a:bodyPr wrap="square">
            <a:spAutoFit/>
          </a:bodyPr>
          <a:lstStyle/>
          <a:p>
            <a:pPr algn="ctr">
              <a:lnSpc>
                <a:spcPct val="150000"/>
              </a:lnSpc>
            </a:pPr>
            <a:r>
              <a:rPr lang="es-ES" sz="3200" b="1" u="sng" dirty="0">
                <a:solidFill>
                  <a:schemeClr val="bg1"/>
                </a:solidFill>
              </a:rPr>
              <a:t>Otros</a:t>
            </a:r>
          </a:p>
          <a:p>
            <a:pPr>
              <a:lnSpc>
                <a:spcPct val="150000"/>
              </a:lnSpc>
            </a:pPr>
            <a:r>
              <a:rPr lang="es-ES" sz="2400" dirty="0"/>
              <a:t>a) Obesidad mórbida (con índice de masa corporal mayor a 40 Kg/m2)</a:t>
            </a:r>
          </a:p>
          <a:p>
            <a:pPr>
              <a:lnSpc>
                <a:spcPct val="150000"/>
              </a:lnSpc>
            </a:pPr>
            <a:r>
              <a:rPr lang="es-ES" sz="2400" dirty="0"/>
              <a:t>b) Diabetes</a:t>
            </a:r>
          </a:p>
          <a:p>
            <a:pPr>
              <a:lnSpc>
                <a:spcPct val="150000"/>
              </a:lnSpc>
            </a:pPr>
            <a:r>
              <a:rPr lang="es-ES" sz="2400" dirty="0"/>
              <a:t>c) Insuficiencia renal crónica en diálisis o expectativas de ingresar a diálisis en los siguientes seis meses</a:t>
            </a:r>
          </a:p>
          <a:p>
            <a:pPr>
              <a:lnSpc>
                <a:spcPct val="150000"/>
              </a:lnSpc>
            </a:pPr>
            <a:r>
              <a:rPr lang="es-ES" sz="2400" dirty="0"/>
              <a:t>d) Retraso madurativo grave en menores de 18 años</a:t>
            </a:r>
          </a:p>
          <a:p>
            <a:pPr>
              <a:lnSpc>
                <a:spcPct val="150000"/>
              </a:lnSpc>
            </a:pPr>
            <a:r>
              <a:rPr lang="es-ES" sz="2400" dirty="0"/>
              <a:t>e) Síndromes genéticos, enfermedades neuromusculares con compromiso respiratorio y malformaciones congénitas graves</a:t>
            </a:r>
          </a:p>
          <a:p>
            <a:pPr>
              <a:lnSpc>
                <a:spcPct val="150000"/>
              </a:lnSpc>
            </a:pPr>
            <a:r>
              <a:rPr lang="es-ES" sz="2400" dirty="0"/>
              <a:t>f) Tratamiento crónico con ácido acetilsalicílico en menores de 18 años</a:t>
            </a:r>
          </a:p>
          <a:p>
            <a:pPr>
              <a:lnSpc>
                <a:spcPct val="150000"/>
              </a:lnSpc>
            </a:pPr>
            <a:r>
              <a:rPr lang="es-ES" sz="2400" dirty="0"/>
              <a:t>g) Convivientes de personas con enfermedad oncohematológica</a:t>
            </a:r>
          </a:p>
          <a:p>
            <a:pPr>
              <a:lnSpc>
                <a:spcPct val="150000"/>
              </a:lnSpc>
            </a:pPr>
            <a:r>
              <a:rPr lang="es-ES" sz="2400" dirty="0"/>
              <a:t>h) Convivientes de personas recién nacidas prematuros menores de 1.500 g</a:t>
            </a:r>
          </a:p>
          <a:p>
            <a:pPr>
              <a:lnSpc>
                <a:spcPct val="150000"/>
              </a:lnSpc>
            </a:pPr>
            <a:endParaRPr lang="es-ES" sz="2400" dirty="0"/>
          </a:p>
        </p:txBody>
      </p:sp>
    </p:spTree>
    <p:extLst>
      <p:ext uri="{BB962C8B-B14F-4D97-AF65-F5344CB8AC3E}">
        <p14:creationId xmlns:p14="http://schemas.microsoft.com/office/powerpoint/2010/main" val="273510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CA0CB-9ADB-ADD3-0C83-F4DB9488959D}"/>
              </a:ext>
            </a:extLst>
          </p:cNvPr>
          <p:cNvSpPr>
            <a:spLocks noGrp="1"/>
          </p:cNvSpPr>
          <p:nvPr>
            <p:ph type="title"/>
          </p:nvPr>
        </p:nvSpPr>
        <p:spPr>
          <a:xfrm>
            <a:off x="1408921" y="179980"/>
            <a:ext cx="9640077" cy="893041"/>
          </a:xfrm>
        </p:spPr>
        <p:txBody>
          <a:bodyPr/>
          <a:lstStyle/>
          <a:p>
            <a:r>
              <a:rPr lang="es-ES" dirty="0"/>
              <a:t>COMPOSICIÓN DE LOS AGENTES INMUNIZANTES</a:t>
            </a:r>
            <a:endParaRPr lang="es-AR" dirty="0"/>
          </a:p>
        </p:txBody>
      </p:sp>
      <p:sp>
        <p:nvSpPr>
          <p:cNvPr id="3" name="Marcador de contenido 2">
            <a:extLst>
              <a:ext uri="{FF2B5EF4-FFF2-40B4-BE49-F238E27FC236}">
                <a16:creationId xmlns:a16="http://schemas.microsoft.com/office/drawing/2014/main" id="{E0F95F63-73ED-7519-EFD9-56ACBCAA7D99}"/>
              </a:ext>
            </a:extLst>
          </p:cNvPr>
          <p:cNvSpPr>
            <a:spLocks noGrp="1"/>
          </p:cNvSpPr>
          <p:nvPr>
            <p:ph idx="1"/>
          </p:nvPr>
        </p:nvSpPr>
        <p:spPr>
          <a:xfrm>
            <a:off x="1054359" y="1073021"/>
            <a:ext cx="10375642" cy="5691673"/>
          </a:xfrm>
        </p:spPr>
        <p:txBody>
          <a:bodyPr>
            <a:normAutofit fontScale="32500" lnSpcReduction="20000"/>
          </a:bodyPr>
          <a:lstStyle/>
          <a:p>
            <a:r>
              <a:rPr lang="es-AR" sz="8000" b="1" dirty="0">
                <a:solidFill>
                  <a:schemeClr val="bg1"/>
                </a:solidFill>
              </a:rPr>
              <a:t>Ingredientes activos</a:t>
            </a:r>
            <a:r>
              <a:rPr lang="es-AR" sz="8000" dirty="0"/>
              <a:t>: </a:t>
            </a:r>
            <a:r>
              <a:rPr lang="es-AR" sz="9600" dirty="0"/>
              <a:t>Antígenos de superficie de virus de la gripe (hemaglutinina y neuraminidasa) cultivados en huevos fertilizados de gallinas sanas e inactivados con formaldehido</a:t>
            </a:r>
          </a:p>
          <a:p>
            <a:endParaRPr lang="es-AR" sz="5600" dirty="0">
              <a:solidFill>
                <a:schemeClr val="bg1"/>
              </a:solidFill>
            </a:endParaRPr>
          </a:p>
          <a:p>
            <a:r>
              <a:rPr lang="es-AR" sz="5600" dirty="0">
                <a:solidFill>
                  <a:schemeClr val="bg1"/>
                </a:solidFill>
              </a:rPr>
              <a:t>Cepas:</a:t>
            </a:r>
            <a:r>
              <a:rPr lang="es-AR" sz="5600" dirty="0"/>
              <a:t> · </a:t>
            </a:r>
            <a:r>
              <a:rPr lang="es-AR" sz="5600" dirty="0">
                <a:highlight>
                  <a:srgbClr val="00FF00"/>
                </a:highlight>
              </a:rPr>
              <a:t>A/</a:t>
            </a:r>
            <a:r>
              <a:rPr lang="es-AR" sz="5600" u="sng" dirty="0">
                <a:highlight>
                  <a:srgbClr val="00FF00"/>
                </a:highlight>
              </a:rPr>
              <a:t>Victoria</a:t>
            </a:r>
            <a:r>
              <a:rPr lang="es-AR" sz="5600" dirty="0"/>
              <a:t>/4897/</a:t>
            </a:r>
            <a:r>
              <a:rPr lang="es-AR" sz="5600" u="sng" dirty="0"/>
              <a:t>2022 (H1N1</a:t>
            </a:r>
            <a:r>
              <a:rPr lang="es-AR" sz="5600" dirty="0"/>
              <a:t>)pdm09 - (cepa análoga: A/</a:t>
            </a:r>
            <a:r>
              <a:rPr lang="es-AR" sz="5600" u="sng" dirty="0"/>
              <a:t>Victoria</a:t>
            </a:r>
            <a:r>
              <a:rPr lang="es-AR" sz="5600" dirty="0"/>
              <a:t>/4897/</a:t>
            </a:r>
            <a:r>
              <a:rPr lang="es-AR" sz="5600" u="sng" dirty="0"/>
              <a:t>2022</a:t>
            </a:r>
            <a:r>
              <a:rPr lang="es-AR" sz="5600" dirty="0"/>
              <a:t>,</a:t>
            </a:r>
          </a:p>
          <a:p>
            <a:r>
              <a:rPr lang="es-AR" sz="5600" dirty="0"/>
              <a:t>IVR-238) A/</a:t>
            </a:r>
            <a:r>
              <a:rPr lang="es-AR" sz="5600" u="sng" dirty="0" err="1">
                <a:highlight>
                  <a:srgbClr val="00FF00"/>
                </a:highlight>
              </a:rPr>
              <a:t>Thailand</a:t>
            </a:r>
            <a:r>
              <a:rPr lang="es-AR" sz="5600" dirty="0"/>
              <a:t>/8/2022 (</a:t>
            </a:r>
            <a:r>
              <a:rPr lang="es-AR" sz="5600" u="sng" dirty="0"/>
              <a:t>H3N2</a:t>
            </a:r>
            <a:r>
              <a:rPr lang="es-AR" sz="5600" dirty="0"/>
              <a:t>) - (cepa análoga: A/</a:t>
            </a:r>
            <a:r>
              <a:rPr lang="es-AR" sz="5600" u="sng" dirty="0" err="1"/>
              <a:t>Thailand</a:t>
            </a:r>
            <a:r>
              <a:rPr lang="es-AR" sz="5600" dirty="0"/>
              <a:t>/8/</a:t>
            </a:r>
            <a:r>
              <a:rPr lang="es-AR" sz="5600" u="sng" dirty="0"/>
              <a:t>2022</a:t>
            </a:r>
            <a:r>
              <a:rPr lang="es-AR" sz="5600" dirty="0"/>
              <a:t>, IVR-237)</a:t>
            </a:r>
          </a:p>
          <a:p>
            <a:r>
              <a:rPr lang="es-AR" sz="5600" dirty="0"/>
              <a:t>· B</a:t>
            </a:r>
            <a:r>
              <a:rPr lang="es-AR" sz="5600" dirty="0">
                <a:highlight>
                  <a:srgbClr val="00FF00"/>
                </a:highlight>
              </a:rPr>
              <a:t>/Austria</a:t>
            </a:r>
            <a:r>
              <a:rPr lang="es-AR" sz="5600" dirty="0"/>
              <a:t>/1359417/2021 (linaje B/Victoria) - (cepa análoga: B/Austria/1359417/2021, BVR-26)</a:t>
            </a:r>
          </a:p>
          <a:p>
            <a:endParaRPr lang="es-AR" sz="3200" dirty="0"/>
          </a:p>
          <a:p>
            <a:pPr marL="0" indent="0" algn="just">
              <a:buNone/>
            </a:pPr>
            <a:r>
              <a:rPr lang="es-AR" sz="4300" u="sng" dirty="0"/>
              <a:t>Excipientes</a:t>
            </a:r>
            <a:r>
              <a:rPr lang="es-AR" sz="4300" dirty="0"/>
              <a:t> Cloruro de </a:t>
            </a:r>
            <a:r>
              <a:rPr lang="es-AR" sz="4300" dirty="0" err="1"/>
              <a:t>potássio</a:t>
            </a:r>
            <a:r>
              <a:rPr lang="es-AR" sz="4300" dirty="0"/>
              <a:t> 0,1 mg, fosfato potásico monobásico 0,1 mg, cloruro de </a:t>
            </a:r>
            <a:r>
              <a:rPr lang="es-AR" sz="4300" dirty="0" err="1"/>
              <a:t>sódio</a:t>
            </a:r>
            <a:r>
              <a:rPr lang="es-AR" sz="4300" dirty="0"/>
              <a:t> 4 mg, citrato de sodio 1 mg, sacarosa 0,2 mg, polisorbato 80 trazas, tartrato </a:t>
            </a:r>
            <a:r>
              <a:rPr lang="es-AR" sz="4300" dirty="0" err="1"/>
              <a:t>tilosina</a:t>
            </a:r>
            <a:r>
              <a:rPr lang="es-AR" sz="4300" dirty="0"/>
              <a:t> trazas, agua para inyectable 0,5 ml Cloruro de </a:t>
            </a:r>
            <a:r>
              <a:rPr lang="es-AR" sz="4300" dirty="0" err="1"/>
              <a:t>sódio</a:t>
            </a:r>
            <a:r>
              <a:rPr lang="es-AR" sz="4300" dirty="0"/>
              <a:t> 4 mg; cloruro de potasio 0,1 mg; fosfato de </a:t>
            </a:r>
            <a:r>
              <a:rPr lang="es-AR" sz="4300" dirty="0" err="1"/>
              <a:t>potássio</a:t>
            </a:r>
            <a:r>
              <a:rPr lang="es-AR" sz="4300" dirty="0"/>
              <a:t> </a:t>
            </a:r>
            <a:r>
              <a:rPr lang="es-AR" sz="4300" dirty="0" err="1"/>
              <a:t>dihidrogenado</a:t>
            </a:r>
            <a:r>
              <a:rPr lang="es-AR" sz="4300" dirty="0"/>
              <a:t> 0,1 mg; fosfato de </a:t>
            </a:r>
            <a:r>
              <a:rPr lang="es-AR" sz="4300" dirty="0" err="1"/>
              <a:t>sódio</a:t>
            </a:r>
            <a:r>
              <a:rPr lang="es-AR" sz="4300" dirty="0"/>
              <a:t> dibásico </a:t>
            </a:r>
            <a:r>
              <a:rPr lang="es-AR" sz="4300" dirty="0" err="1"/>
              <a:t>dihidratado</a:t>
            </a:r>
            <a:r>
              <a:rPr lang="es-AR" sz="4300" dirty="0"/>
              <a:t> 0,66 mg; cloruro de magnesio hexahidratado 0,05 mg; cloruro de calcio </a:t>
            </a:r>
            <a:r>
              <a:rPr lang="es-AR" sz="4300" dirty="0" err="1"/>
              <a:t>dihidratado</a:t>
            </a:r>
            <a:r>
              <a:rPr lang="es-AR" sz="4300" dirty="0"/>
              <a:t> 0,06 mg; agua para inyectables </a:t>
            </a:r>
            <a:r>
              <a:rPr lang="es-AR" sz="4300" dirty="0" err="1"/>
              <a:t>c.s.p</a:t>
            </a:r>
            <a:r>
              <a:rPr lang="es-AR" sz="4300" dirty="0"/>
              <a:t>. 0,5 ml. Cloruro de </a:t>
            </a:r>
            <a:r>
              <a:rPr lang="es-AR" sz="4300" dirty="0" err="1"/>
              <a:t>sódio</a:t>
            </a:r>
            <a:r>
              <a:rPr lang="es-AR" sz="4300" dirty="0"/>
              <a:t> 2 mg, cloruro de potasio 0,05 mg, fosfato de </a:t>
            </a:r>
            <a:r>
              <a:rPr lang="es-AR" sz="4300" dirty="0" err="1"/>
              <a:t>potássio</a:t>
            </a:r>
            <a:r>
              <a:rPr lang="es-AR" sz="4300" dirty="0"/>
              <a:t> </a:t>
            </a:r>
            <a:r>
              <a:rPr lang="es-AR" sz="4300" dirty="0" err="1"/>
              <a:t>dihidrogenado</a:t>
            </a:r>
            <a:r>
              <a:rPr lang="es-AR" sz="4300" dirty="0"/>
              <a:t> 0,05 mg, fosfato disódico </a:t>
            </a:r>
            <a:r>
              <a:rPr lang="es-AR" sz="4300" dirty="0" err="1"/>
              <a:t>dihidratado</a:t>
            </a:r>
            <a:r>
              <a:rPr lang="es-AR" sz="4300" dirty="0"/>
              <a:t> 0,33 mg, cloruro de </a:t>
            </a:r>
            <a:r>
              <a:rPr lang="es-AR" sz="4300" dirty="0" err="1"/>
              <a:t>magnésio</a:t>
            </a:r>
            <a:r>
              <a:rPr lang="es-AR" sz="4300" dirty="0"/>
              <a:t> 0,025 mg, cloruro de calcio 0,03 mg, agua para inyectables </a:t>
            </a:r>
            <a:r>
              <a:rPr lang="es-AR" sz="4300" dirty="0" err="1"/>
              <a:t>c.s.p</a:t>
            </a:r>
            <a:r>
              <a:rPr lang="es-AR" sz="4300" dirty="0"/>
              <a:t> 0,25 ml. Cloruro de </a:t>
            </a:r>
            <a:r>
              <a:rPr lang="es-AR" sz="4300" dirty="0" err="1"/>
              <a:t>sódio</a:t>
            </a:r>
            <a:r>
              <a:rPr lang="es-AR" sz="4300" dirty="0"/>
              <a:t> 4 mg, cloruro de potasio 0,1 mg, fosfato de </a:t>
            </a:r>
            <a:r>
              <a:rPr lang="es-AR" sz="4300" dirty="0" err="1"/>
              <a:t>potássio</a:t>
            </a:r>
            <a:r>
              <a:rPr lang="es-AR" sz="4300" dirty="0"/>
              <a:t> </a:t>
            </a:r>
            <a:r>
              <a:rPr lang="es-AR" sz="4300" dirty="0" err="1"/>
              <a:t>dihidrogenado</a:t>
            </a:r>
            <a:r>
              <a:rPr lang="es-AR" sz="4300" dirty="0"/>
              <a:t> 0,1 mg, fosfato </a:t>
            </a:r>
            <a:r>
              <a:rPr lang="es-AR" sz="4300" dirty="0" err="1"/>
              <a:t>dissódico</a:t>
            </a:r>
            <a:r>
              <a:rPr lang="es-AR" sz="4300" dirty="0"/>
              <a:t> </a:t>
            </a:r>
            <a:r>
              <a:rPr lang="es-AR" sz="4300" dirty="0" err="1"/>
              <a:t>dihidratado</a:t>
            </a:r>
            <a:r>
              <a:rPr lang="es-AR" sz="4300" dirty="0"/>
              <a:t> 0,66 mg, cloruro de magnesio 0,05 mg, cloruro de calcio 0,06 mg, agua para inyectables </a:t>
            </a:r>
            <a:r>
              <a:rPr lang="es-AR" sz="4300" dirty="0" err="1"/>
              <a:t>c.s.p</a:t>
            </a:r>
            <a:r>
              <a:rPr lang="es-AR" sz="4300" dirty="0"/>
              <a:t> 0,50 ml.</a:t>
            </a:r>
          </a:p>
          <a:p>
            <a:pPr algn="just"/>
            <a:r>
              <a:rPr lang="es-AR" sz="4300" u="sng" dirty="0"/>
              <a:t>Adyuvante</a:t>
            </a:r>
            <a:r>
              <a:rPr lang="es-AR" sz="4300" dirty="0"/>
              <a:t> MF59C.1 es un adyuvante exclusivo, preparado en escualeno 9,75 mg; polisorbato 80 1,175 mg; </a:t>
            </a:r>
            <a:r>
              <a:rPr lang="es-AR" sz="4300" dirty="0" err="1"/>
              <a:t>trioleato</a:t>
            </a:r>
            <a:r>
              <a:rPr lang="es-AR" sz="4300" dirty="0"/>
              <a:t> de </a:t>
            </a:r>
            <a:r>
              <a:rPr lang="es-AR" sz="4300" dirty="0" err="1"/>
              <a:t>sorbitan</a:t>
            </a:r>
            <a:r>
              <a:rPr lang="es-AR" sz="4300" dirty="0"/>
              <a:t> 1,175 mg; citrato de sodio 0,66 mg; ácido cítrico 0,04 mg; agua para inyectables.</a:t>
            </a:r>
          </a:p>
        </p:txBody>
      </p:sp>
    </p:spTree>
    <p:extLst>
      <p:ext uri="{BB962C8B-B14F-4D97-AF65-F5344CB8AC3E}">
        <p14:creationId xmlns:p14="http://schemas.microsoft.com/office/powerpoint/2010/main" val="177379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122E856-8CFD-20E8-CA32-69ED1BF72650}"/>
              </a:ext>
            </a:extLst>
          </p:cNvPr>
          <p:cNvGraphicFramePr>
            <a:graphicFrameLocks noGrp="1"/>
          </p:cNvGraphicFramePr>
          <p:nvPr>
            <p:extLst>
              <p:ext uri="{D42A27DB-BD31-4B8C-83A1-F6EECF244321}">
                <p14:modId xmlns:p14="http://schemas.microsoft.com/office/powerpoint/2010/main" val="2536726906"/>
              </p:ext>
            </p:extLst>
          </p:nvPr>
        </p:nvGraphicFramePr>
        <p:xfrm>
          <a:off x="737118" y="186613"/>
          <a:ext cx="10711544" cy="6540758"/>
        </p:xfrm>
        <a:graphic>
          <a:graphicData uri="http://schemas.openxmlformats.org/drawingml/2006/table">
            <a:tbl>
              <a:tblPr firstRow="1" bandRow="1">
                <a:tableStyleId>{5C22544A-7EE6-4342-B048-85BDC9FD1C3A}</a:tableStyleId>
              </a:tblPr>
              <a:tblGrid>
                <a:gridCol w="4089335">
                  <a:extLst>
                    <a:ext uri="{9D8B030D-6E8A-4147-A177-3AD203B41FA5}">
                      <a16:colId xmlns:a16="http://schemas.microsoft.com/office/drawing/2014/main" val="33301330"/>
                    </a:ext>
                  </a:extLst>
                </a:gridCol>
                <a:gridCol w="2658551">
                  <a:extLst>
                    <a:ext uri="{9D8B030D-6E8A-4147-A177-3AD203B41FA5}">
                      <a16:colId xmlns:a16="http://schemas.microsoft.com/office/drawing/2014/main" val="2043311560"/>
                    </a:ext>
                  </a:extLst>
                </a:gridCol>
                <a:gridCol w="3963658">
                  <a:extLst>
                    <a:ext uri="{9D8B030D-6E8A-4147-A177-3AD203B41FA5}">
                      <a16:colId xmlns:a16="http://schemas.microsoft.com/office/drawing/2014/main" val="2955073870"/>
                    </a:ext>
                  </a:extLst>
                </a:gridCol>
              </a:tblGrid>
              <a:tr h="862077">
                <a:tc>
                  <a:txBody>
                    <a:bodyPr/>
                    <a:lstStyle/>
                    <a:p>
                      <a:pPr algn="ctr"/>
                      <a:endParaRPr lang="es-AR" sz="2400" dirty="0">
                        <a:solidFill>
                          <a:schemeClr val="bg1"/>
                        </a:solidFill>
                      </a:endParaRPr>
                    </a:p>
                    <a:p>
                      <a:pPr algn="ctr"/>
                      <a:r>
                        <a:rPr lang="es-AR" sz="2400" dirty="0">
                          <a:solidFill>
                            <a:schemeClr val="bg1"/>
                          </a:solidFill>
                        </a:rPr>
                        <a:t>Vacuna</a:t>
                      </a:r>
                    </a:p>
                  </a:txBody>
                  <a:tcPr/>
                </a:tc>
                <a:tc>
                  <a:txBody>
                    <a:bodyPr/>
                    <a:lstStyle/>
                    <a:p>
                      <a:pPr algn="ctr"/>
                      <a:endParaRPr lang="es-UY" sz="2400" dirty="0">
                        <a:solidFill>
                          <a:schemeClr val="bg1"/>
                        </a:solidFill>
                      </a:endParaRPr>
                    </a:p>
                    <a:p>
                      <a:pPr algn="ctr"/>
                      <a:r>
                        <a:rPr lang="es-UY" sz="2400" dirty="0">
                          <a:solidFill>
                            <a:schemeClr val="bg1"/>
                          </a:solidFill>
                        </a:rPr>
                        <a:t>Presentación</a:t>
                      </a:r>
                      <a:r>
                        <a:rPr lang="es-UY" dirty="0">
                          <a:solidFill>
                            <a:schemeClr val="bg1"/>
                          </a:solidFill>
                        </a:rPr>
                        <a:t> </a:t>
                      </a:r>
                      <a:endParaRPr lang="es-AR" dirty="0">
                        <a:solidFill>
                          <a:schemeClr val="bg1"/>
                        </a:solidFill>
                      </a:endParaRPr>
                    </a:p>
                  </a:txBody>
                  <a:tcPr/>
                </a:tc>
                <a:tc>
                  <a:txBody>
                    <a:bodyPr/>
                    <a:lstStyle/>
                    <a:p>
                      <a:pPr algn="ctr"/>
                      <a:endParaRPr lang="es-AR" sz="2400" dirty="0">
                        <a:solidFill>
                          <a:schemeClr val="bg1"/>
                        </a:solidFill>
                      </a:endParaRPr>
                    </a:p>
                    <a:p>
                      <a:pPr algn="ctr"/>
                      <a:r>
                        <a:rPr lang="es-AR" sz="2400" dirty="0">
                          <a:solidFill>
                            <a:schemeClr val="bg1"/>
                          </a:solidFill>
                        </a:rPr>
                        <a:t>Debe recibir </a:t>
                      </a:r>
                    </a:p>
                  </a:txBody>
                  <a:tcPr/>
                </a:tc>
                <a:extLst>
                  <a:ext uri="{0D108BD9-81ED-4DB2-BD59-A6C34878D82A}">
                    <a16:rowId xmlns:a16="http://schemas.microsoft.com/office/drawing/2014/main" val="3749512840"/>
                  </a:ext>
                </a:extLst>
              </a:tr>
              <a:tr h="2101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mn-lt"/>
                          <a:ea typeface="+mn-ea"/>
                          <a:cs typeface="+mn-cs"/>
                        </a:rPr>
                        <a:t>Vacuna trivalente TIV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mn-lt"/>
                          <a:ea typeface="+mn-ea"/>
                          <a:cs typeface="+mn-cs"/>
                        </a:rPr>
                        <a:t> (</a:t>
                      </a:r>
                      <a:r>
                        <a:rPr kumimoji="0" lang="es-ES" sz="2000" b="1" i="0" u="none" strike="noStrike" kern="1200" cap="none" spc="0" normalizeH="0" baseline="0" noProof="0" dirty="0" err="1">
                          <a:ln>
                            <a:noFill/>
                          </a:ln>
                          <a:solidFill>
                            <a:prstClr val="black"/>
                          </a:solidFill>
                          <a:effectLst/>
                          <a:uLnTx/>
                          <a:uFillTx/>
                          <a:latin typeface="+mn-lt"/>
                          <a:ea typeface="+mn-ea"/>
                          <a:cs typeface="+mn-cs"/>
                        </a:rPr>
                        <a:t>Viraflu</a:t>
                      </a:r>
                      <a:r>
                        <a:rPr kumimoji="0" lang="es-ES" sz="2000" b="1" i="0" u="none" strike="noStrike" kern="1200" cap="none" spc="0" normalizeH="0" baseline="0" noProof="0" dirty="0">
                          <a:ln>
                            <a:noFill/>
                          </a:ln>
                          <a:solidFill>
                            <a:prstClr val="black"/>
                          </a:solidFill>
                          <a:effectLst/>
                          <a:uLnTx/>
                          <a:uFillTx/>
                          <a:latin typeface="+mn-lt"/>
                          <a:ea typeface="+mn-ea"/>
                          <a:cs typeface="+mn-cs"/>
                        </a:rPr>
                        <a:t>® e INFLUVAC®)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mn-lt"/>
                        <a:ea typeface="+mn-ea"/>
                        <a:cs typeface="+mn-cs"/>
                      </a:endParaRPr>
                    </a:p>
                    <a:p>
                      <a:pPr algn="ctr"/>
                      <a:r>
                        <a:rPr lang="es-AR" sz="1400" dirty="0"/>
                        <a:t>jeringas prellenadas monodosis de </a:t>
                      </a:r>
                      <a:r>
                        <a:rPr lang="es-AR" sz="1400" b="1" dirty="0"/>
                        <a:t>0,5ml</a:t>
                      </a:r>
                      <a:r>
                        <a:rPr lang="es-AR" sz="1400" dirty="0"/>
                        <a:t>. Se presenta en forma de líquido transparente.</a:t>
                      </a:r>
                    </a:p>
                    <a:p>
                      <a:pPr algn="ctr"/>
                      <a:endParaRPr lang="es-AR" dirty="0"/>
                    </a:p>
                  </a:txBody>
                  <a:tcPr/>
                </a:tc>
                <a:tc>
                  <a:txBody>
                    <a:bodyPr/>
                    <a:lstStyle/>
                    <a:p>
                      <a:endParaRPr lang="es-A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mn-lt"/>
                          <a:ea typeface="+mn-ea"/>
                          <a:cs typeface="+mn-cs"/>
                        </a:rPr>
                        <a:t>Personas entre 6 y 35 meses de edad: 0,25 ml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mn-lt"/>
                          <a:ea typeface="+mn-ea"/>
                          <a:cs typeface="+mn-cs"/>
                        </a:rPr>
                        <a:t>Personas de 36 meses de edad y más: 0,5 ml</a:t>
                      </a:r>
                    </a:p>
                    <a:p>
                      <a:endParaRPr lang="es-AR" dirty="0"/>
                    </a:p>
                  </a:txBody>
                  <a:tcPr/>
                </a:tc>
                <a:extLst>
                  <a:ext uri="{0D108BD9-81ED-4DB2-BD59-A6C34878D82A}">
                    <a16:rowId xmlns:a16="http://schemas.microsoft.com/office/drawing/2014/main" val="1194932409"/>
                  </a:ext>
                </a:extLst>
              </a:tr>
              <a:tr h="1819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mn-lt"/>
                          <a:ea typeface="+mn-ea"/>
                          <a:cs typeface="+mn-cs"/>
                        </a:rPr>
                        <a:t>Vacuna trivalente pediátrica </a:t>
                      </a:r>
                      <a:r>
                        <a:rPr kumimoji="0" lang="pt-BR" sz="1800" b="1" i="0" u="none" strike="noStrike" kern="1200" cap="none" spc="0" normalizeH="0" baseline="0" noProof="0" dirty="0" err="1">
                          <a:ln>
                            <a:noFill/>
                          </a:ln>
                          <a:solidFill>
                            <a:prstClr val="black"/>
                          </a:solidFill>
                          <a:effectLst/>
                          <a:uLnTx/>
                          <a:uFillTx/>
                          <a:latin typeface="+mn-lt"/>
                          <a:ea typeface="+mn-ea"/>
                          <a:cs typeface="+mn-cs"/>
                        </a:rPr>
                        <a:t>TIVp</a:t>
                      </a:r>
                      <a:endParaRPr kumimoji="0" lang="pt-BR"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mn-lt"/>
                          <a:ea typeface="+mn-ea"/>
                          <a:cs typeface="+mn-cs"/>
                        </a:rPr>
                        <a:t> (</a:t>
                      </a:r>
                      <a:r>
                        <a:rPr kumimoji="0" lang="pt-BR" sz="2000" b="1" i="0" u="none" strike="noStrike" kern="1200" cap="none" spc="0" normalizeH="0" baseline="0" noProof="0" dirty="0" err="1">
                          <a:ln>
                            <a:noFill/>
                          </a:ln>
                          <a:solidFill>
                            <a:prstClr val="black"/>
                          </a:solidFill>
                          <a:effectLst/>
                          <a:uLnTx/>
                          <a:uFillTx/>
                          <a:latin typeface="+mn-lt"/>
                          <a:ea typeface="+mn-ea"/>
                          <a:cs typeface="+mn-cs"/>
                        </a:rPr>
                        <a:t>Viraflu</a:t>
                      </a:r>
                      <a:r>
                        <a:rPr kumimoji="0" lang="pt-BR" sz="2000" b="1" i="0" u="none" strike="noStrike" kern="1200" cap="none" spc="0" normalizeH="0" baseline="0" noProof="0" dirty="0">
                          <a:ln>
                            <a:noFill/>
                          </a:ln>
                          <a:solidFill>
                            <a:prstClr val="black"/>
                          </a:solidFill>
                          <a:effectLst/>
                          <a:uLnTx/>
                          <a:uFillTx/>
                          <a:latin typeface="+mn-lt"/>
                          <a:ea typeface="+mn-ea"/>
                          <a:cs typeface="+mn-cs"/>
                        </a:rPr>
                        <a:t>® Pediátrica)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000" b="1" i="0" u="none" strike="noStrike" kern="1200" cap="none" spc="0" normalizeH="0" baseline="0" noProof="0" dirty="0">
                        <a:ln>
                          <a:noFill/>
                        </a:ln>
                        <a:solidFill>
                          <a:prstClr val="black"/>
                        </a:solidFill>
                        <a:effectLst/>
                        <a:uLnTx/>
                        <a:uFillTx/>
                        <a:latin typeface="+mn-lt"/>
                        <a:ea typeface="+mn-ea"/>
                        <a:cs typeface="+mn-cs"/>
                      </a:endParaRPr>
                    </a:p>
                    <a:p>
                      <a:pPr algn="ctr"/>
                      <a:r>
                        <a:rPr lang="es-AR" sz="1400" dirty="0"/>
                        <a:t>jeringas prellenadas monodosis de </a:t>
                      </a:r>
                      <a:r>
                        <a:rPr lang="es-AR" sz="1400" b="1" dirty="0"/>
                        <a:t>0,25 ml</a:t>
                      </a:r>
                      <a:r>
                        <a:rPr lang="es-AR" sz="1400" dirty="0"/>
                        <a:t>. Se presenta en forma de líquido transparente.</a:t>
                      </a:r>
                    </a:p>
                  </a:txBody>
                  <a:tcPr/>
                </a:tc>
                <a:tc>
                  <a:txBody>
                    <a:bodyPr/>
                    <a:lstStyle/>
                    <a:p>
                      <a:endParaRPr lang="es-A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mn-lt"/>
                          <a:ea typeface="+mn-ea"/>
                          <a:cs typeface="+mn-cs"/>
                        </a:rPr>
                        <a:t>Personas entre 6 y 35 meses de edad: 0,25 ml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mn-lt"/>
                        <a:ea typeface="+mn-ea"/>
                        <a:cs typeface="+mn-cs"/>
                      </a:endParaRPr>
                    </a:p>
                    <a:p>
                      <a:endParaRPr lang="es-AR" dirty="0"/>
                    </a:p>
                  </a:txBody>
                  <a:tcPr/>
                </a:tc>
                <a:extLst>
                  <a:ext uri="{0D108BD9-81ED-4DB2-BD59-A6C34878D82A}">
                    <a16:rowId xmlns:a16="http://schemas.microsoft.com/office/drawing/2014/main" val="2169453123"/>
                  </a:ext>
                </a:extLst>
              </a:tr>
              <a:tr h="17577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uLnTx/>
                          <a:uFillTx/>
                          <a:latin typeface="+mn-lt"/>
                          <a:ea typeface="+mn-ea"/>
                          <a:cs typeface="+mn-cs"/>
                        </a:rPr>
                        <a:t>Vacuna trivalente </a:t>
                      </a:r>
                      <a:r>
                        <a:rPr kumimoji="0" lang="es-AR" sz="1800" b="1" i="0" u="none" strike="noStrike" kern="1200" cap="none" spc="0" normalizeH="0" baseline="0" noProof="0" dirty="0" err="1">
                          <a:ln>
                            <a:noFill/>
                          </a:ln>
                          <a:solidFill>
                            <a:prstClr val="black"/>
                          </a:solidFill>
                          <a:effectLst/>
                          <a:uLnTx/>
                          <a:uFillTx/>
                          <a:latin typeface="+mn-lt"/>
                          <a:ea typeface="+mn-ea"/>
                          <a:cs typeface="+mn-cs"/>
                        </a:rPr>
                        <a:t>adyuvantada</a:t>
                      </a:r>
                      <a:r>
                        <a:rPr kumimoji="0" lang="es-AR" sz="1800" b="1" i="0" u="none" strike="noStrike" kern="1200" cap="none" spc="0" normalizeH="0" baseline="0" noProof="0" dirty="0">
                          <a:ln>
                            <a:noFill/>
                          </a:ln>
                          <a:solidFill>
                            <a:prstClr val="black"/>
                          </a:solidFill>
                          <a:effectLst/>
                          <a:uLnTx/>
                          <a:uFillTx/>
                          <a:latin typeface="+mn-lt"/>
                          <a:ea typeface="+mn-ea"/>
                          <a:cs typeface="+mn-cs"/>
                        </a:rPr>
                        <a:t> </a:t>
                      </a:r>
                      <a:r>
                        <a:rPr kumimoji="0" lang="es-AR" sz="1800" b="1" i="0" u="none" strike="noStrike" kern="1200" cap="none" spc="0" normalizeH="0" baseline="0" noProof="0" dirty="0" err="1">
                          <a:ln>
                            <a:noFill/>
                          </a:ln>
                          <a:solidFill>
                            <a:prstClr val="black"/>
                          </a:solidFill>
                          <a:effectLst/>
                          <a:uLnTx/>
                          <a:uFillTx/>
                          <a:latin typeface="+mn-lt"/>
                          <a:ea typeface="+mn-ea"/>
                          <a:cs typeface="+mn-cs"/>
                        </a:rPr>
                        <a:t>aTIV</a:t>
                      </a:r>
                      <a:r>
                        <a:rPr kumimoji="0" lang="es-AR" sz="180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prstClr val="black"/>
                          </a:solidFill>
                          <a:effectLst/>
                          <a:uLnTx/>
                          <a:uFillTx/>
                          <a:latin typeface="+mn-lt"/>
                          <a:ea typeface="+mn-ea"/>
                          <a:cs typeface="+mn-cs"/>
                        </a:rPr>
                        <a:t>(</a:t>
                      </a:r>
                      <a:r>
                        <a:rPr kumimoji="0" lang="es-AR" sz="2000" b="1" i="0" u="none" strike="noStrike" kern="1200" cap="none" spc="0" normalizeH="0" baseline="0" noProof="0" dirty="0" err="1">
                          <a:ln>
                            <a:noFill/>
                          </a:ln>
                          <a:solidFill>
                            <a:prstClr val="black"/>
                          </a:solidFill>
                          <a:effectLst/>
                          <a:uLnTx/>
                          <a:uFillTx/>
                          <a:latin typeface="+mn-lt"/>
                          <a:ea typeface="+mn-ea"/>
                          <a:cs typeface="+mn-cs"/>
                        </a:rPr>
                        <a:t>Fluxvir</a:t>
                      </a:r>
                      <a:r>
                        <a:rPr kumimoji="0" lang="es-AR" sz="2000" b="1" i="0" u="none" strike="noStrike" kern="1200" cap="none" spc="0" normalizeH="0" baseline="0" noProof="0" dirty="0">
                          <a:ln>
                            <a:noFill/>
                          </a:ln>
                          <a:solidFill>
                            <a:prstClr val="black"/>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000" b="1" i="0" u="none" strike="noStrike" kern="1200" cap="none" spc="0" normalizeH="0" baseline="0" noProof="0" dirty="0">
                        <a:ln>
                          <a:noFill/>
                        </a:ln>
                        <a:solidFill>
                          <a:prstClr val="black"/>
                        </a:solidFill>
                        <a:effectLst/>
                        <a:uLnTx/>
                        <a:uFillTx/>
                        <a:latin typeface="+mn-lt"/>
                        <a:ea typeface="+mn-ea"/>
                        <a:cs typeface="+mn-cs"/>
                      </a:endParaRPr>
                    </a:p>
                    <a:p>
                      <a:pPr algn="ctr"/>
                      <a:r>
                        <a:rPr lang="es-ES" sz="1400" dirty="0"/>
                        <a:t>Personas de 65 años o más: </a:t>
                      </a:r>
                      <a:r>
                        <a:rPr lang="es-ES" sz="1400" b="1" dirty="0"/>
                        <a:t>0,5 ml</a:t>
                      </a:r>
                    </a:p>
                    <a:p>
                      <a:pPr algn="ctr"/>
                      <a:endParaRPr lang="es-AR" dirty="0"/>
                    </a:p>
                  </a:txBody>
                  <a:tcPr/>
                </a:tc>
                <a:tc>
                  <a:txBody>
                    <a:bodyPr/>
                    <a:lstStyle/>
                    <a:p>
                      <a:endParaRPr lang="es-A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mn-lt"/>
                          <a:ea typeface="+mn-ea"/>
                          <a:cs typeface="+mn-cs"/>
                        </a:rPr>
                        <a:t>Personas de 65 años o más: 0,5 ml</a:t>
                      </a:r>
                    </a:p>
                    <a:p>
                      <a:endParaRPr lang="es-AR" dirty="0"/>
                    </a:p>
                  </a:txBody>
                  <a:tcPr/>
                </a:tc>
                <a:extLst>
                  <a:ext uri="{0D108BD9-81ED-4DB2-BD59-A6C34878D82A}">
                    <a16:rowId xmlns:a16="http://schemas.microsoft.com/office/drawing/2014/main" val="832734077"/>
                  </a:ext>
                </a:extLst>
              </a:tr>
            </a:tbl>
          </a:graphicData>
        </a:graphic>
      </p:graphicFrame>
      <p:pic>
        <p:nvPicPr>
          <p:cNvPr id="5" name="Imagen 4">
            <a:extLst>
              <a:ext uri="{FF2B5EF4-FFF2-40B4-BE49-F238E27FC236}">
                <a16:creationId xmlns:a16="http://schemas.microsoft.com/office/drawing/2014/main" id="{D83017A9-AC61-06C1-01BE-6C8471B3863C}"/>
              </a:ext>
            </a:extLst>
          </p:cNvPr>
          <p:cNvPicPr>
            <a:picLocks noChangeAspect="1"/>
          </p:cNvPicPr>
          <p:nvPr/>
        </p:nvPicPr>
        <p:blipFill>
          <a:blip r:embed="rId2"/>
          <a:stretch>
            <a:fillRect/>
          </a:stretch>
        </p:blipFill>
        <p:spPr>
          <a:xfrm>
            <a:off x="6092890" y="2304661"/>
            <a:ext cx="1320931" cy="760856"/>
          </a:xfrm>
          <a:prstGeom prst="rect">
            <a:avLst/>
          </a:prstGeom>
        </p:spPr>
      </p:pic>
      <p:pic>
        <p:nvPicPr>
          <p:cNvPr id="6" name="Imagen 5">
            <a:extLst>
              <a:ext uri="{FF2B5EF4-FFF2-40B4-BE49-F238E27FC236}">
                <a16:creationId xmlns:a16="http://schemas.microsoft.com/office/drawing/2014/main" id="{3E48E500-99BC-BC7C-9FAD-2B65C6DCDEAD}"/>
              </a:ext>
            </a:extLst>
          </p:cNvPr>
          <p:cNvPicPr>
            <a:picLocks noChangeAspect="1"/>
          </p:cNvPicPr>
          <p:nvPr/>
        </p:nvPicPr>
        <p:blipFill>
          <a:blip r:embed="rId3"/>
          <a:stretch>
            <a:fillRect/>
          </a:stretch>
        </p:blipFill>
        <p:spPr>
          <a:xfrm>
            <a:off x="4948888" y="1416039"/>
            <a:ext cx="1358671" cy="760856"/>
          </a:xfrm>
          <a:prstGeom prst="rect">
            <a:avLst/>
          </a:prstGeom>
        </p:spPr>
      </p:pic>
      <p:pic>
        <p:nvPicPr>
          <p:cNvPr id="7" name="Imagen 6">
            <a:extLst>
              <a:ext uri="{FF2B5EF4-FFF2-40B4-BE49-F238E27FC236}">
                <a16:creationId xmlns:a16="http://schemas.microsoft.com/office/drawing/2014/main" id="{EB7450BA-3101-137D-7D9B-08F133458B9D}"/>
              </a:ext>
            </a:extLst>
          </p:cNvPr>
          <p:cNvPicPr>
            <a:picLocks noChangeAspect="1"/>
          </p:cNvPicPr>
          <p:nvPr/>
        </p:nvPicPr>
        <p:blipFill>
          <a:blip r:embed="rId4"/>
          <a:stretch>
            <a:fillRect/>
          </a:stretch>
        </p:blipFill>
        <p:spPr>
          <a:xfrm>
            <a:off x="4971129" y="3495197"/>
            <a:ext cx="1121761" cy="737680"/>
          </a:xfrm>
          <a:prstGeom prst="rect">
            <a:avLst/>
          </a:prstGeom>
        </p:spPr>
      </p:pic>
      <p:pic>
        <p:nvPicPr>
          <p:cNvPr id="8" name="Imagen 7">
            <a:extLst>
              <a:ext uri="{FF2B5EF4-FFF2-40B4-BE49-F238E27FC236}">
                <a16:creationId xmlns:a16="http://schemas.microsoft.com/office/drawing/2014/main" id="{9C7904E8-FE06-CFA1-41A0-3FF6FBD57E73}"/>
              </a:ext>
            </a:extLst>
          </p:cNvPr>
          <p:cNvPicPr>
            <a:picLocks noChangeAspect="1"/>
          </p:cNvPicPr>
          <p:nvPr/>
        </p:nvPicPr>
        <p:blipFill>
          <a:blip r:embed="rId5"/>
          <a:stretch>
            <a:fillRect/>
          </a:stretch>
        </p:blipFill>
        <p:spPr>
          <a:xfrm>
            <a:off x="5631594" y="3943426"/>
            <a:ext cx="1121761" cy="737680"/>
          </a:xfrm>
          <a:prstGeom prst="rect">
            <a:avLst/>
          </a:prstGeom>
        </p:spPr>
      </p:pic>
      <p:pic>
        <p:nvPicPr>
          <p:cNvPr id="9" name="Imagen 8">
            <a:extLst>
              <a:ext uri="{FF2B5EF4-FFF2-40B4-BE49-F238E27FC236}">
                <a16:creationId xmlns:a16="http://schemas.microsoft.com/office/drawing/2014/main" id="{6939C307-018B-732D-8D3C-CB0A5F4D5078}"/>
              </a:ext>
            </a:extLst>
          </p:cNvPr>
          <p:cNvPicPr>
            <a:picLocks noChangeAspect="1"/>
          </p:cNvPicPr>
          <p:nvPr/>
        </p:nvPicPr>
        <p:blipFill>
          <a:blip r:embed="rId6"/>
          <a:stretch>
            <a:fillRect/>
          </a:stretch>
        </p:blipFill>
        <p:spPr>
          <a:xfrm>
            <a:off x="5543193" y="5441961"/>
            <a:ext cx="1298561" cy="737680"/>
          </a:xfrm>
          <a:prstGeom prst="rect">
            <a:avLst/>
          </a:prstGeom>
        </p:spPr>
      </p:pic>
    </p:spTree>
    <p:extLst>
      <p:ext uri="{BB962C8B-B14F-4D97-AF65-F5344CB8AC3E}">
        <p14:creationId xmlns:p14="http://schemas.microsoft.com/office/powerpoint/2010/main" val="74435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1E08-CA58-0F4F-AAC1-5B031B14B2B6}"/>
              </a:ext>
            </a:extLst>
          </p:cNvPr>
          <p:cNvSpPr>
            <a:spLocks noGrp="1"/>
          </p:cNvSpPr>
          <p:nvPr>
            <p:ph type="title"/>
          </p:nvPr>
        </p:nvSpPr>
        <p:spPr>
          <a:xfrm>
            <a:off x="1141413" y="466531"/>
            <a:ext cx="9905998" cy="1166326"/>
          </a:xfrm>
        </p:spPr>
        <p:txBody>
          <a:bodyPr/>
          <a:lstStyle/>
          <a:p>
            <a:pPr algn="ctr"/>
            <a:r>
              <a:rPr lang="es-ES" dirty="0"/>
              <a:t>CONSERVACIÓN</a:t>
            </a:r>
            <a:br>
              <a:rPr lang="es-ES" dirty="0"/>
            </a:br>
            <a:endParaRPr lang="es-AR" dirty="0"/>
          </a:p>
        </p:txBody>
      </p:sp>
      <p:sp>
        <p:nvSpPr>
          <p:cNvPr id="3" name="Marcador de contenido 2">
            <a:extLst>
              <a:ext uri="{FF2B5EF4-FFF2-40B4-BE49-F238E27FC236}">
                <a16:creationId xmlns:a16="http://schemas.microsoft.com/office/drawing/2014/main" id="{8C363CC5-33CD-B214-77B2-D1605793D286}"/>
              </a:ext>
            </a:extLst>
          </p:cNvPr>
          <p:cNvSpPr>
            <a:spLocks noGrp="1"/>
          </p:cNvSpPr>
          <p:nvPr>
            <p:ph idx="1"/>
          </p:nvPr>
        </p:nvSpPr>
        <p:spPr>
          <a:xfrm>
            <a:off x="485192" y="970383"/>
            <a:ext cx="11364685" cy="5421086"/>
          </a:xfrm>
        </p:spPr>
        <p:txBody>
          <a:bodyPr/>
          <a:lstStyle/>
          <a:p>
            <a:pPr algn="ctr">
              <a:lnSpc>
                <a:spcPct val="150000"/>
              </a:lnSpc>
            </a:pPr>
            <a:endParaRPr lang="es-ES" sz="3200" dirty="0"/>
          </a:p>
          <a:p>
            <a:pPr algn="ctr">
              <a:lnSpc>
                <a:spcPct val="150000"/>
              </a:lnSpc>
            </a:pPr>
            <a:r>
              <a:rPr lang="es-ES" sz="3200" dirty="0"/>
              <a:t>Se deben mantener entre +2°C y +8°C hasta su aplicación. </a:t>
            </a:r>
          </a:p>
          <a:p>
            <a:pPr algn="ctr">
              <a:lnSpc>
                <a:spcPct val="150000"/>
              </a:lnSpc>
            </a:pPr>
            <a:r>
              <a:rPr lang="es-ES" sz="3200" dirty="0"/>
              <a:t>No exponer a temperaturas inferiores a +2°C. </a:t>
            </a:r>
          </a:p>
          <a:p>
            <a:pPr algn="ctr">
              <a:lnSpc>
                <a:spcPct val="150000"/>
              </a:lnSpc>
            </a:pPr>
            <a:r>
              <a:rPr lang="es-ES" sz="3200" dirty="0"/>
              <a:t>Mantener la jeringa dentro de la caja para protegerla de la luz.</a:t>
            </a:r>
          </a:p>
          <a:p>
            <a:pPr>
              <a:lnSpc>
                <a:spcPct val="150000"/>
              </a:lnSpc>
            </a:pPr>
            <a:endParaRPr lang="es-AR" dirty="0"/>
          </a:p>
        </p:txBody>
      </p:sp>
      <p:pic>
        <p:nvPicPr>
          <p:cNvPr id="8" name="Imagen 7">
            <a:extLst>
              <a:ext uri="{FF2B5EF4-FFF2-40B4-BE49-F238E27FC236}">
                <a16:creationId xmlns:a16="http://schemas.microsoft.com/office/drawing/2014/main" id="{32191355-8E09-97C4-5650-FD2398C6B41B}"/>
              </a:ext>
            </a:extLst>
          </p:cNvPr>
          <p:cNvPicPr>
            <a:picLocks noChangeAspect="1"/>
          </p:cNvPicPr>
          <p:nvPr/>
        </p:nvPicPr>
        <p:blipFill rotWithShape="1">
          <a:blip r:embed="rId2"/>
          <a:srcRect l="6305" t="12309" r="2457" b="10585"/>
          <a:stretch/>
        </p:blipFill>
        <p:spPr>
          <a:xfrm>
            <a:off x="2442730" y="5660864"/>
            <a:ext cx="680759" cy="533724"/>
          </a:xfrm>
          <a:prstGeom prst="rect">
            <a:avLst/>
          </a:prstGeom>
        </p:spPr>
      </p:pic>
      <p:pic>
        <p:nvPicPr>
          <p:cNvPr id="10" name="Imagen 9">
            <a:extLst>
              <a:ext uri="{FF2B5EF4-FFF2-40B4-BE49-F238E27FC236}">
                <a16:creationId xmlns:a16="http://schemas.microsoft.com/office/drawing/2014/main" id="{4D4F0B8C-FBCB-31A1-ED54-B8FBEA0C8671}"/>
              </a:ext>
            </a:extLst>
          </p:cNvPr>
          <p:cNvPicPr>
            <a:picLocks noChangeAspect="1"/>
          </p:cNvPicPr>
          <p:nvPr/>
        </p:nvPicPr>
        <p:blipFill>
          <a:blip r:embed="rId3"/>
          <a:stretch>
            <a:fillRect/>
          </a:stretch>
        </p:blipFill>
        <p:spPr>
          <a:xfrm>
            <a:off x="8845095" y="1131116"/>
            <a:ext cx="680759" cy="576376"/>
          </a:xfrm>
          <a:prstGeom prst="rect">
            <a:avLst/>
          </a:prstGeom>
        </p:spPr>
      </p:pic>
      <p:pic>
        <p:nvPicPr>
          <p:cNvPr id="11" name="Imagen 10">
            <a:extLst>
              <a:ext uri="{FF2B5EF4-FFF2-40B4-BE49-F238E27FC236}">
                <a16:creationId xmlns:a16="http://schemas.microsoft.com/office/drawing/2014/main" id="{E927A0B0-CCA3-E0C1-9900-25B2B521F8CE}"/>
              </a:ext>
            </a:extLst>
          </p:cNvPr>
          <p:cNvPicPr>
            <a:picLocks noChangeAspect="1"/>
          </p:cNvPicPr>
          <p:nvPr/>
        </p:nvPicPr>
        <p:blipFill>
          <a:blip r:embed="rId4"/>
          <a:stretch>
            <a:fillRect/>
          </a:stretch>
        </p:blipFill>
        <p:spPr>
          <a:xfrm>
            <a:off x="10046154" y="747955"/>
            <a:ext cx="480957" cy="403661"/>
          </a:xfrm>
          <a:prstGeom prst="rect">
            <a:avLst/>
          </a:prstGeom>
        </p:spPr>
      </p:pic>
      <p:pic>
        <p:nvPicPr>
          <p:cNvPr id="12" name="Imagen 11">
            <a:extLst>
              <a:ext uri="{FF2B5EF4-FFF2-40B4-BE49-F238E27FC236}">
                <a16:creationId xmlns:a16="http://schemas.microsoft.com/office/drawing/2014/main" id="{0971D0D9-60F2-CD2B-FC50-C99A3B17A0CA}"/>
              </a:ext>
            </a:extLst>
          </p:cNvPr>
          <p:cNvPicPr>
            <a:picLocks noChangeAspect="1"/>
          </p:cNvPicPr>
          <p:nvPr/>
        </p:nvPicPr>
        <p:blipFill>
          <a:blip r:embed="rId4"/>
          <a:stretch>
            <a:fillRect/>
          </a:stretch>
        </p:blipFill>
        <p:spPr>
          <a:xfrm>
            <a:off x="1703666" y="5246730"/>
            <a:ext cx="480957" cy="403661"/>
          </a:xfrm>
          <a:prstGeom prst="rect">
            <a:avLst/>
          </a:prstGeom>
        </p:spPr>
      </p:pic>
      <p:pic>
        <p:nvPicPr>
          <p:cNvPr id="14" name="Imagen 13">
            <a:extLst>
              <a:ext uri="{FF2B5EF4-FFF2-40B4-BE49-F238E27FC236}">
                <a16:creationId xmlns:a16="http://schemas.microsoft.com/office/drawing/2014/main" id="{88918DA6-FB8C-DD0B-C3F8-AF912EF3C55D}"/>
              </a:ext>
            </a:extLst>
          </p:cNvPr>
          <p:cNvPicPr>
            <a:picLocks noChangeAspect="1"/>
          </p:cNvPicPr>
          <p:nvPr/>
        </p:nvPicPr>
        <p:blipFill>
          <a:blip r:embed="rId3"/>
          <a:stretch>
            <a:fillRect/>
          </a:stretch>
        </p:blipFill>
        <p:spPr>
          <a:xfrm>
            <a:off x="1727384" y="797234"/>
            <a:ext cx="914479" cy="774259"/>
          </a:xfrm>
          <a:prstGeom prst="rect">
            <a:avLst/>
          </a:prstGeom>
        </p:spPr>
      </p:pic>
      <p:pic>
        <p:nvPicPr>
          <p:cNvPr id="15" name="Imagen 14">
            <a:extLst>
              <a:ext uri="{FF2B5EF4-FFF2-40B4-BE49-F238E27FC236}">
                <a16:creationId xmlns:a16="http://schemas.microsoft.com/office/drawing/2014/main" id="{5BC336F6-020C-B2AF-94EB-B5DBB5C9F041}"/>
              </a:ext>
            </a:extLst>
          </p:cNvPr>
          <p:cNvPicPr>
            <a:picLocks noChangeAspect="1"/>
          </p:cNvPicPr>
          <p:nvPr/>
        </p:nvPicPr>
        <p:blipFill>
          <a:blip r:embed="rId5"/>
          <a:stretch>
            <a:fillRect/>
          </a:stretch>
        </p:blipFill>
        <p:spPr>
          <a:xfrm>
            <a:off x="7964056" y="4769353"/>
            <a:ext cx="1762077" cy="1762077"/>
          </a:xfrm>
          <a:prstGeom prst="rect">
            <a:avLst/>
          </a:prstGeom>
        </p:spPr>
      </p:pic>
      <p:pic>
        <p:nvPicPr>
          <p:cNvPr id="4" name="Imagen 3">
            <a:extLst>
              <a:ext uri="{FF2B5EF4-FFF2-40B4-BE49-F238E27FC236}">
                <a16:creationId xmlns:a16="http://schemas.microsoft.com/office/drawing/2014/main" id="{77F12D11-9435-6F81-9430-EA5E3053C510}"/>
              </a:ext>
            </a:extLst>
          </p:cNvPr>
          <p:cNvPicPr>
            <a:picLocks noChangeAspect="1"/>
          </p:cNvPicPr>
          <p:nvPr/>
        </p:nvPicPr>
        <p:blipFill>
          <a:blip r:embed="rId6"/>
          <a:stretch>
            <a:fillRect/>
          </a:stretch>
        </p:blipFill>
        <p:spPr>
          <a:xfrm>
            <a:off x="2641863" y="4762667"/>
            <a:ext cx="481626" cy="402371"/>
          </a:xfrm>
          <a:prstGeom prst="rect">
            <a:avLst/>
          </a:prstGeom>
        </p:spPr>
      </p:pic>
    </p:spTree>
    <p:extLst>
      <p:ext uri="{BB962C8B-B14F-4D97-AF65-F5344CB8AC3E}">
        <p14:creationId xmlns:p14="http://schemas.microsoft.com/office/powerpoint/2010/main" val="159837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01745-D506-21CB-914B-F1E4CBA4AFB5}"/>
              </a:ext>
            </a:extLst>
          </p:cNvPr>
          <p:cNvSpPr>
            <a:spLocks noGrp="1"/>
          </p:cNvSpPr>
          <p:nvPr>
            <p:ph type="title"/>
          </p:nvPr>
        </p:nvSpPr>
        <p:spPr>
          <a:xfrm>
            <a:off x="1141413" y="102637"/>
            <a:ext cx="9905998" cy="998375"/>
          </a:xfrm>
        </p:spPr>
        <p:txBody>
          <a:bodyPr/>
          <a:lstStyle/>
          <a:p>
            <a:pPr algn="ctr"/>
            <a:endParaRPr lang="es-AR" dirty="0"/>
          </a:p>
        </p:txBody>
      </p:sp>
      <p:graphicFrame>
        <p:nvGraphicFramePr>
          <p:cNvPr id="4" name="Marcador de contenido 3">
            <a:extLst>
              <a:ext uri="{FF2B5EF4-FFF2-40B4-BE49-F238E27FC236}">
                <a16:creationId xmlns:a16="http://schemas.microsoft.com/office/drawing/2014/main" id="{EEB79870-381F-34DA-B0B4-A0CFBCCF730B}"/>
              </a:ext>
            </a:extLst>
          </p:cNvPr>
          <p:cNvGraphicFramePr>
            <a:graphicFrameLocks noGrp="1"/>
          </p:cNvGraphicFramePr>
          <p:nvPr>
            <p:ph idx="1"/>
            <p:extLst>
              <p:ext uri="{D42A27DB-BD31-4B8C-83A1-F6EECF244321}">
                <p14:modId xmlns:p14="http://schemas.microsoft.com/office/powerpoint/2010/main" val="3386961863"/>
              </p:ext>
            </p:extLst>
          </p:nvPr>
        </p:nvGraphicFramePr>
        <p:xfrm>
          <a:off x="1045029" y="345233"/>
          <a:ext cx="10328988" cy="6111553"/>
        </p:xfrm>
        <a:graphic>
          <a:graphicData uri="http://schemas.openxmlformats.org/drawingml/2006/table">
            <a:tbl>
              <a:tblPr firstRow="1" bandRow="1">
                <a:tableStyleId>{5C22544A-7EE6-4342-B048-85BDC9FD1C3A}</a:tableStyleId>
              </a:tblPr>
              <a:tblGrid>
                <a:gridCol w="5164494">
                  <a:extLst>
                    <a:ext uri="{9D8B030D-6E8A-4147-A177-3AD203B41FA5}">
                      <a16:colId xmlns:a16="http://schemas.microsoft.com/office/drawing/2014/main" val="712825270"/>
                    </a:ext>
                  </a:extLst>
                </a:gridCol>
                <a:gridCol w="5164494">
                  <a:extLst>
                    <a:ext uri="{9D8B030D-6E8A-4147-A177-3AD203B41FA5}">
                      <a16:colId xmlns:a16="http://schemas.microsoft.com/office/drawing/2014/main" val="440328277"/>
                    </a:ext>
                  </a:extLst>
                </a:gridCol>
              </a:tblGrid>
              <a:tr h="796837">
                <a:tc gridSpan="2">
                  <a:txBody>
                    <a:bodyPr/>
                    <a:lstStyle/>
                    <a:p>
                      <a:pPr algn="ctr"/>
                      <a:r>
                        <a:rPr kumimoji="0" lang="es-AR" sz="3600" b="0" i="0" u="none" strike="noStrike" kern="1200" cap="all" spc="0" normalizeH="0" baseline="0" noProof="0" dirty="0">
                          <a:ln>
                            <a:noFill/>
                          </a:ln>
                          <a:solidFill>
                            <a:prstClr val="white"/>
                          </a:solidFill>
                          <a:effectLst/>
                          <a:uLnTx/>
                          <a:uFillTx/>
                          <a:latin typeface="+mn-lt"/>
                          <a:ea typeface="+mj-ea"/>
                          <a:cs typeface="+mj-cs"/>
                        </a:rPr>
                        <a:t>SITIO DE ADMINISTRACIÓN</a:t>
                      </a:r>
                      <a:endParaRPr lang="es-AR" dirty="0"/>
                    </a:p>
                  </a:txBody>
                  <a:tcPr/>
                </a:tc>
                <a:tc hMerge="1">
                  <a:txBody>
                    <a:bodyPr/>
                    <a:lstStyle/>
                    <a:p>
                      <a:endParaRPr lang="es-AR" dirty="0"/>
                    </a:p>
                  </a:txBody>
                  <a:tcPr/>
                </a:tc>
                <a:extLst>
                  <a:ext uri="{0D108BD9-81ED-4DB2-BD59-A6C34878D82A}">
                    <a16:rowId xmlns:a16="http://schemas.microsoft.com/office/drawing/2014/main" val="3714226932"/>
                  </a:ext>
                </a:extLst>
              </a:tr>
              <a:tr h="2530341">
                <a:tc>
                  <a:txBody>
                    <a:bodyPr/>
                    <a:lstStyle/>
                    <a:p>
                      <a:pPr algn="ctr"/>
                      <a:endParaRPr lang="es-ES" sz="2400" dirty="0"/>
                    </a:p>
                    <a:p>
                      <a:pPr algn="ctr"/>
                      <a:endParaRPr lang="es-ES" sz="2400" dirty="0"/>
                    </a:p>
                    <a:p>
                      <a:pPr algn="ctr"/>
                      <a:r>
                        <a:rPr lang="es-ES" sz="2800" dirty="0"/>
                        <a:t>En la parte superior del brazo </a:t>
                      </a:r>
                    </a:p>
                    <a:p>
                      <a:pPr algn="ctr"/>
                      <a:r>
                        <a:rPr lang="es-ES" sz="2800" dirty="0"/>
                        <a:t>(músculo deltoides)</a:t>
                      </a:r>
                    </a:p>
                    <a:p>
                      <a:endParaRPr lang="es-ES" dirty="0"/>
                    </a:p>
                    <a:p>
                      <a:endParaRPr lang="es-AR" dirty="0"/>
                    </a:p>
                  </a:txBody>
                  <a:tcPr/>
                </a:tc>
                <a:tc>
                  <a:txBody>
                    <a:bodyPr/>
                    <a:lstStyle/>
                    <a:p>
                      <a:endParaRPr lang="es-AR" dirty="0"/>
                    </a:p>
                  </a:txBody>
                  <a:tcPr/>
                </a:tc>
                <a:extLst>
                  <a:ext uri="{0D108BD9-81ED-4DB2-BD59-A6C34878D82A}">
                    <a16:rowId xmlns:a16="http://schemas.microsoft.com/office/drawing/2014/main" val="1648776546"/>
                  </a:ext>
                </a:extLst>
              </a:tr>
              <a:tr h="2784375">
                <a:tc>
                  <a:txBody>
                    <a:bodyPr/>
                    <a:lstStyle/>
                    <a:p>
                      <a:pPr algn="ctr"/>
                      <a:endParaRPr lang="es-ES" sz="2400" dirty="0"/>
                    </a:p>
                    <a:p>
                      <a:pPr algn="ctr"/>
                      <a:r>
                        <a:rPr lang="es-ES" sz="2800" dirty="0"/>
                        <a:t>En menores de un año se administra en la región </a:t>
                      </a:r>
                    </a:p>
                    <a:p>
                      <a:pPr algn="ctr"/>
                      <a:r>
                        <a:rPr lang="es-ES" sz="2800" dirty="0"/>
                        <a:t>  anterolateral (externa) del muslo</a:t>
                      </a:r>
                    </a:p>
                    <a:p>
                      <a:endParaRPr lang="es-ES" sz="2800" dirty="0"/>
                    </a:p>
                    <a:p>
                      <a:endParaRPr lang="es-AR" dirty="0"/>
                    </a:p>
                  </a:txBody>
                  <a:tcPr/>
                </a:tc>
                <a:tc>
                  <a:txBody>
                    <a:bodyPr/>
                    <a:lstStyle/>
                    <a:p>
                      <a:endParaRPr lang="es-AR" dirty="0"/>
                    </a:p>
                  </a:txBody>
                  <a:tcPr/>
                </a:tc>
                <a:extLst>
                  <a:ext uri="{0D108BD9-81ED-4DB2-BD59-A6C34878D82A}">
                    <a16:rowId xmlns:a16="http://schemas.microsoft.com/office/drawing/2014/main" val="1914916490"/>
                  </a:ext>
                </a:extLst>
              </a:tr>
            </a:tbl>
          </a:graphicData>
        </a:graphic>
      </p:graphicFrame>
      <p:pic>
        <p:nvPicPr>
          <p:cNvPr id="5" name="Imagen 4">
            <a:extLst>
              <a:ext uri="{FF2B5EF4-FFF2-40B4-BE49-F238E27FC236}">
                <a16:creationId xmlns:a16="http://schemas.microsoft.com/office/drawing/2014/main" id="{8A6CE119-6775-158A-1EA7-943DC627AF25}"/>
              </a:ext>
            </a:extLst>
          </p:cNvPr>
          <p:cNvPicPr>
            <a:picLocks noChangeAspect="1"/>
          </p:cNvPicPr>
          <p:nvPr/>
        </p:nvPicPr>
        <p:blipFill>
          <a:blip r:embed="rId2"/>
          <a:stretch>
            <a:fillRect/>
          </a:stretch>
        </p:blipFill>
        <p:spPr>
          <a:xfrm>
            <a:off x="7441126" y="1637623"/>
            <a:ext cx="2274005" cy="1548781"/>
          </a:xfrm>
          <a:prstGeom prst="rect">
            <a:avLst/>
          </a:prstGeom>
        </p:spPr>
      </p:pic>
      <p:pic>
        <p:nvPicPr>
          <p:cNvPr id="6" name="Imagen 5">
            <a:extLst>
              <a:ext uri="{FF2B5EF4-FFF2-40B4-BE49-F238E27FC236}">
                <a16:creationId xmlns:a16="http://schemas.microsoft.com/office/drawing/2014/main" id="{D4579CE7-874A-9D25-D008-6C87A6E5F3A9}"/>
              </a:ext>
            </a:extLst>
          </p:cNvPr>
          <p:cNvPicPr>
            <a:picLocks noChangeAspect="1"/>
          </p:cNvPicPr>
          <p:nvPr/>
        </p:nvPicPr>
        <p:blipFill>
          <a:blip r:embed="rId3"/>
          <a:stretch>
            <a:fillRect/>
          </a:stretch>
        </p:blipFill>
        <p:spPr>
          <a:xfrm>
            <a:off x="7441127" y="4356889"/>
            <a:ext cx="2274005" cy="1633870"/>
          </a:xfrm>
          <a:prstGeom prst="rect">
            <a:avLst/>
          </a:prstGeom>
        </p:spPr>
      </p:pic>
    </p:spTree>
    <p:extLst>
      <p:ext uri="{BB962C8B-B14F-4D97-AF65-F5344CB8AC3E}">
        <p14:creationId xmlns:p14="http://schemas.microsoft.com/office/powerpoint/2010/main" val="216664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158158-70E3-D6AB-6067-D8952C5290EB}"/>
              </a:ext>
            </a:extLst>
          </p:cNvPr>
          <p:cNvSpPr>
            <a:spLocks noGrp="1"/>
          </p:cNvSpPr>
          <p:nvPr>
            <p:ph idx="4294967295"/>
          </p:nvPr>
        </p:nvSpPr>
        <p:spPr>
          <a:xfrm>
            <a:off x="1045029" y="318633"/>
            <a:ext cx="10391192" cy="6408738"/>
          </a:xfrm>
        </p:spPr>
        <p:txBody>
          <a:bodyPr>
            <a:normAutofit/>
          </a:bodyPr>
          <a:lstStyle/>
          <a:p>
            <a:pPr>
              <a:lnSpc>
                <a:spcPct val="150000"/>
              </a:lnSpc>
            </a:pPr>
            <a:r>
              <a:rPr lang="es-ES" sz="2800" dirty="0"/>
              <a:t>En caso de </a:t>
            </a:r>
            <a:r>
              <a:rPr lang="es-ES" sz="2800" b="1" dirty="0">
                <a:solidFill>
                  <a:schemeClr val="bg1"/>
                </a:solidFill>
              </a:rPr>
              <a:t>no disponer de dosis pediátrica</a:t>
            </a:r>
            <a:r>
              <a:rPr lang="es-ES" sz="2800" dirty="0"/>
              <a:t>, se puede utilizar media dosis de Vacuna trivalente TIV (</a:t>
            </a:r>
            <a:r>
              <a:rPr lang="es-ES" sz="2800" dirty="0" err="1"/>
              <a:t>Viraflu</a:t>
            </a:r>
            <a:r>
              <a:rPr lang="es-ES" sz="2800" dirty="0"/>
              <a:t>® o INFLUVAC®) de personas adultas (0,5 ml) para su aplicación pediátrica. </a:t>
            </a:r>
            <a:r>
              <a:rPr lang="es-ES" sz="2800" u="sng" dirty="0"/>
              <a:t>Para esto, deseche la mitad del volumen que contiene la jeringa</a:t>
            </a:r>
            <a:r>
              <a:rPr lang="es-ES" sz="2800" dirty="0"/>
              <a:t> (hasta la marca indicada en el cuerpo) antes de la inyección, para dar la dosis correcta y asegurarse que no se utilice el resto.</a:t>
            </a:r>
          </a:p>
          <a:p>
            <a:pPr>
              <a:lnSpc>
                <a:spcPct val="150000"/>
              </a:lnSpc>
            </a:pPr>
            <a:r>
              <a:rPr lang="es-ES" sz="2800" dirty="0"/>
              <a:t>En caso de </a:t>
            </a:r>
            <a:r>
              <a:rPr lang="es-ES" sz="2800" b="1" dirty="0">
                <a:solidFill>
                  <a:schemeClr val="bg1"/>
                </a:solidFill>
              </a:rPr>
              <a:t>no disponer de dosis de personas adultas</a:t>
            </a:r>
            <a:r>
              <a:rPr lang="es-ES" sz="2800" dirty="0"/>
              <a:t>, se puede utilizar dos dosis de vacuna pediátrica para vacunas a una persona adulta, lo que implica aplicar dos inyecciones de 0,25ml.</a:t>
            </a:r>
          </a:p>
          <a:p>
            <a:endParaRPr lang="es-AR" dirty="0"/>
          </a:p>
        </p:txBody>
      </p:sp>
    </p:spTree>
    <p:extLst>
      <p:ext uri="{BB962C8B-B14F-4D97-AF65-F5344CB8AC3E}">
        <p14:creationId xmlns:p14="http://schemas.microsoft.com/office/powerpoint/2010/main" val="112016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6DA4A-2B20-8E36-2E8E-7F7356CD4895}"/>
              </a:ext>
            </a:extLst>
          </p:cNvPr>
          <p:cNvSpPr>
            <a:spLocks noGrp="1"/>
          </p:cNvSpPr>
          <p:nvPr>
            <p:ph type="title"/>
          </p:nvPr>
        </p:nvSpPr>
        <p:spPr/>
        <p:txBody>
          <a:bodyPr/>
          <a:lstStyle/>
          <a:p>
            <a:pPr algn="ctr"/>
            <a:r>
              <a:rPr lang="es-ES" dirty="0"/>
              <a:t>COADMINISTRACIÓN CON OTRAS VACUNAS</a:t>
            </a:r>
            <a:br>
              <a:rPr lang="es-ES" dirty="0"/>
            </a:br>
            <a:endParaRPr lang="es-AR" dirty="0"/>
          </a:p>
        </p:txBody>
      </p:sp>
      <p:sp>
        <p:nvSpPr>
          <p:cNvPr id="3" name="Marcador de contenido 2">
            <a:extLst>
              <a:ext uri="{FF2B5EF4-FFF2-40B4-BE49-F238E27FC236}">
                <a16:creationId xmlns:a16="http://schemas.microsoft.com/office/drawing/2014/main" id="{4F3A28E4-5973-8200-D3E2-9A9ACFAEAFDF}"/>
              </a:ext>
            </a:extLst>
          </p:cNvPr>
          <p:cNvSpPr>
            <a:spLocks noGrp="1"/>
          </p:cNvSpPr>
          <p:nvPr>
            <p:ph idx="1"/>
          </p:nvPr>
        </p:nvSpPr>
        <p:spPr>
          <a:xfrm>
            <a:off x="1141413" y="1894923"/>
            <a:ext cx="9905999" cy="3778089"/>
          </a:xfrm>
        </p:spPr>
        <p:txBody>
          <a:bodyPr>
            <a:normAutofit/>
          </a:bodyPr>
          <a:lstStyle/>
          <a:p>
            <a:pPr algn="ctr">
              <a:lnSpc>
                <a:spcPct val="250000"/>
              </a:lnSpc>
            </a:pPr>
            <a:r>
              <a:rPr lang="es-ES" sz="3200" dirty="0"/>
              <a:t>Las vacunas antigripales pueden coadministrarse junto con otras vacunas en diferentes sitios anatómicos, incluyendo las del Calendario Nacional.</a:t>
            </a:r>
          </a:p>
          <a:p>
            <a:endParaRPr lang="es-AR" dirty="0"/>
          </a:p>
        </p:txBody>
      </p:sp>
    </p:spTree>
    <p:extLst>
      <p:ext uri="{BB962C8B-B14F-4D97-AF65-F5344CB8AC3E}">
        <p14:creationId xmlns:p14="http://schemas.microsoft.com/office/powerpoint/2010/main" val="331812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ED514-A98E-4694-0879-96C564507EB1}"/>
              </a:ext>
            </a:extLst>
          </p:cNvPr>
          <p:cNvSpPr>
            <a:spLocks noGrp="1"/>
          </p:cNvSpPr>
          <p:nvPr>
            <p:ph type="title"/>
          </p:nvPr>
        </p:nvSpPr>
        <p:spPr>
          <a:xfrm>
            <a:off x="1141414" y="191610"/>
            <a:ext cx="9905998" cy="1478570"/>
          </a:xfrm>
        </p:spPr>
        <p:txBody>
          <a:bodyPr>
            <a:normAutofit fontScale="90000"/>
          </a:bodyPr>
          <a:lstStyle/>
          <a:p>
            <a:pPr algn="ctr"/>
            <a:r>
              <a:rPr lang="es-ES" dirty="0"/>
              <a:t>CONTRAINDICACIONES ABSOLUTAS | NO VACUNAR</a:t>
            </a:r>
            <a:br>
              <a:rPr lang="es-ES" dirty="0"/>
            </a:br>
            <a:endParaRPr lang="es-AR" dirty="0"/>
          </a:p>
        </p:txBody>
      </p:sp>
      <p:sp>
        <p:nvSpPr>
          <p:cNvPr id="3" name="Marcador de contenido 2">
            <a:extLst>
              <a:ext uri="{FF2B5EF4-FFF2-40B4-BE49-F238E27FC236}">
                <a16:creationId xmlns:a16="http://schemas.microsoft.com/office/drawing/2014/main" id="{B8387128-A32E-29BA-2C60-FC5B9A8CF27A}"/>
              </a:ext>
            </a:extLst>
          </p:cNvPr>
          <p:cNvSpPr>
            <a:spLocks noGrp="1"/>
          </p:cNvSpPr>
          <p:nvPr>
            <p:ph idx="1"/>
          </p:nvPr>
        </p:nvSpPr>
        <p:spPr>
          <a:xfrm>
            <a:off x="989046" y="1268963"/>
            <a:ext cx="10478276" cy="5505061"/>
          </a:xfrm>
        </p:spPr>
        <p:txBody>
          <a:bodyPr>
            <a:normAutofit/>
          </a:bodyPr>
          <a:lstStyle/>
          <a:p>
            <a:pPr algn="just">
              <a:lnSpc>
                <a:spcPct val="150000"/>
              </a:lnSpc>
            </a:pPr>
            <a:r>
              <a:rPr lang="es-ES" sz="3000" dirty="0"/>
              <a:t>Antecedente de reacción anafiláctica en una vacunación previa contra la influenza.</a:t>
            </a:r>
          </a:p>
          <a:p>
            <a:pPr algn="just">
              <a:lnSpc>
                <a:spcPct val="150000"/>
              </a:lnSpc>
            </a:pPr>
            <a:r>
              <a:rPr lang="es-ES" sz="3000" dirty="0"/>
              <a:t>Antecedentes de Síndrome de Guillain-Barre ocurrido dentro de las seis semanas de haber recibido una dosis de vacuna antigripal en el caso de haberse descartado otras causas (el antecedente de haber tenido el síndrome por otras causas no es contraindicación para la vacunación antigripal)</a:t>
            </a:r>
          </a:p>
          <a:p>
            <a:endParaRPr lang="es-AR" dirty="0"/>
          </a:p>
        </p:txBody>
      </p:sp>
    </p:spTree>
    <p:extLst>
      <p:ext uri="{BB962C8B-B14F-4D97-AF65-F5344CB8AC3E}">
        <p14:creationId xmlns:p14="http://schemas.microsoft.com/office/powerpoint/2010/main" val="367158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B4C72-3D5D-9668-CC58-5C59A334F722}"/>
              </a:ext>
            </a:extLst>
          </p:cNvPr>
          <p:cNvSpPr>
            <a:spLocks noGrp="1"/>
          </p:cNvSpPr>
          <p:nvPr>
            <p:ph type="title"/>
          </p:nvPr>
        </p:nvSpPr>
        <p:spPr>
          <a:xfrm>
            <a:off x="1141412" y="352925"/>
            <a:ext cx="10048575" cy="1010653"/>
          </a:xfrm>
        </p:spPr>
        <p:txBody>
          <a:bodyPr>
            <a:noAutofit/>
          </a:bodyPr>
          <a:lstStyle/>
          <a:p>
            <a:pPr algn="ctr"/>
            <a:r>
              <a:rPr lang="es-ES" sz="2800" dirty="0"/>
              <a:t>PARA QUÉ SE REALIZA LA VACUNACIÓN CONTRA LA GRIPE?</a:t>
            </a:r>
            <a:br>
              <a:rPr lang="es-ES" sz="2800" dirty="0"/>
            </a:br>
            <a:endParaRPr lang="es-AR" sz="2800" dirty="0"/>
          </a:p>
        </p:txBody>
      </p:sp>
      <p:sp>
        <p:nvSpPr>
          <p:cNvPr id="3" name="Marcador de contenido 2">
            <a:extLst>
              <a:ext uri="{FF2B5EF4-FFF2-40B4-BE49-F238E27FC236}">
                <a16:creationId xmlns:a16="http://schemas.microsoft.com/office/drawing/2014/main" id="{4840378E-20D1-ED4E-7875-B64A1AE5CDFC}"/>
              </a:ext>
            </a:extLst>
          </p:cNvPr>
          <p:cNvSpPr>
            <a:spLocks noGrp="1"/>
          </p:cNvSpPr>
          <p:nvPr>
            <p:ph idx="1"/>
          </p:nvPr>
        </p:nvSpPr>
        <p:spPr>
          <a:xfrm>
            <a:off x="811764" y="1074821"/>
            <a:ext cx="10720873" cy="5577906"/>
          </a:xfrm>
        </p:spPr>
        <p:txBody>
          <a:bodyPr>
            <a:normAutofit fontScale="25000" lnSpcReduction="20000"/>
          </a:bodyPr>
          <a:lstStyle/>
          <a:p>
            <a:pPr marL="0" indent="0">
              <a:lnSpc>
                <a:spcPct val="170000"/>
              </a:lnSpc>
              <a:buNone/>
            </a:pPr>
            <a:r>
              <a:rPr lang="es-ES" sz="11200" dirty="0"/>
              <a:t>Para </a:t>
            </a:r>
            <a:r>
              <a:rPr lang="es-ES" sz="11200" b="1" dirty="0">
                <a:solidFill>
                  <a:schemeClr val="bg1"/>
                </a:solidFill>
              </a:rPr>
              <a:t>reducir las complicaciones</a:t>
            </a:r>
            <a:r>
              <a:rPr lang="es-ES" sz="11200" dirty="0"/>
              <a:t>, hospitalizaciones, secuelas y muertes ocasionadas por la infección del virus influenza en la </a:t>
            </a:r>
            <a:r>
              <a:rPr lang="es-ES" sz="11200" b="1" dirty="0">
                <a:solidFill>
                  <a:schemeClr val="bg1"/>
                </a:solidFill>
              </a:rPr>
              <a:t>población de riesgo</a:t>
            </a:r>
            <a:r>
              <a:rPr lang="es-ES" sz="11200" dirty="0"/>
              <a:t> en Argentina.       </a:t>
            </a:r>
          </a:p>
          <a:p>
            <a:pPr marL="0" indent="0" algn="ctr">
              <a:lnSpc>
                <a:spcPct val="170000"/>
              </a:lnSpc>
              <a:buNone/>
            </a:pPr>
            <a:r>
              <a:rPr lang="es-ES" sz="11200" dirty="0"/>
              <a:t>¿CUÁNDO? - ¿DÓNDE?</a:t>
            </a:r>
          </a:p>
          <a:p>
            <a:pPr marL="0" indent="0">
              <a:lnSpc>
                <a:spcPct val="220000"/>
              </a:lnSpc>
              <a:buNone/>
            </a:pPr>
            <a:r>
              <a:rPr lang="es-ES" sz="11200" dirty="0"/>
              <a:t>A partir de la disponibilidad de dosis, se dará inicio a la campaña de manera </a:t>
            </a:r>
            <a:r>
              <a:rPr lang="es-ES" sz="11200" b="1" u="sng" dirty="0">
                <a:solidFill>
                  <a:schemeClr val="bg1"/>
                </a:solidFill>
              </a:rPr>
              <a:t>gratuita y obligatoria </a:t>
            </a:r>
            <a:r>
              <a:rPr lang="es-ES" sz="11200" dirty="0"/>
              <a:t>en todos los vacunatorios y hospitales públicos del país, destinada a la </a:t>
            </a:r>
            <a:r>
              <a:rPr lang="es-ES" sz="11200" b="1" u="sng" dirty="0"/>
              <a:t>población objetivo definida</a:t>
            </a:r>
            <a:r>
              <a:rPr lang="es-ES" sz="11200" dirty="0"/>
              <a:t>.</a:t>
            </a:r>
          </a:p>
          <a:p>
            <a:pPr marL="0" indent="0">
              <a:lnSpc>
                <a:spcPct val="220000"/>
              </a:lnSpc>
              <a:buNone/>
            </a:pPr>
            <a:endParaRPr lang="es-ES" sz="9600" dirty="0"/>
          </a:p>
          <a:p>
            <a:pPr marL="0" indent="0">
              <a:buNone/>
            </a:pPr>
            <a:endParaRPr lang="es-ES" sz="5900" dirty="0"/>
          </a:p>
          <a:p>
            <a:pPr marL="0" indent="0">
              <a:buNone/>
            </a:pPr>
            <a:endParaRPr lang="es-ES" sz="9600" dirty="0"/>
          </a:p>
          <a:p>
            <a:pPr marL="0" indent="0">
              <a:buNone/>
            </a:pPr>
            <a:endParaRPr lang="es-ES" sz="3600" dirty="0"/>
          </a:p>
          <a:p>
            <a:pPr marL="0" indent="0">
              <a:buNone/>
            </a:pPr>
            <a:br>
              <a:rPr lang="es-ES" dirty="0"/>
            </a:br>
            <a:endParaRPr lang="es-AR" dirty="0"/>
          </a:p>
          <a:p>
            <a:endParaRPr lang="es-AR" dirty="0"/>
          </a:p>
        </p:txBody>
      </p:sp>
    </p:spTree>
    <p:extLst>
      <p:ext uri="{BB962C8B-B14F-4D97-AF65-F5344CB8AC3E}">
        <p14:creationId xmlns:p14="http://schemas.microsoft.com/office/powerpoint/2010/main" val="205030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7E85C-70EE-4DC7-D94F-DD1F25506FDD}"/>
              </a:ext>
            </a:extLst>
          </p:cNvPr>
          <p:cNvSpPr>
            <a:spLocks noGrp="1"/>
          </p:cNvSpPr>
          <p:nvPr>
            <p:ph type="title"/>
          </p:nvPr>
        </p:nvSpPr>
        <p:spPr>
          <a:xfrm>
            <a:off x="1141411" y="214604"/>
            <a:ext cx="9905998" cy="1035698"/>
          </a:xfrm>
        </p:spPr>
        <p:txBody>
          <a:bodyPr>
            <a:normAutofit fontScale="90000"/>
          </a:bodyPr>
          <a:lstStyle/>
          <a:p>
            <a:pPr algn="ctr"/>
            <a:r>
              <a:rPr lang="es-ES" dirty="0"/>
              <a:t>PRECAUCIONES | EVALUAR RIESGO – BENEFICIO</a:t>
            </a:r>
            <a:br>
              <a:rPr lang="es-ES" dirty="0"/>
            </a:br>
            <a:endParaRPr lang="es-AR" dirty="0"/>
          </a:p>
        </p:txBody>
      </p:sp>
      <p:sp>
        <p:nvSpPr>
          <p:cNvPr id="3" name="Marcador de contenido 2">
            <a:extLst>
              <a:ext uri="{FF2B5EF4-FFF2-40B4-BE49-F238E27FC236}">
                <a16:creationId xmlns:a16="http://schemas.microsoft.com/office/drawing/2014/main" id="{E655097C-C109-1075-A36B-60FA2E5E6628}"/>
              </a:ext>
            </a:extLst>
          </p:cNvPr>
          <p:cNvSpPr>
            <a:spLocks noGrp="1"/>
          </p:cNvSpPr>
          <p:nvPr>
            <p:ph idx="1"/>
          </p:nvPr>
        </p:nvSpPr>
        <p:spPr>
          <a:xfrm>
            <a:off x="1141412" y="1334277"/>
            <a:ext cx="10213943" cy="5019869"/>
          </a:xfrm>
        </p:spPr>
        <p:txBody>
          <a:bodyPr/>
          <a:lstStyle/>
          <a:p>
            <a:r>
              <a:rPr lang="es-ES" sz="3200" dirty="0"/>
              <a:t>Hipersensibilidad a los principios activos, a alguno de los excipientes y a los residuos (por ejemplo, huevo o proteínas del pollo, como la ovoalbúmina). </a:t>
            </a:r>
          </a:p>
          <a:p>
            <a:pPr marL="0" indent="0">
              <a:buNone/>
            </a:pPr>
            <a:endParaRPr lang="es-ES" sz="3200" dirty="0"/>
          </a:p>
          <a:p>
            <a:r>
              <a:rPr lang="es-ES" sz="3200" dirty="0"/>
              <a:t>Enfermedad aguda grave con fiebre: esperar y citar para vacunar a corto plazo.</a:t>
            </a:r>
          </a:p>
          <a:p>
            <a:endParaRPr lang="es-AR" dirty="0"/>
          </a:p>
        </p:txBody>
      </p:sp>
    </p:spTree>
    <p:extLst>
      <p:ext uri="{BB962C8B-B14F-4D97-AF65-F5344CB8AC3E}">
        <p14:creationId xmlns:p14="http://schemas.microsoft.com/office/powerpoint/2010/main" val="262840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9C4A4-1305-AFB0-CEBA-AFB1287A2AC8}"/>
              </a:ext>
            </a:extLst>
          </p:cNvPr>
          <p:cNvSpPr>
            <a:spLocks noGrp="1"/>
          </p:cNvSpPr>
          <p:nvPr>
            <p:ph type="title"/>
          </p:nvPr>
        </p:nvSpPr>
        <p:spPr>
          <a:xfrm>
            <a:off x="1141413" y="273285"/>
            <a:ext cx="9905998" cy="1005009"/>
          </a:xfrm>
        </p:spPr>
        <p:txBody>
          <a:bodyPr>
            <a:normAutofit fontScale="90000"/>
          </a:bodyPr>
          <a:lstStyle/>
          <a:p>
            <a:pPr algn="ctr"/>
            <a:r>
              <a:rPr lang="es-ES" dirty="0"/>
              <a:t>FALSAS CONTRAINDICACIONES | APLICAR VACUNA</a:t>
            </a:r>
            <a:br>
              <a:rPr lang="es-ES" dirty="0"/>
            </a:br>
            <a:endParaRPr lang="es-AR" dirty="0"/>
          </a:p>
        </p:txBody>
      </p:sp>
      <p:sp>
        <p:nvSpPr>
          <p:cNvPr id="3" name="Marcador de contenido 2">
            <a:extLst>
              <a:ext uri="{FF2B5EF4-FFF2-40B4-BE49-F238E27FC236}">
                <a16:creationId xmlns:a16="http://schemas.microsoft.com/office/drawing/2014/main" id="{E34FA8B1-ADE7-417D-26E8-C4A882D9E35C}"/>
              </a:ext>
            </a:extLst>
          </p:cNvPr>
          <p:cNvSpPr>
            <a:spLocks noGrp="1"/>
          </p:cNvSpPr>
          <p:nvPr>
            <p:ph idx="1"/>
          </p:nvPr>
        </p:nvSpPr>
        <p:spPr>
          <a:xfrm>
            <a:off x="905069" y="1091681"/>
            <a:ext cx="10860834" cy="5243806"/>
          </a:xfrm>
        </p:spPr>
        <p:txBody>
          <a:bodyPr>
            <a:normAutofit/>
          </a:bodyPr>
          <a:lstStyle/>
          <a:p>
            <a:pPr algn="just"/>
            <a:r>
              <a:rPr lang="es-ES" sz="3000" dirty="0"/>
              <a:t>Conviviente de persona con inmunosupresión</a:t>
            </a:r>
          </a:p>
          <a:p>
            <a:pPr algn="just"/>
            <a:r>
              <a:rPr lang="es-ES" sz="3000" dirty="0"/>
              <a:t>Infección por el virus de la inmunodeficiencia humana (VIH)</a:t>
            </a:r>
          </a:p>
          <a:p>
            <a:pPr algn="just"/>
            <a:r>
              <a:rPr lang="es-ES" sz="3000" dirty="0"/>
              <a:t>Intolerancia al huevo o antecedente de reacción alérgica no anafiláctica al huevo</a:t>
            </a:r>
          </a:p>
          <a:p>
            <a:pPr algn="just"/>
            <a:r>
              <a:rPr lang="es-ES" sz="3000" dirty="0"/>
              <a:t>Tratamiento con antibióticos o convalecencia de enfermedad leve</a:t>
            </a:r>
          </a:p>
          <a:p>
            <a:pPr algn="just"/>
            <a:r>
              <a:rPr lang="es-ES" sz="3000" dirty="0"/>
              <a:t>Tratamiento con corticoides</a:t>
            </a:r>
          </a:p>
          <a:p>
            <a:pPr algn="just"/>
            <a:r>
              <a:rPr lang="es-ES" sz="3000" dirty="0"/>
              <a:t>Enfermedad aguda benigna: rinitis, catarro, tos, diarrea</a:t>
            </a:r>
          </a:p>
          <a:p>
            <a:pPr algn="just"/>
            <a:r>
              <a:rPr lang="es-ES" sz="3000" dirty="0"/>
              <a:t>Embarazo – Lactancia</a:t>
            </a:r>
          </a:p>
          <a:p>
            <a:endParaRPr lang="es-AR" dirty="0"/>
          </a:p>
        </p:txBody>
      </p:sp>
    </p:spTree>
    <p:extLst>
      <p:ext uri="{BB962C8B-B14F-4D97-AF65-F5344CB8AC3E}">
        <p14:creationId xmlns:p14="http://schemas.microsoft.com/office/powerpoint/2010/main" val="32428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EA393-1C67-07B5-905B-7D102AA3713A}"/>
              </a:ext>
            </a:extLst>
          </p:cNvPr>
          <p:cNvSpPr>
            <a:spLocks noGrp="1"/>
          </p:cNvSpPr>
          <p:nvPr>
            <p:ph type="title"/>
          </p:nvPr>
        </p:nvSpPr>
        <p:spPr>
          <a:xfrm>
            <a:off x="973462" y="170649"/>
            <a:ext cx="9905998" cy="771743"/>
          </a:xfrm>
        </p:spPr>
        <p:txBody>
          <a:bodyPr/>
          <a:lstStyle/>
          <a:p>
            <a:pPr algn="ctr"/>
            <a:r>
              <a:rPr lang="es-AR" dirty="0"/>
              <a:t>Reacciones adversas </a:t>
            </a:r>
          </a:p>
        </p:txBody>
      </p:sp>
      <p:sp>
        <p:nvSpPr>
          <p:cNvPr id="3" name="Marcador de contenido 2">
            <a:extLst>
              <a:ext uri="{FF2B5EF4-FFF2-40B4-BE49-F238E27FC236}">
                <a16:creationId xmlns:a16="http://schemas.microsoft.com/office/drawing/2014/main" id="{82C53708-9136-1EAA-F09C-0D32863468E0}"/>
              </a:ext>
            </a:extLst>
          </p:cNvPr>
          <p:cNvSpPr>
            <a:spLocks noGrp="1"/>
          </p:cNvSpPr>
          <p:nvPr>
            <p:ph idx="1"/>
          </p:nvPr>
        </p:nvSpPr>
        <p:spPr>
          <a:xfrm>
            <a:off x="973462" y="942392"/>
            <a:ext cx="10997714" cy="5812971"/>
          </a:xfrm>
        </p:spPr>
        <p:txBody>
          <a:bodyPr>
            <a:normAutofit fontScale="85000" lnSpcReduction="20000"/>
          </a:bodyPr>
          <a:lstStyle/>
          <a:p>
            <a:r>
              <a:rPr lang="es-ES" sz="3000" b="1" u="sng" dirty="0">
                <a:solidFill>
                  <a:schemeClr val="bg1"/>
                </a:solidFill>
              </a:rPr>
              <a:t>Frecuentes</a:t>
            </a:r>
            <a:r>
              <a:rPr lang="es-ES" sz="3000" dirty="0"/>
              <a:t>: cefalea, sudoración, mialgias y artralgias, fiebre, malestar, escalofríos, fatiga, </a:t>
            </a:r>
            <a:r>
              <a:rPr lang="es-ES" sz="3000" b="1" u="sng" dirty="0">
                <a:solidFill>
                  <a:schemeClr val="bg1"/>
                </a:solidFill>
              </a:rPr>
              <a:t>reacciones locales </a:t>
            </a:r>
            <a:r>
              <a:rPr lang="es-ES" sz="3000" dirty="0"/>
              <a:t>como enrojecimiento, tumefacción, dolor, equimosis, induración. Estas reacciones habitualmente desaparecen tras uno o dos días, sin necesidad de tratamiento.</a:t>
            </a:r>
          </a:p>
          <a:p>
            <a:r>
              <a:rPr lang="es-ES" sz="3000" dirty="0"/>
              <a:t>Reacciones adversas </a:t>
            </a:r>
            <a:r>
              <a:rPr lang="es-ES" sz="3000" dirty="0" err="1"/>
              <a:t>post-comercialización</a:t>
            </a:r>
            <a:endParaRPr lang="es-ES" sz="3000" dirty="0"/>
          </a:p>
          <a:p>
            <a:r>
              <a:rPr lang="es-ES" sz="3000" dirty="0"/>
              <a:t>Han sido comunicadas: trombocitopenia, </a:t>
            </a:r>
            <a:r>
              <a:rPr lang="es-ES" sz="3000" dirty="0" err="1"/>
              <a:t>linfadenopatía</a:t>
            </a:r>
            <a:r>
              <a:rPr lang="es-ES" sz="3000" dirty="0"/>
              <a:t>, reacciones alérgicas (prurito, urticaria con o sin angioedema), náuseas, vómitos, dolor abdominal, diarrea, angioedema, hasta shock anafiláctico en raras oportunidades. Las alteraciones del sistema neurológico descriptas fueron: neuralgia, parestesias, convulsiones febriles, trastornos neurológicos como encefalomielitis, neuritis y síndrome de Guillain-Barré, síncope, </a:t>
            </a:r>
            <a:r>
              <a:rPr lang="es-ES" sz="3000" dirty="0" err="1"/>
              <a:t>presíncope</a:t>
            </a:r>
            <a:r>
              <a:rPr lang="es-ES" sz="3000" dirty="0"/>
              <a:t>. También ha sido informada la ocurrencia de vasculitis, raramente asociada a compromiso renal transitorio y púrpura trombocitopénica idiopática.</a:t>
            </a:r>
          </a:p>
          <a:p>
            <a:endParaRPr lang="es-AR" dirty="0"/>
          </a:p>
        </p:txBody>
      </p:sp>
    </p:spTree>
    <p:extLst>
      <p:ext uri="{BB962C8B-B14F-4D97-AF65-F5344CB8AC3E}">
        <p14:creationId xmlns:p14="http://schemas.microsoft.com/office/powerpoint/2010/main" val="21541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F666D-52FF-3F6E-F892-2E21AB526819}"/>
              </a:ext>
            </a:extLst>
          </p:cNvPr>
          <p:cNvSpPr>
            <a:spLocks noGrp="1"/>
          </p:cNvSpPr>
          <p:nvPr>
            <p:ph type="title"/>
          </p:nvPr>
        </p:nvSpPr>
        <p:spPr>
          <a:xfrm>
            <a:off x="1141412" y="0"/>
            <a:ext cx="9905998" cy="1478570"/>
          </a:xfrm>
        </p:spPr>
        <p:txBody>
          <a:bodyPr>
            <a:normAutofit fontScale="90000"/>
          </a:bodyPr>
          <a:lstStyle/>
          <a:p>
            <a:pPr algn="ctr"/>
            <a:r>
              <a:rPr lang="es-ES" dirty="0"/>
              <a:t>POBLACIÓN OBJETIVO Y ACCIONES DE VACUNACIÓN</a:t>
            </a:r>
            <a:br>
              <a:rPr lang="es-ES" dirty="0"/>
            </a:br>
            <a:endParaRPr lang="es-AR" dirty="0"/>
          </a:p>
        </p:txBody>
      </p:sp>
      <p:sp>
        <p:nvSpPr>
          <p:cNvPr id="3" name="Marcador de contenido 2">
            <a:extLst>
              <a:ext uri="{FF2B5EF4-FFF2-40B4-BE49-F238E27FC236}">
                <a16:creationId xmlns:a16="http://schemas.microsoft.com/office/drawing/2014/main" id="{C96AAE53-EEC0-DA5C-E6A4-B274C7C8520D}"/>
              </a:ext>
            </a:extLst>
          </p:cNvPr>
          <p:cNvSpPr>
            <a:spLocks noGrp="1"/>
          </p:cNvSpPr>
          <p:nvPr>
            <p:ph idx="1"/>
          </p:nvPr>
        </p:nvSpPr>
        <p:spPr>
          <a:xfrm>
            <a:off x="793102" y="839755"/>
            <a:ext cx="11178074" cy="5701004"/>
          </a:xfrm>
        </p:spPr>
        <p:txBody>
          <a:bodyPr>
            <a:noAutofit/>
          </a:bodyPr>
          <a:lstStyle/>
          <a:p>
            <a:pPr>
              <a:lnSpc>
                <a:spcPct val="170000"/>
              </a:lnSpc>
            </a:pPr>
            <a:r>
              <a:rPr lang="es-ES" sz="2000" dirty="0"/>
              <a:t>Personal de salud aplicar una dosis de 0,5 ml de vacuna antigripal. </a:t>
            </a:r>
          </a:p>
          <a:p>
            <a:pPr>
              <a:lnSpc>
                <a:spcPct val="170000"/>
              </a:lnSpc>
            </a:pPr>
            <a:r>
              <a:rPr lang="es-ES" sz="2000" dirty="0"/>
              <a:t>En menores de 65 años se utiliza </a:t>
            </a:r>
            <a:r>
              <a:rPr lang="es-ES" sz="2000" b="1" dirty="0" err="1">
                <a:solidFill>
                  <a:schemeClr val="bg1"/>
                </a:solidFill>
              </a:rPr>
              <a:t>Viraflu</a:t>
            </a:r>
            <a:r>
              <a:rPr lang="es-ES" sz="2000" b="1" dirty="0">
                <a:solidFill>
                  <a:schemeClr val="bg1"/>
                </a:solidFill>
              </a:rPr>
              <a:t>® o INFLUVAC® </a:t>
            </a:r>
          </a:p>
          <a:p>
            <a:pPr>
              <a:lnSpc>
                <a:spcPct val="170000"/>
              </a:lnSpc>
            </a:pPr>
            <a:r>
              <a:rPr lang="es-ES" sz="2000" dirty="0"/>
              <a:t>En ≥ 65 años preferentemente </a:t>
            </a:r>
            <a:r>
              <a:rPr lang="es-ES" sz="2000" b="1" dirty="0" err="1">
                <a:solidFill>
                  <a:schemeClr val="bg1"/>
                </a:solidFill>
              </a:rPr>
              <a:t>Fluxvir</a:t>
            </a:r>
            <a:r>
              <a:rPr lang="es-ES" sz="2000" b="1" dirty="0">
                <a:solidFill>
                  <a:schemeClr val="bg1"/>
                </a:solidFill>
              </a:rPr>
              <a:t>®</a:t>
            </a:r>
            <a:r>
              <a:rPr lang="es-ES" sz="2000" dirty="0"/>
              <a:t>.</a:t>
            </a:r>
          </a:p>
          <a:p>
            <a:pPr>
              <a:lnSpc>
                <a:spcPct val="100000"/>
              </a:lnSpc>
            </a:pPr>
            <a:r>
              <a:rPr lang="es-ES" sz="2000" dirty="0"/>
              <a:t>Gestantes Aplicar una dosis de 0,5 ml de </a:t>
            </a:r>
            <a:r>
              <a:rPr lang="es-ES" sz="2000" b="1" dirty="0" err="1">
                <a:solidFill>
                  <a:schemeClr val="bg1"/>
                </a:solidFill>
              </a:rPr>
              <a:t>Viraflu</a:t>
            </a:r>
            <a:r>
              <a:rPr lang="es-ES" sz="2000" b="1" dirty="0">
                <a:solidFill>
                  <a:schemeClr val="bg1"/>
                </a:solidFill>
              </a:rPr>
              <a:t>® o INFLUVAC® </a:t>
            </a:r>
            <a:r>
              <a:rPr lang="es-ES" sz="2000" dirty="0"/>
              <a:t>en cualquier momento de la gestación.</a:t>
            </a:r>
          </a:p>
          <a:p>
            <a:pPr>
              <a:lnSpc>
                <a:spcPct val="170000"/>
              </a:lnSpc>
            </a:pPr>
            <a:r>
              <a:rPr lang="es-ES" sz="2000" dirty="0"/>
              <a:t>Puérperas aplicar una dosis de 0,5 ml de </a:t>
            </a:r>
            <a:r>
              <a:rPr lang="es-ES" sz="2000" b="1" dirty="0" err="1">
                <a:solidFill>
                  <a:schemeClr val="bg1"/>
                </a:solidFill>
              </a:rPr>
              <a:t>Viraflu</a:t>
            </a:r>
            <a:r>
              <a:rPr lang="es-ES" sz="2000" b="1" dirty="0">
                <a:solidFill>
                  <a:schemeClr val="bg1"/>
                </a:solidFill>
              </a:rPr>
              <a:t>® o INFLUVAC® </a:t>
            </a:r>
            <a:r>
              <a:rPr lang="es-ES" sz="2000" dirty="0"/>
              <a:t>hasta el egreso de la maternidad (máximo 10 día)-, si no recibió la vacuna durante el embarazo.</a:t>
            </a:r>
          </a:p>
          <a:p>
            <a:pPr>
              <a:lnSpc>
                <a:spcPct val="170000"/>
              </a:lnSpc>
            </a:pPr>
            <a:r>
              <a:rPr lang="es-ES" sz="2000" dirty="0"/>
              <a:t>Personas de 6 a 24 meses inclusive aplicar </a:t>
            </a:r>
            <a:r>
              <a:rPr lang="es-ES" sz="2000" b="1" u="sng" dirty="0"/>
              <a:t>dos dosis de 0,25 ml </a:t>
            </a:r>
            <a:r>
              <a:rPr lang="es-ES" sz="2000" dirty="0"/>
              <a:t>de vacuna antigripal </a:t>
            </a:r>
            <a:r>
              <a:rPr lang="es-ES" sz="2000" b="1" dirty="0" err="1">
                <a:solidFill>
                  <a:schemeClr val="bg1"/>
                </a:solidFill>
              </a:rPr>
              <a:t>Viraflu</a:t>
            </a:r>
            <a:r>
              <a:rPr lang="es-ES" sz="2000" b="1" dirty="0">
                <a:solidFill>
                  <a:schemeClr val="bg1"/>
                </a:solidFill>
              </a:rPr>
              <a:t>® pediátrica </a:t>
            </a:r>
            <a:r>
              <a:rPr lang="es-ES" sz="2000" dirty="0"/>
              <a:t>separadas por un mes de intervalo. Quienes hubieran recibido dos dosis de vacuna antigripal anteriormente deberán recibir solo una dosis.</a:t>
            </a:r>
          </a:p>
          <a:p>
            <a:pPr>
              <a:lnSpc>
                <a:spcPct val="170000"/>
              </a:lnSpc>
            </a:pPr>
            <a:r>
              <a:rPr lang="es-ES" sz="2000" dirty="0"/>
              <a:t>Personas de 25 a 35 meses inclusive con factores de riesgo.</a:t>
            </a:r>
          </a:p>
          <a:p>
            <a:endParaRPr lang="es-AR" sz="2000" dirty="0"/>
          </a:p>
        </p:txBody>
      </p:sp>
    </p:spTree>
    <p:extLst>
      <p:ext uri="{BB962C8B-B14F-4D97-AF65-F5344CB8AC3E}">
        <p14:creationId xmlns:p14="http://schemas.microsoft.com/office/powerpoint/2010/main" val="1827064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F2C3C-E562-5C3D-AE46-AE504796A3B8}"/>
              </a:ext>
            </a:extLst>
          </p:cNvPr>
          <p:cNvSpPr>
            <a:spLocks noGrp="1"/>
          </p:cNvSpPr>
          <p:nvPr>
            <p:ph type="title"/>
          </p:nvPr>
        </p:nvSpPr>
        <p:spPr>
          <a:xfrm>
            <a:off x="1141413" y="205273"/>
            <a:ext cx="9905998" cy="158621"/>
          </a:xfrm>
        </p:spPr>
        <p:txBody>
          <a:bodyPr>
            <a:normAutofit fontScale="90000"/>
          </a:bodyPr>
          <a:lstStyle/>
          <a:p>
            <a:endParaRPr lang="es-AR" dirty="0"/>
          </a:p>
        </p:txBody>
      </p:sp>
      <p:sp>
        <p:nvSpPr>
          <p:cNvPr id="3" name="Marcador de contenido 2">
            <a:extLst>
              <a:ext uri="{FF2B5EF4-FFF2-40B4-BE49-F238E27FC236}">
                <a16:creationId xmlns:a16="http://schemas.microsoft.com/office/drawing/2014/main" id="{7ADF1946-ED4F-242C-3A44-08EFA12D1D67}"/>
              </a:ext>
            </a:extLst>
          </p:cNvPr>
          <p:cNvSpPr>
            <a:spLocks noGrp="1"/>
          </p:cNvSpPr>
          <p:nvPr>
            <p:ph idx="1"/>
          </p:nvPr>
        </p:nvSpPr>
        <p:spPr>
          <a:xfrm>
            <a:off x="811764" y="699795"/>
            <a:ext cx="11122090" cy="6018245"/>
          </a:xfrm>
        </p:spPr>
        <p:txBody>
          <a:bodyPr>
            <a:normAutofit/>
          </a:bodyPr>
          <a:lstStyle/>
          <a:p>
            <a:pPr>
              <a:lnSpc>
                <a:spcPct val="150000"/>
              </a:lnSpc>
            </a:pPr>
            <a:r>
              <a:rPr lang="es-ES" sz="2800" dirty="0"/>
              <a:t>Personas de 36 meses a 8 años inclusive, </a:t>
            </a:r>
            <a:r>
              <a:rPr lang="es-ES" sz="2800" b="1" dirty="0">
                <a:solidFill>
                  <a:schemeClr val="bg1"/>
                </a:solidFill>
              </a:rPr>
              <a:t>con factores de riesgo </a:t>
            </a:r>
            <a:r>
              <a:rPr lang="es-ES" sz="2800" dirty="0"/>
              <a:t>aplicar dos dosis de </a:t>
            </a:r>
            <a:r>
              <a:rPr lang="es-ES" sz="2800" b="1" dirty="0">
                <a:solidFill>
                  <a:schemeClr val="bg1"/>
                </a:solidFill>
              </a:rPr>
              <a:t>0,5</a:t>
            </a:r>
            <a:r>
              <a:rPr lang="es-ES" sz="2800" dirty="0"/>
              <a:t> ml de vacuna </a:t>
            </a:r>
            <a:r>
              <a:rPr lang="es-ES" sz="2800" b="1" dirty="0">
                <a:solidFill>
                  <a:schemeClr val="bg1"/>
                </a:solidFill>
              </a:rPr>
              <a:t>antigripal </a:t>
            </a:r>
            <a:r>
              <a:rPr lang="es-ES" sz="2800" b="1" dirty="0" err="1">
                <a:solidFill>
                  <a:schemeClr val="bg1"/>
                </a:solidFill>
              </a:rPr>
              <a:t>Viraflu</a:t>
            </a:r>
            <a:r>
              <a:rPr lang="es-ES" sz="2800" b="1" dirty="0">
                <a:solidFill>
                  <a:schemeClr val="bg1"/>
                </a:solidFill>
              </a:rPr>
              <a:t>® o INFLUVAC® </a:t>
            </a:r>
            <a:r>
              <a:rPr lang="es-ES" sz="2800" dirty="0"/>
              <a:t>separadas por un mes de intervalo. Quienes hubieran recibido dos dosis de vacuna antigripal anteriormente deberán recibir solo una dosis.</a:t>
            </a:r>
          </a:p>
          <a:p>
            <a:pPr>
              <a:lnSpc>
                <a:spcPct val="150000"/>
              </a:lnSpc>
            </a:pPr>
            <a:r>
              <a:rPr lang="es-ES" sz="2800" dirty="0"/>
              <a:t>Personas de 9 años a 64 años inclusive </a:t>
            </a:r>
            <a:r>
              <a:rPr lang="es-ES" sz="2800" b="1" dirty="0">
                <a:solidFill>
                  <a:schemeClr val="bg1"/>
                </a:solidFill>
              </a:rPr>
              <a:t>con factores de riesgo </a:t>
            </a:r>
            <a:r>
              <a:rPr lang="es-ES" sz="2800" dirty="0"/>
              <a:t>aplicar una dosis de </a:t>
            </a:r>
            <a:r>
              <a:rPr lang="es-ES" sz="2800" b="1" dirty="0">
                <a:solidFill>
                  <a:schemeClr val="bg1"/>
                </a:solidFill>
              </a:rPr>
              <a:t>0,5 ml </a:t>
            </a:r>
            <a:r>
              <a:rPr lang="es-ES" sz="2800" dirty="0"/>
              <a:t>de vacuna </a:t>
            </a:r>
            <a:r>
              <a:rPr lang="es-ES" sz="2800" b="1" dirty="0">
                <a:solidFill>
                  <a:schemeClr val="bg1"/>
                </a:solidFill>
              </a:rPr>
              <a:t>antigripal </a:t>
            </a:r>
            <a:r>
              <a:rPr lang="es-ES" sz="2800" b="1" dirty="0" err="1">
                <a:solidFill>
                  <a:schemeClr val="bg1"/>
                </a:solidFill>
              </a:rPr>
              <a:t>Viraflu</a:t>
            </a:r>
            <a:r>
              <a:rPr lang="es-ES" sz="2800" b="1" dirty="0">
                <a:solidFill>
                  <a:schemeClr val="bg1"/>
                </a:solidFill>
              </a:rPr>
              <a:t>® o INFLUVAC®</a:t>
            </a:r>
          </a:p>
          <a:p>
            <a:pPr>
              <a:lnSpc>
                <a:spcPct val="150000"/>
              </a:lnSpc>
            </a:pPr>
            <a:r>
              <a:rPr lang="es-ES" sz="2800" dirty="0"/>
              <a:t>Personas adultas de 65 años o más aplicar una dosis de </a:t>
            </a:r>
            <a:r>
              <a:rPr lang="es-ES" sz="2800" b="1" dirty="0">
                <a:solidFill>
                  <a:schemeClr val="bg1"/>
                </a:solidFill>
              </a:rPr>
              <a:t>0,5 ml </a:t>
            </a:r>
            <a:r>
              <a:rPr lang="es-ES" sz="2800" dirty="0"/>
              <a:t>de vacuna </a:t>
            </a:r>
            <a:r>
              <a:rPr lang="es-ES" sz="2800" b="1" dirty="0">
                <a:solidFill>
                  <a:schemeClr val="bg1"/>
                </a:solidFill>
              </a:rPr>
              <a:t>antigripal</a:t>
            </a:r>
            <a:r>
              <a:rPr lang="es-ES" sz="2800" dirty="0"/>
              <a:t>, preferentemente </a:t>
            </a:r>
            <a:r>
              <a:rPr lang="es-ES" sz="2800" b="1" dirty="0" err="1">
                <a:solidFill>
                  <a:schemeClr val="bg1"/>
                </a:solidFill>
              </a:rPr>
              <a:t>adyuvantada</a:t>
            </a:r>
            <a:r>
              <a:rPr lang="es-ES" sz="2800" b="1" dirty="0">
                <a:solidFill>
                  <a:schemeClr val="bg1"/>
                </a:solidFill>
              </a:rPr>
              <a:t>- </a:t>
            </a:r>
            <a:r>
              <a:rPr lang="es-ES" sz="2800" b="1" dirty="0" err="1">
                <a:solidFill>
                  <a:schemeClr val="bg1"/>
                </a:solidFill>
              </a:rPr>
              <a:t>Fluxvir</a:t>
            </a:r>
            <a:r>
              <a:rPr lang="es-ES" sz="2800" b="1" dirty="0">
                <a:solidFill>
                  <a:schemeClr val="bg1"/>
                </a:solidFill>
              </a:rPr>
              <a:t>®</a:t>
            </a:r>
          </a:p>
          <a:p>
            <a:pPr>
              <a:lnSpc>
                <a:spcPct val="150000"/>
              </a:lnSpc>
            </a:pPr>
            <a:endParaRPr lang="es-ES" dirty="0"/>
          </a:p>
          <a:p>
            <a:endParaRPr lang="es-AR" dirty="0"/>
          </a:p>
        </p:txBody>
      </p:sp>
    </p:spTree>
    <p:extLst>
      <p:ext uri="{BB962C8B-B14F-4D97-AF65-F5344CB8AC3E}">
        <p14:creationId xmlns:p14="http://schemas.microsoft.com/office/powerpoint/2010/main" val="352841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769C-74D9-9510-99E5-8620495DED8E}"/>
              </a:ext>
            </a:extLst>
          </p:cNvPr>
          <p:cNvSpPr>
            <a:spLocks noGrp="1"/>
          </p:cNvSpPr>
          <p:nvPr>
            <p:ph type="title"/>
          </p:nvPr>
        </p:nvSpPr>
        <p:spPr>
          <a:xfrm>
            <a:off x="1141413" y="223935"/>
            <a:ext cx="9905998" cy="195943"/>
          </a:xfrm>
        </p:spPr>
        <p:txBody>
          <a:bodyPr>
            <a:normAutofit fontScale="90000"/>
          </a:bodyPr>
          <a:lstStyle/>
          <a:p>
            <a:endParaRPr lang="es-AR" dirty="0"/>
          </a:p>
        </p:txBody>
      </p:sp>
      <p:sp>
        <p:nvSpPr>
          <p:cNvPr id="3" name="Marcador de contenido 2">
            <a:extLst>
              <a:ext uri="{FF2B5EF4-FFF2-40B4-BE49-F238E27FC236}">
                <a16:creationId xmlns:a16="http://schemas.microsoft.com/office/drawing/2014/main" id="{A1AA854B-11C0-4DCE-117E-327BDCD3F84F}"/>
              </a:ext>
            </a:extLst>
          </p:cNvPr>
          <p:cNvSpPr>
            <a:spLocks noGrp="1"/>
          </p:cNvSpPr>
          <p:nvPr>
            <p:ph idx="1"/>
          </p:nvPr>
        </p:nvSpPr>
        <p:spPr>
          <a:xfrm>
            <a:off x="1026367" y="419878"/>
            <a:ext cx="10776857" cy="6214187"/>
          </a:xfrm>
        </p:spPr>
        <p:txBody>
          <a:bodyPr>
            <a:normAutofit/>
          </a:bodyPr>
          <a:lstStyle/>
          <a:p>
            <a:pPr>
              <a:lnSpc>
                <a:spcPct val="150000"/>
              </a:lnSpc>
            </a:pPr>
            <a:r>
              <a:rPr lang="es-ES" sz="2800" dirty="0"/>
              <a:t>El intervalo mínimo entre primera y segunda dosis es de cuatro (4) semanas.</a:t>
            </a:r>
          </a:p>
          <a:p>
            <a:pPr>
              <a:lnSpc>
                <a:spcPct val="150000"/>
              </a:lnSpc>
            </a:pPr>
            <a:r>
              <a:rPr lang="es-ES" sz="2800" dirty="0"/>
              <a:t>Se destaca la importancia de iniciar tempranamente la vacunación.</a:t>
            </a:r>
          </a:p>
          <a:p>
            <a:pPr>
              <a:lnSpc>
                <a:spcPct val="150000"/>
              </a:lnSpc>
            </a:pPr>
            <a:r>
              <a:rPr lang="es-ES" sz="2800" dirty="0"/>
              <a:t>A partir de los seis meses de vida y hasta ocho años inclusive, se deben administrar dos dosis con un intervalo mínimo de cuatro semanas si no hubiera recibido anteriormente (temporadas previas) dos dosis de vacuna antigripal. Los menores de nueve años que hubieran recibido al menos dos dosis de vacuna antigripal en temporadas previas, deberán recibir solo una dosis.</a:t>
            </a:r>
          </a:p>
          <a:p>
            <a:endParaRPr lang="es-AR" dirty="0"/>
          </a:p>
        </p:txBody>
      </p:sp>
    </p:spTree>
    <p:extLst>
      <p:ext uri="{BB962C8B-B14F-4D97-AF65-F5344CB8AC3E}">
        <p14:creationId xmlns:p14="http://schemas.microsoft.com/office/powerpoint/2010/main" val="108674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9B1BE-18FE-00A0-C140-F38D3906A5F8}"/>
              </a:ext>
            </a:extLst>
          </p:cNvPr>
          <p:cNvSpPr>
            <a:spLocks noGrp="1"/>
          </p:cNvSpPr>
          <p:nvPr>
            <p:ph type="title"/>
          </p:nvPr>
        </p:nvSpPr>
        <p:spPr/>
        <p:txBody>
          <a:bodyPr/>
          <a:lstStyle/>
          <a:p>
            <a:endParaRPr lang="es-AR"/>
          </a:p>
        </p:txBody>
      </p:sp>
      <p:pic>
        <p:nvPicPr>
          <p:cNvPr id="4" name="Marcador de contenido 3">
            <a:extLst>
              <a:ext uri="{FF2B5EF4-FFF2-40B4-BE49-F238E27FC236}">
                <a16:creationId xmlns:a16="http://schemas.microsoft.com/office/drawing/2014/main" id="{FB4924D5-8F33-362B-F60B-8D927D679E74}"/>
              </a:ext>
            </a:extLst>
          </p:cNvPr>
          <p:cNvPicPr>
            <a:picLocks noGrp="1" noChangeAspect="1"/>
          </p:cNvPicPr>
          <p:nvPr>
            <p:ph idx="1"/>
          </p:nvPr>
        </p:nvPicPr>
        <p:blipFill rotWithShape="1">
          <a:blip r:embed="rId2"/>
          <a:srcRect l="8639" t="7881" r="3259" b="3074"/>
          <a:stretch/>
        </p:blipFill>
        <p:spPr>
          <a:xfrm>
            <a:off x="1296955" y="299816"/>
            <a:ext cx="9905998" cy="6258368"/>
          </a:xfrm>
          <a:prstGeom prst="rect">
            <a:avLst/>
          </a:prstGeom>
        </p:spPr>
      </p:pic>
    </p:spTree>
    <p:extLst>
      <p:ext uri="{BB962C8B-B14F-4D97-AF65-F5344CB8AC3E}">
        <p14:creationId xmlns:p14="http://schemas.microsoft.com/office/powerpoint/2010/main" val="378918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37541-765E-2B88-D612-0E84FC097A3F}"/>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0E3FE97E-513D-6831-F620-DEC800F1A186}"/>
              </a:ext>
            </a:extLst>
          </p:cNvPr>
          <p:cNvSpPr>
            <a:spLocks noGrp="1"/>
          </p:cNvSpPr>
          <p:nvPr>
            <p:ph idx="1"/>
          </p:nvPr>
        </p:nvSpPr>
        <p:spPr/>
        <p:txBody>
          <a:bodyPr/>
          <a:lstStyle/>
          <a:p>
            <a:endParaRPr lang="es-AR"/>
          </a:p>
        </p:txBody>
      </p:sp>
      <p:pic>
        <p:nvPicPr>
          <p:cNvPr id="4" name="Imagen 3">
            <a:extLst>
              <a:ext uri="{FF2B5EF4-FFF2-40B4-BE49-F238E27FC236}">
                <a16:creationId xmlns:a16="http://schemas.microsoft.com/office/drawing/2014/main" id="{98161FE3-8DC0-C5D2-3B1C-44D57C4F4966}"/>
              </a:ext>
            </a:extLst>
          </p:cNvPr>
          <p:cNvPicPr>
            <a:picLocks noChangeAspect="1"/>
          </p:cNvPicPr>
          <p:nvPr/>
        </p:nvPicPr>
        <p:blipFill>
          <a:blip r:embed="rId2"/>
          <a:stretch>
            <a:fillRect/>
          </a:stretch>
        </p:blipFill>
        <p:spPr>
          <a:xfrm>
            <a:off x="737085" y="0"/>
            <a:ext cx="10310326" cy="6406444"/>
          </a:xfrm>
          <a:prstGeom prst="rect">
            <a:avLst/>
          </a:prstGeom>
        </p:spPr>
      </p:pic>
    </p:spTree>
    <p:extLst>
      <p:ext uri="{BB962C8B-B14F-4D97-AF65-F5344CB8AC3E}">
        <p14:creationId xmlns:p14="http://schemas.microsoft.com/office/powerpoint/2010/main" val="1316801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730E1-6092-C1AA-CAB8-B0701E092F72}"/>
              </a:ext>
            </a:extLst>
          </p:cNvPr>
          <p:cNvSpPr>
            <a:spLocks noGrp="1"/>
          </p:cNvSpPr>
          <p:nvPr>
            <p:ph type="title"/>
          </p:nvPr>
        </p:nvSpPr>
        <p:spPr/>
        <p:txBody>
          <a:bodyPr/>
          <a:lstStyle/>
          <a:p>
            <a:endParaRPr lang="es-AR"/>
          </a:p>
        </p:txBody>
      </p:sp>
      <p:pic>
        <p:nvPicPr>
          <p:cNvPr id="4" name="Marcador de contenido 3">
            <a:extLst>
              <a:ext uri="{FF2B5EF4-FFF2-40B4-BE49-F238E27FC236}">
                <a16:creationId xmlns:a16="http://schemas.microsoft.com/office/drawing/2014/main" id="{024B7F46-A06D-2CE3-995C-C6A5A1D7272E}"/>
              </a:ext>
            </a:extLst>
          </p:cNvPr>
          <p:cNvPicPr>
            <a:picLocks noGrp="1" noChangeAspect="1"/>
          </p:cNvPicPr>
          <p:nvPr>
            <p:ph idx="1"/>
          </p:nvPr>
        </p:nvPicPr>
        <p:blipFill>
          <a:blip r:embed="rId2"/>
          <a:stretch>
            <a:fillRect/>
          </a:stretch>
        </p:blipFill>
        <p:spPr>
          <a:xfrm>
            <a:off x="1472624" y="802432"/>
            <a:ext cx="9243575" cy="4873885"/>
          </a:xfrm>
          <a:prstGeom prst="rect">
            <a:avLst/>
          </a:prstGeom>
        </p:spPr>
      </p:pic>
    </p:spTree>
    <p:extLst>
      <p:ext uri="{BB962C8B-B14F-4D97-AF65-F5344CB8AC3E}">
        <p14:creationId xmlns:p14="http://schemas.microsoft.com/office/powerpoint/2010/main" val="379305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B4C72-3D5D-9668-CC58-5C59A334F722}"/>
              </a:ext>
            </a:extLst>
          </p:cNvPr>
          <p:cNvSpPr>
            <a:spLocks noGrp="1"/>
          </p:cNvSpPr>
          <p:nvPr>
            <p:ph type="title"/>
          </p:nvPr>
        </p:nvSpPr>
        <p:spPr>
          <a:xfrm>
            <a:off x="1141412" y="569167"/>
            <a:ext cx="10048575" cy="811764"/>
          </a:xfrm>
        </p:spPr>
        <p:txBody>
          <a:bodyPr>
            <a:noAutofit/>
          </a:bodyPr>
          <a:lstStyle/>
          <a:p>
            <a:pPr algn="ctr"/>
            <a:r>
              <a:rPr lang="es-ES" sz="2800" dirty="0"/>
              <a:t>CUÁL ES EL OBJETIVO DE LA VACUNACIÓN?</a:t>
            </a:r>
            <a:br>
              <a:rPr lang="es-ES" sz="2800" dirty="0"/>
            </a:br>
            <a:br>
              <a:rPr lang="es-ES" sz="2800" dirty="0"/>
            </a:br>
            <a:endParaRPr lang="es-AR" sz="2800" dirty="0"/>
          </a:p>
        </p:txBody>
      </p:sp>
      <p:sp>
        <p:nvSpPr>
          <p:cNvPr id="3" name="Marcador de contenido 2">
            <a:extLst>
              <a:ext uri="{FF2B5EF4-FFF2-40B4-BE49-F238E27FC236}">
                <a16:creationId xmlns:a16="http://schemas.microsoft.com/office/drawing/2014/main" id="{4840378E-20D1-ED4E-7875-B64A1AE5CDFC}"/>
              </a:ext>
            </a:extLst>
          </p:cNvPr>
          <p:cNvSpPr>
            <a:spLocks noGrp="1"/>
          </p:cNvSpPr>
          <p:nvPr>
            <p:ph idx="1"/>
          </p:nvPr>
        </p:nvSpPr>
        <p:spPr>
          <a:xfrm>
            <a:off x="1141412" y="718457"/>
            <a:ext cx="10437878" cy="5812972"/>
          </a:xfrm>
        </p:spPr>
        <p:txBody>
          <a:bodyPr>
            <a:normAutofit fontScale="25000" lnSpcReduction="20000"/>
          </a:bodyPr>
          <a:lstStyle/>
          <a:p>
            <a:pPr marL="0" indent="0">
              <a:buNone/>
            </a:pPr>
            <a:br>
              <a:rPr lang="es-ES" dirty="0"/>
            </a:br>
            <a:endParaRPr lang="es-ES" sz="5900" dirty="0"/>
          </a:p>
          <a:p>
            <a:pPr marL="0" indent="0">
              <a:lnSpc>
                <a:spcPct val="170000"/>
              </a:lnSpc>
              <a:buNone/>
            </a:pPr>
            <a:r>
              <a:rPr lang="es-ES" sz="11200" dirty="0"/>
              <a:t>Lograr coberturas mayores o iguales al </a:t>
            </a:r>
            <a:r>
              <a:rPr lang="es-ES" sz="11200" b="1" dirty="0">
                <a:solidFill>
                  <a:schemeClr val="bg1"/>
                </a:solidFill>
              </a:rPr>
              <a:t>95%</a:t>
            </a:r>
            <a:r>
              <a:rPr lang="es-ES" sz="11200" dirty="0"/>
              <a:t> en cada grupo de la </a:t>
            </a:r>
            <a:r>
              <a:rPr lang="es-ES" sz="11200" b="1" dirty="0">
                <a:solidFill>
                  <a:schemeClr val="bg1"/>
                </a:solidFill>
              </a:rPr>
              <a:t>población en riesgo</a:t>
            </a:r>
            <a:endParaRPr lang="es-ES" sz="11200" dirty="0"/>
          </a:p>
          <a:p>
            <a:pPr marL="0" indent="0">
              <a:lnSpc>
                <a:spcPct val="170000"/>
              </a:lnSpc>
              <a:buNone/>
            </a:pPr>
            <a:r>
              <a:rPr lang="es-ES" sz="11200" dirty="0"/>
              <a:t>La vacunación antigripal debe ser efectuada en forma OPORTUNA, idealmente </a:t>
            </a:r>
            <a:r>
              <a:rPr lang="es-ES" sz="11200" b="1" u="sng" dirty="0"/>
              <a:t>antes del comienzo del invierno </a:t>
            </a:r>
            <a:r>
              <a:rPr lang="es-ES" sz="11200" dirty="0"/>
              <a:t>(etapa de mayor circulación del virus influenza). No obstante, y en consonancia con el escenario epidemiológico nacional, regional y local, la vacunación antigripal </a:t>
            </a:r>
            <a:r>
              <a:rPr lang="es-ES" sz="11200" b="1" u="sng" dirty="0"/>
              <a:t>se continuará durante el resto del año </a:t>
            </a:r>
            <a:r>
              <a:rPr lang="es-ES" sz="11200" dirty="0"/>
              <a:t>debido a la dinámica de circulación viral.</a:t>
            </a:r>
          </a:p>
          <a:p>
            <a:pPr marL="0" indent="0">
              <a:buNone/>
            </a:pPr>
            <a:endParaRPr lang="es-ES" sz="11200" dirty="0"/>
          </a:p>
          <a:p>
            <a:pPr marL="0" indent="0">
              <a:buNone/>
            </a:pPr>
            <a:endParaRPr lang="es-ES" sz="3600" dirty="0"/>
          </a:p>
          <a:p>
            <a:pPr marL="0" indent="0">
              <a:buNone/>
            </a:pPr>
            <a:br>
              <a:rPr lang="es-ES" dirty="0"/>
            </a:br>
            <a:endParaRPr lang="es-AR" dirty="0"/>
          </a:p>
          <a:p>
            <a:endParaRPr lang="es-AR" dirty="0"/>
          </a:p>
        </p:txBody>
      </p:sp>
    </p:spTree>
    <p:extLst>
      <p:ext uri="{BB962C8B-B14F-4D97-AF65-F5344CB8AC3E}">
        <p14:creationId xmlns:p14="http://schemas.microsoft.com/office/powerpoint/2010/main" val="147285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09A0-FE75-336C-74D2-B557BB9958FB}"/>
              </a:ext>
            </a:extLst>
          </p:cNvPr>
          <p:cNvSpPr>
            <a:spLocks noGrp="1"/>
          </p:cNvSpPr>
          <p:nvPr>
            <p:ph type="title"/>
          </p:nvPr>
        </p:nvSpPr>
        <p:spPr>
          <a:xfrm>
            <a:off x="1141413" y="158619"/>
            <a:ext cx="9905998" cy="1138335"/>
          </a:xfrm>
        </p:spPr>
        <p:txBody>
          <a:bodyPr>
            <a:normAutofit/>
          </a:bodyPr>
          <a:lstStyle/>
          <a:p>
            <a:pPr algn="ctr"/>
            <a:r>
              <a:rPr lang="es-AR" dirty="0"/>
              <a:t>¿A QUIÉN ESTÁ DIRIGIDA?</a:t>
            </a:r>
            <a:br>
              <a:rPr lang="es-AR" dirty="0"/>
            </a:br>
            <a:endParaRPr lang="es-AR" dirty="0"/>
          </a:p>
        </p:txBody>
      </p:sp>
      <p:sp>
        <p:nvSpPr>
          <p:cNvPr id="3" name="Marcador de contenido 2">
            <a:extLst>
              <a:ext uri="{FF2B5EF4-FFF2-40B4-BE49-F238E27FC236}">
                <a16:creationId xmlns:a16="http://schemas.microsoft.com/office/drawing/2014/main" id="{F3C00FF2-B96E-9782-E727-D559C811992F}"/>
              </a:ext>
            </a:extLst>
          </p:cNvPr>
          <p:cNvSpPr>
            <a:spLocks noGrp="1"/>
          </p:cNvSpPr>
          <p:nvPr>
            <p:ph idx="1"/>
          </p:nvPr>
        </p:nvSpPr>
        <p:spPr>
          <a:xfrm>
            <a:off x="1141411" y="998376"/>
            <a:ext cx="10559177" cy="5859624"/>
          </a:xfrm>
        </p:spPr>
        <p:txBody>
          <a:bodyPr>
            <a:normAutofit fontScale="47500" lnSpcReduction="20000"/>
          </a:bodyPr>
          <a:lstStyle/>
          <a:p>
            <a:pPr>
              <a:buFont typeface="Wingdings" panose="05000000000000000000" pitchFamily="2" charset="2"/>
              <a:buChar char="§"/>
            </a:pPr>
            <a:r>
              <a:rPr lang="es-ES" sz="4400" dirty="0"/>
              <a:t>Personal de salud</a:t>
            </a:r>
          </a:p>
          <a:p>
            <a:pPr>
              <a:buFont typeface="Wingdings" panose="05000000000000000000" pitchFamily="2" charset="2"/>
              <a:buChar char="§"/>
            </a:pPr>
            <a:r>
              <a:rPr lang="es-ES" sz="4400" dirty="0"/>
              <a:t>Personas gestantes: en cada embarazo y en cualquier trimestre de la gestación.</a:t>
            </a:r>
          </a:p>
          <a:p>
            <a:pPr>
              <a:buFont typeface="Wingdings" panose="05000000000000000000" pitchFamily="2" charset="2"/>
              <a:buChar char="§"/>
            </a:pPr>
            <a:r>
              <a:rPr lang="es-ES" sz="4400" dirty="0"/>
              <a:t>En cada embarazo, la persona gestante debe recibir la VACUNA ANTIGRIPAL y CONTRA EL COVID-19 en cualquier trimestre de gestación, la VACUNA TRIPLE BACTERIANA ACELULAR [</a:t>
            </a:r>
            <a:r>
              <a:rPr lang="es-ES" sz="4400" dirty="0" err="1"/>
              <a:t>dTpa</a:t>
            </a:r>
            <a:r>
              <a:rPr lang="es-ES" sz="4400" dirty="0"/>
              <a:t>] a partir de la semana 20 de gestación y la VACUNA CONTRA EL VIRUS SINCICIAL RESPIRATORIO entre las semanas 32 y 36 semanas de gestación.</a:t>
            </a:r>
          </a:p>
          <a:p>
            <a:pPr>
              <a:buFont typeface="Wingdings" panose="05000000000000000000" pitchFamily="2" charset="2"/>
              <a:buChar char="§"/>
            </a:pPr>
            <a:r>
              <a:rPr lang="es-ES" sz="4400" dirty="0"/>
              <a:t>Personas puérperas: hasta el egreso de la maternidad –máximo 10 días-, si no recibiera la vacuna durante el embarazo.</a:t>
            </a:r>
          </a:p>
          <a:p>
            <a:pPr>
              <a:buFont typeface="Wingdings" panose="05000000000000000000" pitchFamily="2" charset="2"/>
              <a:buChar char="§"/>
            </a:pPr>
            <a:r>
              <a:rPr lang="es-ES" sz="4400" dirty="0"/>
              <a:t>Niños y niñas de 6 a 24 meses de edad: Esquema de dos dosis, si no las recibieron anteriormente.</a:t>
            </a:r>
          </a:p>
          <a:p>
            <a:pPr>
              <a:buFont typeface="Wingdings" panose="05000000000000000000" pitchFamily="2" charset="2"/>
              <a:buChar char="§"/>
            </a:pPr>
            <a:r>
              <a:rPr lang="es-ES" sz="4400" dirty="0"/>
              <a:t>Personas entre los 2 y 64 años que tengan factores de riesgo: con documentación que acredite la existencia de enfermedades preexistentes incluidas entre los factores de riesgo (excepto obesidad)</a:t>
            </a:r>
          </a:p>
          <a:p>
            <a:pPr>
              <a:buFont typeface="Wingdings" panose="05000000000000000000" pitchFamily="2" charset="2"/>
              <a:buChar char="§"/>
            </a:pPr>
            <a:r>
              <a:rPr lang="es-ES" sz="4400" dirty="0"/>
              <a:t>Personas de 65 años y mayores</a:t>
            </a:r>
          </a:p>
          <a:p>
            <a:pPr marL="0" indent="0">
              <a:buNone/>
            </a:pPr>
            <a:endParaRPr lang="es-ES" sz="4400" dirty="0"/>
          </a:p>
          <a:p>
            <a:endParaRPr lang="es-AR" dirty="0"/>
          </a:p>
        </p:txBody>
      </p:sp>
    </p:spTree>
    <p:extLst>
      <p:ext uri="{BB962C8B-B14F-4D97-AF65-F5344CB8AC3E}">
        <p14:creationId xmlns:p14="http://schemas.microsoft.com/office/powerpoint/2010/main" val="52126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F202E-2AF6-10AB-2B0E-684B1F2E8223}"/>
              </a:ext>
            </a:extLst>
          </p:cNvPr>
          <p:cNvSpPr>
            <a:spLocks noGrp="1"/>
          </p:cNvSpPr>
          <p:nvPr>
            <p:ph type="title"/>
          </p:nvPr>
        </p:nvSpPr>
        <p:spPr/>
        <p:txBody>
          <a:bodyPr/>
          <a:lstStyle/>
          <a:p>
            <a:endParaRPr lang="es-AR"/>
          </a:p>
        </p:txBody>
      </p:sp>
      <p:graphicFrame>
        <p:nvGraphicFramePr>
          <p:cNvPr id="4" name="Marcador de contenido 3">
            <a:extLst>
              <a:ext uri="{FF2B5EF4-FFF2-40B4-BE49-F238E27FC236}">
                <a16:creationId xmlns:a16="http://schemas.microsoft.com/office/drawing/2014/main" id="{C83BDBE6-28A1-BDC2-E019-94D454996BAF}"/>
              </a:ext>
            </a:extLst>
          </p:cNvPr>
          <p:cNvGraphicFramePr>
            <a:graphicFrameLocks noGrp="1"/>
          </p:cNvGraphicFramePr>
          <p:nvPr>
            <p:ph idx="1"/>
            <p:extLst>
              <p:ext uri="{D42A27DB-BD31-4B8C-83A1-F6EECF244321}">
                <p14:modId xmlns:p14="http://schemas.microsoft.com/office/powerpoint/2010/main" val="1145291397"/>
              </p:ext>
            </p:extLst>
          </p:nvPr>
        </p:nvGraphicFramePr>
        <p:xfrm>
          <a:off x="875522" y="301179"/>
          <a:ext cx="10571584" cy="6255641"/>
        </p:xfrm>
        <a:graphic>
          <a:graphicData uri="http://schemas.openxmlformats.org/drawingml/2006/table">
            <a:tbl>
              <a:tblPr firstRow="1" bandRow="1">
                <a:tableStyleId>{5940675A-B579-460E-94D1-54222C63F5DA}</a:tableStyleId>
              </a:tblPr>
              <a:tblGrid>
                <a:gridCol w="5189831">
                  <a:extLst>
                    <a:ext uri="{9D8B030D-6E8A-4147-A177-3AD203B41FA5}">
                      <a16:colId xmlns:a16="http://schemas.microsoft.com/office/drawing/2014/main" val="250555150"/>
                    </a:ext>
                  </a:extLst>
                </a:gridCol>
                <a:gridCol w="5381753">
                  <a:extLst>
                    <a:ext uri="{9D8B030D-6E8A-4147-A177-3AD203B41FA5}">
                      <a16:colId xmlns:a16="http://schemas.microsoft.com/office/drawing/2014/main" val="925125688"/>
                    </a:ext>
                  </a:extLst>
                </a:gridCol>
              </a:tblGrid>
              <a:tr h="523175">
                <a:tc>
                  <a:txBody>
                    <a:bodyPr/>
                    <a:lstStyle/>
                    <a:p>
                      <a:pPr algn="ctr"/>
                      <a:r>
                        <a:rPr lang="es-UY" sz="3200" dirty="0"/>
                        <a:t>Dirigida</a:t>
                      </a:r>
                      <a:endParaRPr lang="es-AR" sz="3200" dirty="0"/>
                    </a:p>
                  </a:txBody>
                  <a:tcPr>
                    <a:solidFill>
                      <a:schemeClr val="accent5">
                        <a:lumMod val="75000"/>
                      </a:schemeClr>
                    </a:solidFill>
                  </a:tcPr>
                </a:tc>
                <a:tc>
                  <a:txBody>
                    <a:bodyPr/>
                    <a:lstStyle/>
                    <a:p>
                      <a:pPr algn="ctr"/>
                      <a:r>
                        <a:rPr lang="es-UY" sz="3200" dirty="0"/>
                        <a:t>Dosis</a:t>
                      </a:r>
                      <a:endParaRPr lang="es-AR" sz="3200" dirty="0"/>
                    </a:p>
                  </a:txBody>
                  <a:tcPr>
                    <a:solidFill>
                      <a:schemeClr val="accent5">
                        <a:lumMod val="75000"/>
                      </a:schemeClr>
                    </a:solidFill>
                  </a:tcPr>
                </a:tc>
                <a:extLst>
                  <a:ext uri="{0D108BD9-81ED-4DB2-BD59-A6C34878D82A}">
                    <a16:rowId xmlns:a16="http://schemas.microsoft.com/office/drawing/2014/main" val="14613013"/>
                  </a:ext>
                </a:extLst>
              </a:tr>
              <a:tr h="523175">
                <a:tc>
                  <a:txBody>
                    <a:bodyPr/>
                    <a:lstStyle/>
                    <a:p>
                      <a:pPr algn="ctr"/>
                      <a:r>
                        <a:rPr lang="es-UY" sz="2400" dirty="0"/>
                        <a:t>Personal de salud</a:t>
                      </a:r>
                      <a:endParaRPr lang="es-AR" sz="2400" dirty="0"/>
                    </a:p>
                  </a:txBody>
                  <a:tcPr>
                    <a:solidFill>
                      <a:schemeClr val="accent5"/>
                    </a:solidFill>
                  </a:tcPr>
                </a:tc>
                <a:tc>
                  <a:txBody>
                    <a:bodyPr/>
                    <a:lstStyle/>
                    <a:p>
                      <a:pPr algn="ctr"/>
                      <a:r>
                        <a:rPr lang="es-UY" sz="2400" dirty="0"/>
                        <a:t>Anual</a:t>
                      </a:r>
                      <a:endParaRPr lang="es-AR" sz="2400" dirty="0"/>
                    </a:p>
                  </a:txBody>
                  <a:tcPr>
                    <a:solidFill>
                      <a:schemeClr val="accent5"/>
                    </a:solidFill>
                  </a:tcPr>
                </a:tc>
                <a:extLst>
                  <a:ext uri="{0D108BD9-81ED-4DB2-BD59-A6C34878D82A}">
                    <a16:rowId xmlns:a16="http://schemas.microsoft.com/office/drawing/2014/main" val="2567440567"/>
                  </a:ext>
                </a:extLst>
              </a:tr>
              <a:tr h="796794">
                <a:tc>
                  <a:txBody>
                    <a:bodyPr/>
                    <a:lstStyle/>
                    <a:p>
                      <a:pPr algn="ctr"/>
                      <a:r>
                        <a:rPr lang="es-AR" sz="2400" dirty="0"/>
                        <a:t>Personas gestantes</a:t>
                      </a:r>
                    </a:p>
                  </a:txBody>
                  <a:tcPr>
                    <a:solidFill>
                      <a:schemeClr val="accent5"/>
                    </a:solidFill>
                  </a:tcPr>
                </a:tc>
                <a:tc>
                  <a:txBody>
                    <a:bodyPr/>
                    <a:lstStyle/>
                    <a:p>
                      <a:pPr algn="ctr"/>
                      <a:r>
                        <a:rPr lang="es-ES" sz="2400" dirty="0"/>
                        <a:t>En cada embarazo y en cualquier trimestre de la gestación</a:t>
                      </a:r>
                      <a:endParaRPr lang="es-AR" sz="2400" dirty="0"/>
                    </a:p>
                  </a:txBody>
                  <a:tcPr>
                    <a:solidFill>
                      <a:schemeClr val="accent5"/>
                    </a:solidFill>
                  </a:tcPr>
                </a:tc>
                <a:extLst>
                  <a:ext uri="{0D108BD9-81ED-4DB2-BD59-A6C34878D82A}">
                    <a16:rowId xmlns:a16="http://schemas.microsoft.com/office/drawing/2014/main" val="3921537903"/>
                  </a:ext>
                </a:extLst>
              </a:tr>
              <a:tr h="796794">
                <a:tc>
                  <a:txBody>
                    <a:bodyPr/>
                    <a:lstStyle/>
                    <a:p>
                      <a:pPr algn="ctr"/>
                      <a:r>
                        <a:rPr lang="es-AR" sz="2400" dirty="0"/>
                        <a:t>Personas puérperas</a:t>
                      </a:r>
                    </a:p>
                  </a:txBody>
                  <a:tcPr>
                    <a:solidFill>
                      <a:schemeClr val="accent5"/>
                    </a:solidFill>
                  </a:tcPr>
                </a:tc>
                <a:tc>
                  <a:txBody>
                    <a:bodyPr/>
                    <a:lstStyle/>
                    <a:p>
                      <a:pPr algn="ctr"/>
                      <a:r>
                        <a:rPr lang="es-ES" sz="2400" dirty="0"/>
                        <a:t>Hasta el egreso de la maternidad máximo 10 días</a:t>
                      </a:r>
                      <a:endParaRPr lang="es-AR" sz="2400" dirty="0"/>
                    </a:p>
                  </a:txBody>
                  <a:tcPr>
                    <a:solidFill>
                      <a:schemeClr val="accent5"/>
                    </a:solidFill>
                  </a:tcPr>
                </a:tc>
                <a:extLst>
                  <a:ext uri="{0D108BD9-81ED-4DB2-BD59-A6C34878D82A}">
                    <a16:rowId xmlns:a16="http://schemas.microsoft.com/office/drawing/2014/main" val="1053688431"/>
                  </a:ext>
                </a:extLst>
              </a:tr>
              <a:tr h="722734">
                <a:tc>
                  <a:txBody>
                    <a:bodyPr/>
                    <a:lstStyle/>
                    <a:p>
                      <a:pPr algn="ctr"/>
                      <a:r>
                        <a:rPr lang="es-ES" sz="2400" dirty="0"/>
                        <a:t>Niños y niñas de 6 a 24 meses</a:t>
                      </a:r>
                      <a:endParaRPr lang="es-AR" sz="2400" dirty="0"/>
                    </a:p>
                  </a:txBody>
                  <a:tcPr>
                    <a:solidFill>
                      <a:schemeClr val="accent5"/>
                    </a:solidFill>
                  </a:tcPr>
                </a:tc>
                <a:tc>
                  <a:txBody>
                    <a:bodyPr/>
                    <a:lstStyle/>
                    <a:p>
                      <a:pPr algn="ctr"/>
                      <a:r>
                        <a:rPr lang="es-AR" sz="2400" dirty="0"/>
                        <a:t>Esquema de dos dosis y un refuerzo </a:t>
                      </a:r>
                    </a:p>
                  </a:txBody>
                  <a:tcPr>
                    <a:solidFill>
                      <a:schemeClr val="accent5"/>
                    </a:solidFill>
                  </a:tcPr>
                </a:tc>
                <a:extLst>
                  <a:ext uri="{0D108BD9-81ED-4DB2-BD59-A6C34878D82A}">
                    <a16:rowId xmlns:a16="http://schemas.microsoft.com/office/drawing/2014/main" val="29049750"/>
                  </a:ext>
                </a:extLst>
              </a:tr>
              <a:tr h="1007707">
                <a:tc>
                  <a:txBody>
                    <a:bodyPr/>
                    <a:lstStyle/>
                    <a:p>
                      <a:pPr algn="ctr"/>
                      <a:r>
                        <a:rPr lang="es-ES" sz="2400" dirty="0"/>
                        <a:t>Personas entre los 2 y 64 años que tengan factores de riesgo</a:t>
                      </a:r>
                      <a:endParaRPr lang="es-AR" sz="2400" dirty="0"/>
                    </a:p>
                  </a:txBody>
                  <a:tcPr>
                    <a:solidFill>
                      <a:schemeClr val="accent5"/>
                    </a:solidFill>
                  </a:tcPr>
                </a:tc>
                <a:tc>
                  <a:txBody>
                    <a:bodyPr/>
                    <a:lstStyle/>
                    <a:p>
                      <a:pPr algn="ctr"/>
                      <a:endParaRPr lang="es-UY" sz="2400" dirty="0"/>
                    </a:p>
                    <a:p>
                      <a:pPr algn="ctr"/>
                      <a:r>
                        <a:rPr lang="es-UY" sz="2400" dirty="0"/>
                        <a:t>1 dosis </a:t>
                      </a:r>
                      <a:endParaRPr lang="es-AR" sz="2400" dirty="0"/>
                    </a:p>
                  </a:txBody>
                  <a:tcPr>
                    <a:solidFill>
                      <a:schemeClr val="accent5"/>
                    </a:solidFill>
                  </a:tcPr>
                </a:tc>
                <a:extLst>
                  <a:ext uri="{0D108BD9-81ED-4DB2-BD59-A6C34878D82A}">
                    <a16:rowId xmlns:a16="http://schemas.microsoft.com/office/drawing/2014/main" val="4035045783"/>
                  </a:ext>
                </a:extLst>
              </a:tr>
              <a:tr h="804930">
                <a:tc>
                  <a:txBody>
                    <a:bodyPr/>
                    <a:lstStyle/>
                    <a:p>
                      <a:pPr algn="ctr"/>
                      <a:r>
                        <a:rPr lang="es-ES" sz="2400" dirty="0"/>
                        <a:t>Personas de 65 años y mayores</a:t>
                      </a:r>
                    </a:p>
                    <a:p>
                      <a:pPr algn="ctr"/>
                      <a:endParaRPr lang="es-AR" sz="2400" dirty="0"/>
                    </a:p>
                  </a:txBody>
                  <a:tcPr>
                    <a:solidFill>
                      <a:schemeClr val="accent5"/>
                    </a:solidFill>
                  </a:tcPr>
                </a:tc>
                <a:tc>
                  <a:txBody>
                    <a:bodyPr/>
                    <a:lstStyle/>
                    <a:p>
                      <a:pPr algn="ctr"/>
                      <a:endParaRPr lang="es-UY" sz="2400" dirty="0"/>
                    </a:p>
                    <a:p>
                      <a:pPr algn="ctr"/>
                      <a:r>
                        <a:rPr lang="es-UY" sz="2400" dirty="0"/>
                        <a:t>1 dosis</a:t>
                      </a:r>
                      <a:endParaRPr lang="es-AR" sz="2400" dirty="0"/>
                    </a:p>
                  </a:txBody>
                  <a:tcPr>
                    <a:solidFill>
                      <a:schemeClr val="accent5"/>
                    </a:solidFill>
                  </a:tcPr>
                </a:tc>
                <a:extLst>
                  <a:ext uri="{0D108BD9-81ED-4DB2-BD59-A6C34878D82A}">
                    <a16:rowId xmlns:a16="http://schemas.microsoft.com/office/drawing/2014/main" val="3578398759"/>
                  </a:ext>
                </a:extLst>
              </a:tr>
              <a:tr h="954025">
                <a:tc>
                  <a:txBody>
                    <a:bodyPr/>
                    <a:lstStyle/>
                    <a:p>
                      <a:pPr algn="ctr"/>
                      <a:r>
                        <a:rPr lang="es-UY" sz="2400" dirty="0"/>
                        <a:t>Personal estratégico (</a:t>
                      </a:r>
                      <a:r>
                        <a:rPr lang="es-ES" sz="2400" dirty="0"/>
                        <a:t>fuerzas de seguridad del estado)</a:t>
                      </a:r>
                      <a:endParaRPr lang="es-AR" sz="2400" dirty="0"/>
                    </a:p>
                  </a:txBody>
                  <a:tcPr>
                    <a:solidFill>
                      <a:schemeClr val="accent5"/>
                    </a:solidFill>
                  </a:tcPr>
                </a:tc>
                <a:tc>
                  <a:txBody>
                    <a:bodyPr/>
                    <a:lstStyle/>
                    <a:p>
                      <a:pPr algn="ctr"/>
                      <a:endParaRPr lang="es-UY" sz="2400" dirty="0"/>
                    </a:p>
                    <a:p>
                      <a:pPr algn="ctr"/>
                      <a:r>
                        <a:rPr lang="es-UY" sz="2400" dirty="0"/>
                        <a:t>1 dosis</a:t>
                      </a:r>
                      <a:endParaRPr lang="es-AR" sz="2400" dirty="0"/>
                    </a:p>
                  </a:txBody>
                  <a:tcPr>
                    <a:solidFill>
                      <a:schemeClr val="accent5"/>
                    </a:solidFill>
                  </a:tcPr>
                </a:tc>
                <a:extLst>
                  <a:ext uri="{0D108BD9-81ED-4DB2-BD59-A6C34878D82A}">
                    <a16:rowId xmlns:a16="http://schemas.microsoft.com/office/drawing/2014/main" val="3598997672"/>
                  </a:ext>
                </a:extLst>
              </a:tr>
            </a:tbl>
          </a:graphicData>
        </a:graphic>
      </p:graphicFrame>
    </p:spTree>
    <p:extLst>
      <p:ext uri="{BB962C8B-B14F-4D97-AF65-F5344CB8AC3E}">
        <p14:creationId xmlns:p14="http://schemas.microsoft.com/office/powerpoint/2010/main" val="230582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79A7C-D060-6131-DEA2-057E13BF5AAD}"/>
              </a:ext>
            </a:extLst>
          </p:cNvPr>
          <p:cNvSpPr>
            <a:spLocks noGrp="1"/>
          </p:cNvSpPr>
          <p:nvPr>
            <p:ph type="title"/>
          </p:nvPr>
        </p:nvSpPr>
        <p:spPr>
          <a:xfrm>
            <a:off x="765111" y="513183"/>
            <a:ext cx="10795518" cy="783771"/>
          </a:xfrm>
        </p:spPr>
        <p:txBody>
          <a:bodyPr>
            <a:normAutofit fontScale="90000"/>
          </a:bodyPr>
          <a:lstStyle/>
          <a:p>
            <a:pPr algn="ctr"/>
            <a:r>
              <a:rPr lang="es-ES" dirty="0"/>
              <a:t>SE REQUIERE ORDEN / INDICACIÓN MÉDICA?</a:t>
            </a:r>
            <a:br>
              <a:rPr lang="es-ES" dirty="0"/>
            </a:br>
            <a:endParaRPr lang="es-AR" dirty="0"/>
          </a:p>
        </p:txBody>
      </p:sp>
      <p:sp>
        <p:nvSpPr>
          <p:cNvPr id="3" name="Marcador de contenido 2">
            <a:extLst>
              <a:ext uri="{FF2B5EF4-FFF2-40B4-BE49-F238E27FC236}">
                <a16:creationId xmlns:a16="http://schemas.microsoft.com/office/drawing/2014/main" id="{4B6F5264-13F7-C911-EA92-587082538D8D}"/>
              </a:ext>
            </a:extLst>
          </p:cNvPr>
          <p:cNvSpPr>
            <a:spLocks noGrp="1"/>
          </p:cNvSpPr>
          <p:nvPr>
            <p:ph idx="1"/>
          </p:nvPr>
        </p:nvSpPr>
        <p:spPr>
          <a:xfrm>
            <a:off x="765111" y="1138335"/>
            <a:ext cx="10873242" cy="5710335"/>
          </a:xfrm>
        </p:spPr>
        <p:txBody>
          <a:bodyPr>
            <a:normAutofit/>
          </a:bodyPr>
          <a:lstStyle/>
          <a:p>
            <a:pPr algn="ctr">
              <a:lnSpc>
                <a:spcPct val="150000"/>
              </a:lnSpc>
            </a:pPr>
            <a:r>
              <a:rPr lang="es-ES" sz="3200" dirty="0"/>
              <a:t>La prioridad es, </a:t>
            </a:r>
            <a:r>
              <a:rPr lang="es-ES" sz="3200" b="1" dirty="0">
                <a:solidFill>
                  <a:schemeClr val="bg1"/>
                </a:solidFill>
              </a:rPr>
              <a:t>promover la vacunación de personas pertenecientes a grupos de riesgo </a:t>
            </a:r>
            <a:r>
              <a:rPr lang="es-ES" sz="3200" dirty="0"/>
              <a:t>en centros públicos o privados, </a:t>
            </a:r>
            <a:r>
              <a:rPr lang="es-ES" sz="3200" u="sng" dirty="0"/>
              <a:t>sin la necesidad de presentación de la prescripción médica</a:t>
            </a:r>
            <a:r>
              <a:rPr lang="es-ES" sz="3200" dirty="0"/>
              <a:t> como un requisito excluyente para dicho acto. Se pide, la </a:t>
            </a:r>
            <a:r>
              <a:rPr lang="es-ES" sz="3200" u="sng" dirty="0"/>
              <a:t>presentación por parte de la ciudadanía de cualquier documentación que acredite la existencia de enfermedades preexistentes</a:t>
            </a:r>
          </a:p>
          <a:p>
            <a:endParaRPr lang="es-AR" dirty="0"/>
          </a:p>
        </p:txBody>
      </p:sp>
    </p:spTree>
    <p:extLst>
      <p:ext uri="{BB962C8B-B14F-4D97-AF65-F5344CB8AC3E}">
        <p14:creationId xmlns:p14="http://schemas.microsoft.com/office/powerpoint/2010/main" val="195044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09A0-FE75-336C-74D2-B557BB9958FB}"/>
              </a:ext>
            </a:extLst>
          </p:cNvPr>
          <p:cNvSpPr>
            <a:spLocks noGrp="1"/>
          </p:cNvSpPr>
          <p:nvPr>
            <p:ph type="title"/>
          </p:nvPr>
        </p:nvSpPr>
        <p:spPr>
          <a:xfrm>
            <a:off x="1141413" y="541176"/>
            <a:ext cx="9905998" cy="457200"/>
          </a:xfrm>
        </p:spPr>
        <p:txBody>
          <a:bodyPr>
            <a:normAutofit fontScale="90000"/>
          </a:bodyPr>
          <a:lstStyle/>
          <a:p>
            <a:pPr algn="ctr"/>
            <a:br>
              <a:rPr lang="es-AR" dirty="0"/>
            </a:br>
            <a:endParaRPr lang="es-AR" dirty="0"/>
          </a:p>
        </p:txBody>
      </p:sp>
      <p:sp>
        <p:nvSpPr>
          <p:cNvPr id="3" name="Marcador de contenido 2">
            <a:extLst>
              <a:ext uri="{FF2B5EF4-FFF2-40B4-BE49-F238E27FC236}">
                <a16:creationId xmlns:a16="http://schemas.microsoft.com/office/drawing/2014/main" id="{F3C00FF2-B96E-9782-E727-D559C811992F}"/>
              </a:ext>
            </a:extLst>
          </p:cNvPr>
          <p:cNvSpPr>
            <a:spLocks noGrp="1"/>
          </p:cNvSpPr>
          <p:nvPr>
            <p:ph idx="1"/>
          </p:nvPr>
        </p:nvSpPr>
        <p:spPr>
          <a:xfrm>
            <a:off x="852196" y="214603"/>
            <a:ext cx="10487607" cy="6260841"/>
          </a:xfrm>
        </p:spPr>
        <p:txBody>
          <a:bodyPr>
            <a:normAutofit lnSpcReduction="10000"/>
          </a:bodyPr>
          <a:lstStyle/>
          <a:p>
            <a:pPr marL="0" indent="0">
              <a:buNone/>
            </a:pPr>
            <a:endParaRPr lang="es-ES" sz="4400" dirty="0"/>
          </a:p>
          <a:p>
            <a:pPr algn="ctr">
              <a:buFont typeface="Wingdings" panose="05000000000000000000" pitchFamily="2" charset="2"/>
              <a:buChar char="§"/>
            </a:pPr>
            <a:r>
              <a:rPr lang="es-ES" sz="4400" dirty="0"/>
              <a:t>Como </a:t>
            </a:r>
            <a:r>
              <a:rPr lang="es-ES" sz="4400" b="1" u="sng" dirty="0"/>
              <a:t>oportunidad</a:t>
            </a:r>
            <a:r>
              <a:rPr lang="es-ES" sz="4400" dirty="0"/>
              <a:t>, evaluar ESQUEMA DE </a:t>
            </a:r>
            <a:r>
              <a:rPr lang="es-ES" sz="4400" b="1" dirty="0">
                <a:solidFill>
                  <a:schemeClr val="bg1"/>
                </a:solidFill>
              </a:rPr>
              <a:t>VACUNA CONTRA NEUMOCOCO </a:t>
            </a:r>
            <a:r>
              <a:rPr lang="es-ES" sz="4400" dirty="0"/>
              <a:t>y aplicar si corresponde</a:t>
            </a:r>
          </a:p>
          <a:p>
            <a:pPr algn="ctr">
              <a:buFont typeface="Wingdings" panose="05000000000000000000" pitchFamily="2" charset="2"/>
              <a:buChar char="§"/>
            </a:pPr>
            <a:r>
              <a:rPr lang="es-ES" sz="4400" b="1" u="sng" dirty="0"/>
              <a:t>Personal Estratégico</a:t>
            </a:r>
            <a:r>
              <a:rPr lang="es-ES" sz="4400" dirty="0"/>
              <a:t>. Personal cuyo desempeño es clave para mantener las funciones esenciales (ej. fuerzas de seguridad del estado)</a:t>
            </a:r>
          </a:p>
          <a:p>
            <a:pPr marL="0" indent="0">
              <a:buNone/>
            </a:pPr>
            <a:endParaRPr lang="es-AR" dirty="0"/>
          </a:p>
        </p:txBody>
      </p:sp>
    </p:spTree>
    <p:extLst>
      <p:ext uri="{BB962C8B-B14F-4D97-AF65-F5344CB8AC3E}">
        <p14:creationId xmlns:p14="http://schemas.microsoft.com/office/powerpoint/2010/main" val="408249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AABFF7-1072-6DBF-9A61-EDD06F55D2AA}"/>
              </a:ext>
            </a:extLst>
          </p:cNvPr>
          <p:cNvSpPr>
            <a:spLocks noGrp="1"/>
          </p:cNvSpPr>
          <p:nvPr>
            <p:ph idx="4294967295"/>
          </p:nvPr>
        </p:nvSpPr>
        <p:spPr>
          <a:xfrm>
            <a:off x="1045029" y="503853"/>
            <a:ext cx="10300996" cy="5775649"/>
          </a:xfrm>
        </p:spPr>
        <p:txBody>
          <a:bodyPr>
            <a:normAutofit/>
          </a:bodyPr>
          <a:lstStyle/>
          <a:p>
            <a:pPr algn="ctr">
              <a:lnSpc>
                <a:spcPct val="150000"/>
              </a:lnSpc>
            </a:pPr>
            <a:r>
              <a:rPr lang="es-ES" sz="4000" dirty="0"/>
              <a:t>Recordamos la importancia sobre la vacunación contra la </a:t>
            </a:r>
            <a:r>
              <a:rPr lang="es-ES" sz="4000" b="1" dirty="0">
                <a:solidFill>
                  <a:schemeClr val="bg1"/>
                </a:solidFill>
              </a:rPr>
              <a:t>COVID-19</a:t>
            </a:r>
            <a:r>
              <a:rPr lang="es-ES" sz="4000" dirty="0"/>
              <a:t>. Todas las personas de 6 meses o más deben contar con el esquema primario y las dosis de refuerzo correspondientes. Ambas vacunas pueden administrarse en forma simultanea.</a:t>
            </a:r>
          </a:p>
          <a:p>
            <a:endParaRPr lang="es-AR" dirty="0"/>
          </a:p>
        </p:txBody>
      </p:sp>
    </p:spTree>
    <p:extLst>
      <p:ext uri="{BB962C8B-B14F-4D97-AF65-F5344CB8AC3E}">
        <p14:creationId xmlns:p14="http://schemas.microsoft.com/office/powerpoint/2010/main" val="16740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ECFA47-3375-F3BC-F3E2-35CC23C61379}"/>
              </a:ext>
            </a:extLst>
          </p:cNvPr>
          <p:cNvSpPr txBox="1"/>
          <p:nvPr/>
        </p:nvSpPr>
        <p:spPr>
          <a:xfrm>
            <a:off x="1250303" y="132289"/>
            <a:ext cx="10114383" cy="7003969"/>
          </a:xfrm>
          <a:prstGeom prst="rect">
            <a:avLst/>
          </a:prstGeom>
          <a:noFill/>
        </p:spPr>
        <p:txBody>
          <a:bodyPr wrap="square">
            <a:spAutoFit/>
          </a:bodyPr>
          <a:lstStyle/>
          <a:p>
            <a:pPr algn="ctr">
              <a:lnSpc>
                <a:spcPct val="150000"/>
              </a:lnSpc>
            </a:pPr>
            <a:r>
              <a:rPr lang="es-ES" sz="3200" b="1" u="sng" dirty="0">
                <a:solidFill>
                  <a:schemeClr val="bg1"/>
                </a:solidFill>
              </a:rPr>
              <a:t>Enfermedades respiratorias</a:t>
            </a:r>
          </a:p>
          <a:p>
            <a:pPr algn="ctr">
              <a:lnSpc>
                <a:spcPct val="150000"/>
              </a:lnSpc>
            </a:pPr>
            <a:endParaRPr lang="es-ES" sz="900" b="1" u="sng" dirty="0">
              <a:solidFill>
                <a:schemeClr val="bg1"/>
              </a:solidFill>
            </a:endParaRPr>
          </a:p>
          <a:p>
            <a:pPr>
              <a:lnSpc>
                <a:spcPct val="150000"/>
              </a:lnSpc>
            </a:pPr>
            <a:r>
              <a:rPr lang="es-ES" sz="2800" dirty="0"/>
              <a:t>a) Crónica: hernia diafragmática, enfermedad pulmonar obstructiva crónica [EPOC], enfisema congénito, displasia broncopulmonar, traqueostomía crónica, bronquiectasias, fibrosis quística, etc.</a:t>
            </a:r>
          </a:p>
          <a:p>
            <a:pPr>
              <a:lnSpc>
                <a:spcPct val="150000"/>
              </a:lnSpc>
            </a:pPr>
            <a:r>
              <a:rPr lang="es-ES" sz="2800" dirty="0"/>
              <a:t>b) Asma moderada y grave</a:t>
            </a:r>
          </a:p>
          <a:p>
            <a:pPr algn="ctr">
              <a:lnSpc>
                <a:spcPct val="150000"/>
              </a:lnSpc>
            </a:pPr>
            <a:r>
              <a:rPr lang="es-ES" sz="3200" b="1" u="sng" dirty="0">
                <a:solidFill>
                  <a:schemeClr val="bg1"/>
                </a:solidFill>
              </a:rPr>
              <a:t>Enfermedades cardíacas</a:t>
            </a:r>
          </a:p>
          <a:p>
            <a:pPr>
              <a:lnSpc>
                <a:spcPct val="150000"/>
              </a:lnSpc>
            </a:pPr>
            <a:r>
              <a:rPr lang="es-ES" sz="2800" dirty="0"/>
              <a:t>a) Insuficiencia cardíaca, enfermedad coronaria, reemplazo valvular, valvulopatías</a:t>
            </a:r>
          </a:p>
          <a:p>
            <a:pPr>
              <a:lnSpc>
                <a:spcPct val="150000"/>
              </a:lnSpc>
            </a:pPr>
            <a:r>
              <a:rPr lang="es-ES" sz="2800" dirty="0"/>
              <a:t>b) Cardiopatías congénitas</a:t>
            </a:r>
          </a:p>
          <a:p>
            <a:pPr algn="ctr">
              <a:lnSpc>
                <a:spcPct val="150000"/>
              </a:lnSpc>
            </a:pPr>
            <a:endParaRPr lang="es-ES" sz="2400" dirty="0"/>
          </a:p>
        </p:txBody>
      </p:sp>
    </p:spTree>
    <p:extLst>
      <p:ext uri="{BB962C8B-B14F-4D97-AF65-F5344CB8AC3E}">
        <p14:creationId xmlns:p14="http://schemas.microsoft.com/office/powerpoint/2010/main" val="2090263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