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64" r:id="rId7"/>
    <p:sldId id="258" r:id="rId8"/>
    <p:sldId id="268" r:id="rId9"/>
    <p:sldId id="259" r:id="rId10"/>
    <p:sldId id="261" r:id="rId11"/>
    <p:sldId id="262" r:id="rId12"/>
    <p:sldId id="263" r:id="rId13"/>
    <p:sldId id="265" r:id="rId14"/>
    <p:sldId id="266" r:id="rId15"/>
    <p:sldId id="267" r:id="rId16"/>
    <p:sldId id="260" r:id="rId17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66" d="100"/>
          <a:sy n="66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3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6"/>
        <c:holeSize val="88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7451B5B-BD65-4D3D-8266-EAF26D4712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D54034-E99B-45E9-A6C4-A295640157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81F0E-5171-4168-80DE-7FB9014EC770}" type="datetimeFigureOut">
              <a:rPr lang="es-ES" smtClean="0"/>
              <a:t>11/09/2024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D0CBF67-EEA4-4EFF-A692-28A4B94EB0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6FCBB-F675-4106-82C5-0273BDA516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801F0-5E1F-4B9D-9E55-5A6051967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0204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8T03:26:33.639"/>
    </inkml:context>
    <inkml:brush xml:id="br0">
      <inkml:brushProperty name="width" value="0.3" units="cm"/>
      <inkml:brushProperty name="height" value="0.6" units="cm"/>
      <inkml:brushProperty name="color" value="#4DC739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8T03:26:37.899"/>
    </inkml:context>
    <inkml:brush xml:id="br0">
      <inkml:brushProperty name="width" value="0.3" units="cm"/>
      <inkml:brushProperty name="height" value="0.6" units="cm"/>
      <inkml:brushProperty name="color" value="#4DC739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1,'1274'0,"-1251"0,0 0,-1 2,1 0,0 1,29 9,-47-11,0 1,0 0,0 0,0 1,-1-1,1 1,-1 0,1 0,-1 1,0-1,0 1,0 0,-1 0,0 0,1 0,-1 1,-1-1,1 1,-1 0,1 0,-2 0,1 0,0 0,-1 0,0 1,0-1,-1 0,1 9,-4 31,-5-4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8T03:26:39.524"/>
    </inkml:context>
    <inkml:brush xml:id="br0">
      <inkml:brushProperty name="width" value="0.3" units="cm"/>
      <inkml:brushProperty name="height" value="0.6" units="cm"/>
      <inkml:brushProperty name="color" value="#4DC739"/>
      <inkml:brushProperty name="tip" value="rectangle"/>
      <inkml:brushProperty name="rasterOp" value="maskPen"/>
      <inkml:brushProperty name="ignorePressure" value="1"/>
    </inkml:brush>
  </inkml:definitions>
  <inkml:trace contextRef="#ctx0" brushRef="#br0">765 0,'0'280,"0"-273,0-1,-1 0,1 0,-1 1,0-1,0 0,-5 11,4-14,1 0,-1 0,0 0,0 0,-1-1,1 1,-1-1,1 0,-1 1,0-1,1 0,-1-1,0 1,0 0,-1-1,-5 2,-16 5,0-2,-1-1,0 0,0-2,0-2,0 0,-36-4,-10-4,-101-24,10-15,107 27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8T03:26:41.414"/>
    </inkml:context>
    <inkml:brush xml:id="br0">
      <inkml:brushProperty name="width" value="0.3" units="cm"/>
      <inkml:brushProperty name="height" value="0.6" units="cm"/>
      <inkml:brushProperty name="color" value="#4DC739"/>
      <inkml:brushProperty name="tip" value="rectangle"/>
      <inkml:brushProperty name="rasterOp" value="maskPen"/>
      <inkml:brushProperty name="ignorePressure" value="1"/>
    </inkml:brush>
  </inkml:definitions>
  <inkml:trace contextRef="#ctx0" brushRef="#br0">746 6,'-73'-2,"46"0,1 1,-1 1,1 1,-1 1,1 2,0 1,-39 11,27-1,-1-1,0-3,-49 8,73-15,0 0,0 1,1 1,-19 10,21-10,1-1,-1 0,1 0,-1-1,-1-1,-17 4,4-8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8T03:27:39.169"/>
    </inkml:context>
    <inkml:brush xml:id="br0">
      <inkml:brushProperty name="width" value="0.3" units="cm"/>
      <inkml:brushProperty name="height" value="0.6" units="cm"/>
      <inkml:brushProperty name="color" value="#4DC739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2,'112'-1,"129"3,-71 29,221 39,-157-23,-189-40,59 3,-78-9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8T03:27:43.012"/>
    </inkml:context>
    <inkml:brush xml:id="br0">
      <inkml:brushProperty name="width" value="0.3" units="cm"/>
      <inkml:brushProperty name="height" value="0.6" units="cm"/>
      <inkml:brushProperty name="color" value="#4DC739"/>
      <inkml:brushProperty name="tip" value="rectangle"/>
      <inkml:brushProperty name="rasterOp" value="maskPen"/>
      <inkml:brushProperty name="ignorePressure" value="1"/>
    </inkml:brush>
  </inkml:definitions>
  <inkml:trace contextRef="#ctx0" brushRef="#br0">1156 0,'1'98,"-4"108,3-201,-1 0,0-1,0 1,0 0,0-1,-1 1,0-1,0 0,0 0,0 0,-1 0,0 0,0 0,0 0,0-1,0 0,-1 0,1 0,-1 0,0 0,0 0,0-1,0 0,-1 0,1 0,0-1,-1 1,1-1,-8 1,-12 2,-2-1,1-1,0-1,-33-3,37 1,-770-8,750 9,-8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8T03:27:46.323"/>
    </inkml:context>
    <inkml:brush xml:id="br0">
      <inkml:brushProperty name="width" value="0.3" units="cm"/>
      <inkml:brushProperty name="height" value="0.6" units="cm"/>
      <inkml:brushProperty name="color" value="#4DC739"/>
      <inkml:brushProperty name="tip" value="rectangle"/>
      <inkml:brushProperty name="rasterOp" value="maskPen"/>
      <inkml:brushProperty name="ignorePressure" value="1"/>
    </inkml:brush>
  </inkml:definitions>
  <inkml:trace contextRef="#ctx0" brushRef="#br0">336 625,'-13'-1,"0"-1,0 1,1-2,-1 0,1 0,0-1,0-1,0 0,1-1,-1 0,-16-12,9 4,1 0,0-2,1 0,1-1,-21-28,30 35,2 0,-1 0,1-1,1 0,0 0,0 0,1 0,0 0,1-1,-1-22,2-11,7-69,-1 29,-5 52,1 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8T03:27:47.948"/>
    </inkml:context>
    <inkml:brush xml:id="br0">
      <inkml:brushProperty name="width" value="0.3" units="cm"/>
      <inkml:brushProperty name="height" value="0.6" units="cm"/>
      <inkml:brushProperty name="color" value="#4DC739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3,'54'-1,"-23"0,1 1,0 1,0 2,53 11,-31-2,0-2,57 2,-54-7,91 21,-3 7,-104-27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B5FBD-487E-4A84-8A20-7C338E68659D}" type="datetimeFigureOut">
              <a:rPr lang="es-ES" noProof="0" smtClean="0"/>
              <a:t>11/09/2024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Editar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318EC-34B8-44CB-B572-CC6AFDF16BE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7622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318EC-34B8-44CB-B572-CC6AFDF16BE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2739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318EC-34B8-44CB-B572-CC6AFDF16BE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265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318EC-34B8-44CB-B572-CC6AFDF16BE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040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318EC-34B8-44CB-B572-CC6AFDF16BE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3190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318EC-34B8-44CB-B572-CC6AFDF16BE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4727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s-MX" noProof="0"/>
              <a:t>Haz clic para modificar el estilo de título del patrón</a:t>
            </a:r>
            <a:endParaRPr lang="es-ES" noProof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966507B8-1A43-45DB-883C-4D7009693914}" type="datetime1">
              <a:rPr lang="es-ES" noProof="0" smtClean="0"/>
              <a:t>11/09/2024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8" name="Conector recto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MX" noProof="0"/>
              <a:t>Haz clic para modificar el estilo de título del patrón</a:t>
            </a:r>
            <a:endParaRPr lang="es-ES" noProof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2450A2-8C6B-453D-AD7E-05EF850C4BB7}" type="datetime1">
              <a:rPr lang="es-ES" noProof="0" smtClean="0"/>
              <a:t>11/09/2024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es-MX" noProof="0"/>
              <a:t>Haz clic para modificar el estilo de título del patrón</a:t>
            </a:r>
            <a:endParaRPr lang="es-ES" noProof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>
            <a:lvl1pPr>
              <a:defRPr/>
            </a:lvl1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633F54-48B9-465B-924F-FEBA8E9B593E}" type="datetime1">
              <a:rPr lang="es-ES" noProof="0" smtClean="0"/>
              <a:t>11/09/2024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MX" noProof="0"/>
              <a:t>Haz clic para modificar el estilo de título del patrón</a:t>
            </a:r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9A0FAE-AD92-41DD-AA9F-B3B13C99392D}" type="datetime1">
              <a:rPr lang="es-ES" noProof="0" smtClean="0"/>
              <a:t>11/09/2024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es-MX" noProof="0"/>
              <a:t>Haz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67418A-C969-44FC-A7CA-B2BBC1A36E05}" type="datetime1">
              <a:rPr lang="es-ES" noProof="0" smtClean="0"/>
              <a:t>11/09/2024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7" name="Conector recto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MX" noProof="0"/>
              <a:t>Haz clic para modificar el estilo de título del patrón</a:t>
            </a:r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 hasCustomPrompt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7BF3C1-A2F9-41AD-B98F-1D0FDB7E4268}" type="datetime1">
              <a:rPr lang="es-ES" noProof="0" smtClean="0"/>
              <a:t>11/09/2024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MX" noProof="0"/>
              <a:t>Haz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17B95E-37BB-40DC-A15E-D59313D48F1D}" type="datetime1">
              <a:rPr lang="es-ES" noProof="0" smtClean="0"/>
              <a:t>11/09/2024</a:t>
            </a:fld>
            <a:endParaRPr lang="es-ES" noProof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MX" noProof="0"/>
              <a:t>Haz clic para modificar el estilo de título del patrón</a:t>
            </a:r>
            <a:endParaRPr lang="es-ES" noProof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F2FDBB-2231-4A11-86CB-CBF5B933D543}" type="datetime1">
              <a:rPr lang="es-ES" noProof="0" smtClean="0"/>
              <a:t>11/09/2024</a:t>
            </a:fld>
            <a:endParaRPr lang="es-ES" noProof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3E6435-CD17-49CC-9648-997D505B5E9D}" type="datetime1">
              <a:rPr lang="es-ES" noProof="0" smtClean="0"/>
              <a:t>11/09/2024</a:t>
            </a:fld>
            <a:endParaRPr lang="es-ES" noProof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es-MX" noProof="0"/>
              <a:t>Haz clic para modificar el estilo de título del patrón</a:t>
            </a:r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DC35B1-7852-4B6F-9316-4A9A644EFFD3}" type="datetime1">
              <a:rPr lang="es-ES" noProof="0" smtClean="0"/>
              <a:t>11/09/2024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es-MX" noProof="0"/>
              <a:t>Haz clic para modificar el estilo de título del patrón</a:t>
            </a:r>
            <a:endParaRPr lang="es-ES" noProof="0"/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MX" noProof="0"/>
              <a:t>Haz clic en el icono para agregar una imagen</a:t>
            </a:r>
            <a:endParaRPr lang="es-ES" noProof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792FA3-6961-49B9-B591-727F29322DC8}" type="datetime1">
              <a:rPr lang="es-ES" noProof="0" smtClean="0"/>
              <a:t>11/09/2024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C5908AD2-DC5C-4B0C-B382-8561220626F4}" type="datetime1">
              <a:rPr lang="es-ES" noProof="0" smtClean="0"/>
              <a:t>11/09/2024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f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8.png"/><Relationship Id="rId18" Type="http://schemas.openxmlformats.org/officeDocument/2006/relationships/customXml" Target="../ink/ink8.xml"/><Relationship Id="rId3" Type="http://schemas.openxmlformats.org/officeDocument/2006/relationships/image" Target="../media/image14.jpg"/><Relationship Id="rId7" Type="http://schemas.openxmlformats.org/officeDocument/2006/relationships/image" Target="../media/image15.png"/><Relationship Id="rId12" Type="http://schemas.openxmlformats.org/officeDocument/2006/relationships/customXml" Target="../ink/ink5.xml"/><Relationship Id="rId17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customXml" Target="../ink/ink4.xml"/><Relationship Id="rId19" Type="http://schemas.openxmlformats.org/officeDocument/2006/relationships/image" Target="../media/image21.png"/><Relationship Id="rId4" Type="http://schemas.openxmlformats.org/officeDocument/2006/relationships/customXml" Target="../ink/ink1.xml"/><Relationship Id="rId9" Type="http://schemas.openxmlformats.org/officeDocument/2006/relationships/image" Target="../media/image16.png"/><Relationship Id="rId14" Type="http://schemas.openxmlformats.org/officeDocument/2006/relationships/customXml" Target="../ink/ink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Conector recto 41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3571460"/>
            <a:ext cx="9966960" cy="1325880"/>
          </a:xfrm>
        </p:spPr>
        <p:txBody>
          <a:bodyPr rtlCol="0">
            <a:normAutofit/>
          </a:bodyPr>
          <a:lstStyle/>
          <a:p>
            <a:pPr rtl="0"/>
            <a:r>
              <a:rPr lang="es-ES" sz="6200" cap="none" dirty="0">
                <a:solidFill>
                  <a:schemeClr val="tx1"/>
                </a:solidFill>
              </a:rPr>
              <a:t>HEPATITIS 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6027577"/>
            <a:ext cx="8767860" cy="553690"/>
          </a:xfrm>
        </p:spPr>
        <p:txBody>
          <a:bodyPr rtlCol="0">
            <a:normAutofit/>
          </a:bodyPr>
          <a:lstStyle/>
          <a:p>
            <a:pPr rtl="0"/>
            <a:r>
              <a:rPr lang="es-ES" sz="2000" dirty="0"/>
              <a:t>Lic. En enfermería Sánchez Elisa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D9EF39B-AB41-49AB-8163-8B5FD7D283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1300" y="1067814"/>
            <a:ext cx="11704320" cy="19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168552C-C09C-4FAA-51FD-3A8A4A4F7615}"/>
              </a:ext>
            </a:extLst>
          </p:cNvPr>
          <p:cNvSpPr txBox="1"/>
          <p:nvPr/>
        </p:nvSpPr>
        <p:spPr>
          <a:xfrm>
            <a:off x="537028" y="1139990"/>
            <a:ext cx="422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EFECTOS ADVERSOS</a:t>
            </a:r>
            <a:endParaRPr lang="es-AR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CB6F20-1D9F-4924-2D82-CB087E894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50" y="262090"/>
            <a:ext cx="11644369" cy="8779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9694B1A-1916-6EC2-3C2E-0E6324EDC30C}"/>
              </a:ext>
            </a:extLst>
          </p:cNvPr>
          <p:cNvSpPr txBox="1"/>
          <p:nvPr/>
        </p:nvSpPr>
        <p:spPr>
          <a:xfrm>
            <a:off x="537028" y="1663210"/>
            <a:ext cx="627017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1900" b="1" dirty="0">
                <a:latin typeface="Arial" panose="020B0604020202020204" pitchFamily="34" charset="0"/>
                <a:cs typeface="Arial" panose="020B0604020202020204" pitchFamily="34" charset="0"/>
              </a:rPr>
              <a:t>Locales: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1900" b="1" dirty="0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1900" b="1" dirty="0">
                <a:latin typeface="Arial" panose="020B0604020202020204" pitchFamily="34" charset="0"/>
                <a:cs typeface="Arial" panose="020B0604020202020204" pitchFamily="34" charset="0"/>
              </a:rPr>
              <a:t>Tumefacción en el sitio de la inyección</a:t>
            </a:r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BA53A6-FB23-6376-3DA6-FD63220D5BE2}"/>
              </a:ext>
            </a:extLst>
          </p:cNvPr>
          <p:cNvSpPr txBox="1"/>
          <p:nvPr/>
        </p:nvSpPr>
        <p:spPr>
          <a:xfrm>
            <a:off x="537028" y="3083535"/>
            <a:ext cx="6778172" cy="3108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1900" b="1" dirty="0">
                <a:latin typeface="Arial" panose="020B0604020202020204" pitchFamily="34" charset="0"/>
                <a:cs typeface="Arial" panose="020B0604020202020204" pitchFamily="34" charset="0"/>
              </a:rPr>
              <a:t>Generales: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900" b="1" dirty="0">
                <a:latin typeface="Arial" panose="020B0604020202020204" pitchFamily="34" charset="0"/>
                <a:cs typeface="Arial" panose="020B0604020202020204" pitchFamily="34" charset="0"/>
              </a:rPr>
              <a:t>La cefalea es el efecto adverso mas frecuente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900" b="1" dirty="0">
                <a:latin typeface="Arial" panose="020B0604020202020204" pitchFamily="34" charset="0"/>
                <a:cs typeface="Arial" panose="020B0604020202020204" pitchFamily="34" charset="0"/>
              </a:rPr>
              <a:t>Fiebre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900" b="1" dirty="0">
                <a:latin typeface="Arial" panose="020B0604020202020204" pitchFamily="34" charset="0"/>
                <a:cs typeface="Arial" panose="020B0604020202020204" pitchFamily="34" charset="0"/>
              </a:rPr>
              <a:t>Dolor abdominal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900" b="1" dirty="0">
                <a:latin typeface="Arial" panose="020B0604020202020204" pitchFamily="34" charset="0"/>
                <a:cs typeface="Arial" panose="020B0604020202020204" pitchFamily="34" charset="0"/>
              </a:rPr>
              <a:t>Nauseas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900" b="1" dirty="0">
                <a:latin typeface="Arial" panose="020B0604020202020204" pitchFamily="34" charset="0"/>
                <a:cs typeface="Arial" panose="020B0604020202020204" pitchFamily="34" charset="0"/>
              </a:rPr>
              <a:t>Vómitos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900" b="1" dirty="0">
                <a:latin typeface="Arial" panose="020B0604020202020204" pitchFamily="34" charset="0"/>
                <a:cs typeface="Arial" panose="020B0604020202020204" pitchFamily="34" charset="0"/>
              </a:rPr>
              <a:t>Mareos muy raras veces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E5E794AE-17B4-7D33-13D9-12B164714CAA}"/>
              </a:ext>
            </a:extLst>
          </p:cNvPr>
          <p:cNvSpPr/>
          <p:nvPr/>
        </p:nvSpPr>
        <p:spPr>
          <a:xfrm>
            <a:off x="5747657" y="2191657"/>
            <a:ext cx="1233714" cy="3686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983003EA-7C85-4576-ABB2-E85774FD9595}"/>
              </a:ext>
            </a:extLst>
          </p:cNvPr>
          <p:cNvSpPr/>
          <p:nvPr/>
        </p:nvSpPr>
        <p:spPr>
          <a:xfrm>
            <a:off x="7315200" y="1828800"/>
            <a:ext cx="2685143" cy="10595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leves y de corta duración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E420775-E2F4-BEEC-5590-D8E5CB8F5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931" y="4135202"/>
            <a:ext cx="6367680" cy="2222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216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FF06B70-CE0E-48BE-374A-F682DCC7EE05}"/>
              </a:ext>
            </a:extLst>
          </p:cNvPr>
          <p:cNvSpPr txBox="1"/>
          <p:nvPr/>
        </p:nvSpPr>
        <p:spPr>
          <a:xfrm>
            <a:off x="315307" y="1272922"/>
            <a:ext cx="314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CONSERVACION:</a:t>
            </a:r>
            <a:endParaRPr lang="es-AR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6AD8140-8046-9942-D2BE-48F8659C7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50" y="262090"/>
            <a:ext cx="11644369" cy="8779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E8FF372-1BC0-29F4-6437-7CF48803017E}"/>
              </a:ext>
            </a:extLst>
          </p:cNvPr>
          <p:cNvSpPr txBox="1"/>
          <p:nvPr/>
        </p:nvSpPr>
        <p:spPr>
          <a:xfrm>
            <a:off x="7706794" y="2460475"/>
            <a:ext cx="5791491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HELADERA PORTATIL</a:t>
            </a:r>
          </a:p>
          <a:p>
            <a:pPr>
              <a:lnSpc>
                <a:spcPct val="150000"/>
              </a:lnSpc>
            </a:pPr>
            <a:endParaRPr lang="es-A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A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A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A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A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NO DEBE CONGELARSE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67A2ADA-D469-E812-C455-BD65AD8FC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146" y="3034692"/>
            <a:ext cx="3283487" cy="27843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3831C99-18B0-9465-29F8-2892774F1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759" y="2423244"/>
            <a:ext cx="3780498" cy="383841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1FBE7B6-CCE1-C96E-DBD7-8262E6BEE4E9}"/>
              </a:ext>
            </a:extLst>
          </p:cNvPr>
          <p:cNvSpPr txBox="1"/>
          <p:nvPr/>
        </p:nvSpPr>
        <p:spPr>
          <a:xfrm>
            <a:off x="1112637" y="2067003"/>
            <a:ext cx="168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HELADERA</a:t>
            </a:r>
            <a:endParaRPr 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lobo: flecha derecha 10">
            <a:extLst>
              <a:ext uri="{FF2B5EF4-FFF2-40B4-BE49-F238E27FC236}">
                <a16:creationId xmlns:a16="http://schemas.microsoft.com/office/drawing/2014/main" id="{45534B6C-9B68-DF89-0827-0B9B9E94F627}"/>
              </a:ext>
            </a:extLst>
          </p:cNvPr>
          <p:cNvSpPr/>
          <p:nvPr/>
        </p:nvSpPr>
        <p:spPr>
          <a:xfrm>
            <a:off x="380759" y="3922350"/>
            <a:ext cx="2794001" cy="798285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VACUNAS INACTIVADAS</a:t>
            </a:r>
            <a:endParaRPr lang="es-A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lobo: flecha derecha 11">
            <a:extLst>
              <a:ext uri="{FF2B5EF4-FFF2-40B4-BE49-F238E27FC236}">
                <a16:creationId xmlns:a16="http://schemas.microsoft.com/office/drawing/2014/main" id="{A01447BB-4780-43C2-D6F3-1AD22213C5F5}"/>
              </a:ext>
            </a:extLst>
          </p:cNvPr>
          <p:cNvSpPr/>
          <p:nvPr/>
        </p:nvSpPr>
        <p:spPr>
          <a:xfrm rot="10800000">
            <a:off x="3916532" y="4437520"/>
            <a:ext cx="2736126" cy="667659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F23B10E-6DC7-466C-8FFA-5B3041430D9A}"/>
              </a:ext>
            </a:extLst>
          </p:cNvPr>
          <p:cNvSpPr txBox="1"/>
          <p:nvPr/>
        </p:nvSpPr>
        <p:spPr>
          <a:xfrm>
            <a:off x="4927031" y="4495405"/>
            <a:ext cx="174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VACUNAS A VIRUS VIVO</a:t>
            </a:r>
            <a:endParaRPr 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2DE34D5-0520-16B2-88AB-657C41D8D1C3}"/>
              </a:ext>
            </a:extLst>
          </p:cNvPr>
          <p:cNvSpPr txBox="1"/>
          <p:nvPr/>
        </p:nvSpPr>
        <p:spPr>
          <a:xfrm>
            <a:off x="3464666" y="1212454"/>
            <a:ext cx="5326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LAS VACUNAS DEBEN CONSERVARSE CONSTAMENTE A LAS TEMPERATURAS CORRECTAS DE: 2º A 8º C</a:t>
            </a:r>
            <a:endParaRPr 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A984400-F9A8-DCE3-D7AF-4DBA439F1ABC}"/>
              </a:ext>
            </a:extLst>
          </p:cNvPr>
          <p:cNvSpPr txBox="1"/>
          <p:nvPr/>
        </p:nvSpPr>
        <p:spPr>
          <a:xfrm>
            <a:off x="555904" y="4844481"/>
            <a:ext cx="21037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Hepatitis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Hepatitis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Dtp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/da/</a:t>
            </a:r>
            <a:r>
              <a:rPr lang="es-MX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dtpa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Salk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Pentavalente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Prevenar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 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Hpv</a:t>
            </a: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s-A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63DD9A9-9482-12C5-026F-302DA8420BF1}"/>
              </a:ext>
            </a:extLst>
          </p:cNvPr>
          <p:cNvSpPr txBox="1"/>
          <p:nvPr/>
        </p:nvSpPr>
        <p:spPr>
          <a:xfrm>
            <a:off x="5210629" y="5297714"/>
            <a:ext cx="1857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/>
              <a:t>Triple viral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/>
              <a:t>Varicela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/>
              <a:t>BCG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42624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830040B-C414-F0B3-C769-A4227E418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50" y="262090"/>
            <a:ext cx="11644369" cy="8779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4F6BC2D-3F53-B7B3-0C98-58E2454EA472}"/>
              </a:ext>
            </a:extLst>
          </p:cNvPr>
          <p:cNvSpPr txBox="1"/>
          <p:nvPr/>
        </p:nvSpPr>
        <p:spPr>
          <a:xfrm>
            <a:off x="638629" y="1068984"/>
            <a:ext cx="375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Recomendaciones: </a:t>
            </a:r>
            <a:endParaRPr lang="es-AR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937050-EA76-530A-62BE-AED8260FD7C4}"/>
              </a:ext>
            </a:extLst>
          </p:cNvPr>
          <p:cNvSpPr txBox="1"/>
          <p:nvPr/>
        </p:nvSpPr>
        <p:spPr>
          <a:xfrm>
            <a:off x="362857" y="1788388"/>
            <a:ext cx="7358742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Además de la vacuna, es una forma efectiva de prevenir la hepatitis A implementando medida de higiene, como lavarse las manos después de ir al baño o cambiar pañales y antes de preparar o ingerir alimentos.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Se recomienda el consumo de agua potable y medidas de saneamiento ambiental, como la correcta eliminación de la material fecal. Sino hay seguridad de que el agua es potable se debe hervirla o potabilizarla con dos gotas de lavandina por cada litro de agua.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999EA8C-3902-944B-F0A4-A86D65740E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168" r="34189" b="-1354"/>
          <a:stretch/>
        </p:blipFill>
        <p:spPr>
          <a:xfrm>
            <a:off x="7886910" y="4195796"/>
            <a:ext cx="2040861" cy="2215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77A69E-59F5-0462-729A-50119A6891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78" t="287" r="59971" b="1722"/>
          <a:stretch/>
        </p:blipFill>
        <p:spPr>
          <a:xfrm>
            <a:off x="9600963" y="2800500"/>
            <a:ext cx="2133598" cy="2215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DB4C4AD-97C4-4BA1-4F62-0B68DC7F4B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290" r="4629" b="287"/>
          <a:stretch/>
        </p:blipFill>
        <p:spPr>
          <a:xfrm>
            <a:off x="7794173" y="1191305"/>
            <a:ext cx="2133598" cy="203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9040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E3DC42C2-6B58-404C-B339-2C72808A5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220" y="3398520"/>
            <a:ext cx="5038844" cy="1356360"/>
          </a:xfrm>
        </p:spPr>
        <p:txBody>
          <a:bodyPr rtlCol="0">
            <a:normAutofit/>
          </a:bodyPr>
          <a:lstStyle/>
          <a:p>
            <a:pPr algn="ctr" rtl="0"/>
            <a:r>
              <a:rPr lang="es-ES" b="1" dirty="0">
                <a:solidFill>
                  <a:schemeClr val="tx1"/>
                </a:solidFill>
              </a:rPr>
              <a:t>Gracias por su atención.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9F2A20-8FE1-4EA2-AE83-45314542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02" r="24902"/>
          <a:stretch/>
        </p:blipFill>
        <p:spPr>
          <a:xfrm>
            <a:off x="232860" y="243840"/>
            <a:ext cx="5432443" cy="6377939"/>
          </a:xfrm>
          <a:prstGeom prst="rect">
            <a:avLst/>
          </a:prstGeom>
        </p:spPr>
      </p:pic>
      <p:sp>
        <p:nvSpPr>
          <p:cNvPr id="8" name="Marcador de posición de contenido 7">
            <a:extLst>
              <a:ext uri="{FF2B5EF4-FFF2-40B4-BE49-F238E27FC236}">
                <a16:creationId xmlns:a16="http://schemas.microsoft.com/office/drawing/2014/main" id="{41FF5D4E-7134-4EA4-BA11-FE50F457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57400"/>
            <a:ext cx="5038844" cy="4038600"/>
          </a:xfrm>
        </p:spPr>
        <p:txBody>
          <a:bodyPr rtlCol="0">
            <a:normAutofit/>
          </a:bodyPr>
          <a:lstStyle/>
          <a:p>
            <a:pPr marL="45720" indent="0" rtl="0">
              <a:buNone/>
            </a:pPr>
            <a:endParaRPr lang="es-ES" dirty="0">
              <a:solidFill>
                <a:srgbClr val="FFFFFF"/>
              </a:solidFill>
            </a:endParaRPr>
          </a:p>
          <a:p>
            <a:pPr rtl="0"/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FCF82941-5589-49BF-B6B1-76122B2D0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A7E89B9-74EB-D671-567F-C9695BCB2B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6060" y="243840"/>
            <a:ext cx="11704320" cy="19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83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64" y="926902"/>
            <a:ext cx="5199926" cy="1066052"/>
          </a:xfrm>
        </p:spPr>
        <p:txBody>
          <a:bodyPr rtlCol="0">
            <a:normAutofit/>
          </a:bodyPr>
          <a:lstStyle/>
          <a:p>
            <a:pPr rtl="0"/>
            <a:r>
              <a:rPr lang="es-ES" sz="3200" b="1" dirty="0"/>
              <a:t>HEPATITIS A: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62057" y="2164514"/>
            <a:ext cx="4996673" cy="3330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350E6367-40FC-EC5A-14CA-8066803B5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91364" y="159647"/>
            <a:ext cx="11809272" cy="1066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786BA1B-23A8-864A-993A-1CB0CC9A7860}"/>
              </a:ext>
            </a:extLst>
          </p:cNvPr>
          <p:cNvSpPr txBox="1"/>
          <p:nvPr/>
        </p:nvSpPr>
        <p:spPr>
          <a:xfrm>
            <a:off x="533270" y="1939394"/>
            <a:ext cx="5979886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Rounded MT Bold" panose="020F0704030504030204" pitchFamily="34" charset="0"/>
              </a:rPr>
              <a:t>ES UNA INFLAMACION AL HIGADO CAUSADO POR EL VIRUS DEL HEPATITIS A.</a:t>
            </a:r>
          </a:p>
          <a:p>
            <a:endParaRPr lang="es-MX" dirty="0">
              <a:latin typeface="Arial Rounded MT Bold" panose="020F0704030504030204" pitchFamily="34" charset="0"/>
            </a:endParaRPr>
          </a:p>
          <a:p>
            <a:r>
              <a:rPr lang="es-MX" dirty="0">
                <a:latin typeface="Arial Rounded MT Bold" panose="020F0704030504030204" pitchFamily="34" charset="0"/>
              </a:rPr>
              <a:t>COMO SE TRANSMITE:</a:t>
            </a:r>
          </a:p>
          <a:p>
            <a:endParaRPr lang="es-MX" dirty="0">
              <a:latin typeface="Arial Rounded MT Bold" panose="020F0704030504030204" pitchFamily="34" charset="0"/>
            </a:endParaRPr>
          </a:p>
          <a:p>
            <a:r>
              <a:rPr lang="es-MX" dirty="0">
                <a:latin typeface="Arial Rounded MT Bold" panose="020F0704030504030204" pitchFamily="34" charset="0"/>
              </a:rPr>
              <a:t>DIRECTA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Por vía fecal-oral</a:t>
            </a:r>
          </a:p>
          <a:p>
            <a:endParaRPr lang="es-MX" dirty="0">
              <a:latin typeface="Arial Rounded MT Bold" panose="020F0704030504030204" pitchFamily="34" charset="0"/>
            </a:endParaRPr>
          </a:p>
          <a:p>
            <a:r>
              <a:rPr lang="es-MX" dirty="0">
                <a:latin typeface="Arial Rounded MT Bold" panose="020F0704030504030204" pitchFamily="34" charset="0"/>
              </a:rPr>
              <a:t>INDIRECTA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 través de manos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Por alimentos contaminados con el virus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Por agua contaminada con el virus</a:t>
            </a: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07833D2-8D3D-B0D0-B4A8-4450945F38F3}"/>
              </a:ext>
            </a:extLst>
          </p:cNvPr>
          <p:cNvSpPr txBox="1"/>
          <p:nvPr/>
        </p:nvSpPr>
        <p:spPr>
          <a:xfrm>
            <a:off x="406400" y="1252249"/>
            <a:ext cx="4078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SINTOMAS:</a:t>
            </a:r>
            <a:endParaRPr lang="es-AR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18E1D4B-F114-3F49-AB08-02011E9FF3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72142" y="293756"/>
            <a:ext cx="11647716" cy="878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1F9F2AC-4983-1549-8F28-A2796BD17EE9}"/>
              </a:ext>
            </a:extLst>
          </p:cNvPr>
          <p:cNvSpPr txBox="1"/>
          <p:nvPr/>
        </p:nvSpPr>
        <p:spPr>
          <a:xfrm>
            <a:off x="406400" y="1837025"/>
            <a:ext cx="7416800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Los mas comunes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Fiebre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Nauseas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Vómitos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Perdida de apetito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Cansancio</a:t>
            </a:r>
          </a:p>
          <a:p>
            <a:pPr>
              <a:lnSpc>
                <a:spcPct val="150000"/>
              </a:lnSpc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 veces causa dolor en el hígado, piel u ojos amarillos (Ictericia)</a:t>
            </a:r>
            <a:endParaRPr 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30A21D-A629-5604-B1AE-1DCEB72ED970}"/>
              </a:ext>
            </a:extLst>
          </p:cNvPr>
          <p:cNvSpPr txBox="1"/>
          <p:nvPr/>
        </p:nvSpPr>
        <p:spPr>
          <a:xfrm>
            <a:off x="406399" y="4867087"/>
            <a:ext cx="8766629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Sin embargo muchas personas infectadas tienen pocos síntomas o ninguno</a:t>
            </a:r>
          </a:p>
          <a:p>
            <a:pPr>
              <a:lnSpc>
                <a:spcPct val="150000"/>
              </a:lnSpc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La mayor complicación de la enfermedad es la insuficiencia hepática aguda que puede hacer necesario el trasplante del hígado y tiene una alta mortalidad</a:t>
            </a:r>
            <a:endParaRPr 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6973F98-BC7A-03F8-FA56-4802B4395C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63017" b="-58"/>
          <a:stretch/>
        </p:blipFill>
        <p:spPr>
          <a:xfrm>
            <a:off x="8868228" y="1837024"/>
            <a:ext cx="2612572" cy="377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9214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85DEC2-3CE6-403C-843D-B88A8A4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68" y="924933"/>
            <a:ext cx="4256314" cy="878113"/>
          </a:xfrm>
        </p:spPr>
        <p:txBody>
          <a:bodyPr rtlCol="0">
            <a:normAutofit/>
          </a:bodyPr>
          <a:lstStyle/>
          <a:p>
            <a:pPr rtl="0"/>
            <a:r>
              <a:rPr lang="es-ES" sz="3200" b="1" dirty="0"/>
              <a:t>OBJETIVOS:</a:t>
            </a:r>
          </a:p>
        </p:txBody>
      </p:sp>
      <p:graphicFrame>
        <p:nvGraphicFramePr>
          <p:cNvPr id="6" name="Marcador de posición de contenido 5" descr="Gráfico de anillos">
            <a:extLst>
              <a:ext uri="{FF2B5EF4-FFF2-40B4-BE49-F238E27FC236}">
                <a16:creationId xmlns:a16="http://schemas.microsoft.com/office/drawing/2014/main" id="{7DA7D383-0500-4639-A1D4-4FAB65F80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135028"/>
              </p:ext>
            </p:extLst>
          </p:nvPr>
        </p:nvGraphicFramePr>
        <p:xfrm>
          <a:off x="5283200" y="877389"/>
          <a:ext cx="6351814" cy="4492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F4285330-4DD5-A016-AB87-9FF71F2FB3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272142" y="293756"/>
            <a:ext cx="11647716" cy="878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600FF54-2BD6-FB31-F2B7-8C4CD1B251F8}"/>
              </a:ext>
            </a:extLst>
          </p:cNvPr>
          <p:cNvSpPr txBox="1"/>
          <p:nvPr/>
        </p:nvSpPr>
        <p:spPr>
          <a:xfrm>
            <a:off x="233468" y="1536121"/>
            <a:ext cx="6215372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En la Argentina, la hepatitis A, llego a causar el 90% de las hepatitis agudas que afectaban a la población pediátrica, sin embargo, gracias a la vacunación, desde el 2007 no se realizaron trasplantes de hígado por falla hepática fulminante debido a infección por virus de la hepatitis A en este grupo poblacional.</a:t>
            </a:r>
            <a:endParaRPr 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F079AB6-846E-8F42-D6DE-D84BE0940E11}"/>
              </a:ext>
            </a:extLst>
          </p:cNvPr>
          <p:cNvSpPr txBox="1"/>
          <p:nvPr/>
        </p:nvSpPr>
        <p:spPr>
          <a:xfrm>
            <a:off x="6045532" y="4762801"/>
            <a:ext cx="531222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“LA VACUNA TE PROTEGE CONTRA LA ENFERMEDAD PRODUCIDA POR EL VIRUS DE LA HEPATITIS A”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AC7460D-A9F4-168B-8E39-9D475B23A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684" y="1487713"/>
            <a:ext cx="4437818" cy="2714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69B5DC2-814F-F4CC-6234-1073B3B9D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979" y="4189992"/>
            <a:ext cx="3571709" cy="238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384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07800A-7178-AA60-3305-2F1EE42378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72142" y="250213"/>
            <a:ext cx="11647716" cy="878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9BC5EE-6AE2-603E-585B-6EE2940492C4}"/>
              </a:ext>
            </a:extLst>
          </p:cNvPr>
          <p:cNvSpPr txBox="1"/>
          <p:nvPr/>
        </p:nvSpPr>
        <p:spPr>
          <a:xfrm>
            <a:off x="403544" y="1128326"/>
            <a:ext cx="8365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DE ENFERMERÍA: EL ANTES, DURANTE Y EL DESPUES </a:t>
            </a:r>
            <a:endParaRPr lang="es-MX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3521D9F-1419-10A8-4826-144968418E52}"/>
              </a:ext>
            </a:extLst>
          </p:cNvPr>
          <p:cNvSpPr txBox="1"/>
          <p:nvPr/>
        </p:nvSpPr>
        <p:spPr>
          <a:xfrm>
            <a:off x="403544" y="1561246"/>
            <a:ext cx="58323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▪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Revisar el certificado de vacunación de la persona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▪ La entrevista PREVIA a la persona a vacunar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Estas acciones sirven para:</a:t>
            </a:r>
          </a:p>
          <a:p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Evitar administrar dosis innecesarias.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Conocer efectos adversos a dosis  previas.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Comprobar si es necesario administrar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    otras vacunas, además de las previstas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12D7707-6B0D-B3DD-8EAB-18F7295E60AD}"/>
              </a:ext>
            </a:extLst>
          </p:cNvPr>
          <p:cNvSpPr txBox="1"/>
          <p:nvPr/>
        </p:nvSpPr>
        <p:spPr>
          <a:xfrm>
            <a:off x="6595672" y="4272196"/>
            <a:ext cx="48480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 ▪ 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El lavado de manos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▪ La selección y preparación de la vacuna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▪ La asepsia de la piel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▪ La definición de vía y lugar de inyección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▪ La correcta eliminación de residuos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▪ La prevención de eventos adversos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▪ El registro vacunal  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8D16D2A3-6C8B-E01B-C0C5-168400C99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276" y="1731049"/>
            <a:ext cx="3832615" cy="2171815"/>
          </a:xfrm>
          <a:prstGeom prst="rect">
            <a:avLst/>
          </a:prstGeom>
        </p:spPr>
      </p:pic>
      <p:sp>
        <p:nvSpPr>
          <p:cNvPr id="8" name="Diagrama de flujo: conector 7">
            <a:extLst>
              <a:ext uri="{FF2B5EF4-FFF2-40B4-BE49-F238E27FC236}">
                <a16:creationId xmlns:a16="http://schemas.microsoft.com/office/drawing/2014/main" id="{2099B020-8D04-0C5B-CF83-34735EC06E63}"/>
              </a:ext>
            </a:extLst>
          </p:cNvPr>
          <p:cNvSpPr/>
          <p:nvPr/>
        </p:nvSpPr>
        <p:spPr>
          <a:xfrm>
            <a:off x="258746" y="4299922"/>
            <a:ext cx="1384074" cy="1294914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Paciente correcto</a:t>
            </a:r>
            <a:endParaRPr lang="es-AR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iagrama de flujo: conector 8">
            <a:extLst>
              <a:ext uri="{FF2B5EF4-FFF2-40B4-BE49-F238E27FC236}">
                <a16:creationId xmlns:a16="http://schemas.microsoft.com/office/drawing/2014/main" id="{F396CE6C-C35B-4122-13E8-BB1ACF2A7584}"/>
              </a:ext>
            </a:extLst>
          </p:cNvPr>
          <p:cNvSpPr/>
          <p:nvPr/>
        </p:nvSpPr>
        <p:spPr>
          <a:xfrm>
            <a:off x="1410989" y="5281763"/>
            <a:ext cx="1384073" cy="1294912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  <a:p>
            <a:pPr algn="ctr"/>
            <a:r>
              <a:rPr lang="es-MX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 </a:t>
            </a:r>
          </a:p>
          <a:p>
            <a:pPr algn="ctr"/>
            <a:r>
              <a:rPr lang="es-MX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correcta</a:t>
            </a:r>
            <a:endParaRPr lang="es-AR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iagrama de flujo: conector 9">
            <a:extLst>
              <a:ext uri="{FF2B5EF4-FFF2-40B4-BE49-F238E27FC236}">
                <a16:creationId xmlns:a16="http://schemas.microsoft.com/office/drawing/2014/main" id="{DFD943F0-06A4-6FF3-A527-228166E35226}"/>
              </a:ext>
            </a:extLst>
          </p:cNvPr>
          <p:cNvSpPr/>
          <p:nvPr/>
        </p:nvSpPr>
        <p:spPr>
          <a:xfrm>
            <a:off x="2712549" y="4398552"/>
            <a:ext cx="1384073" cy="1294914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Dosis correcta</a:t>
            </a:r>
            <a:endParaRPr lang="es-AR" sz="1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D226C82B-52B2-FE6F-41DC-9D604595D590}"/>
              </a:ext>
            </a:extLst>
          </p:cNvPr>
          <p:cNvSpPr/>
          <p:nvPr/>
        </p:nvSpPr>
        <p:spPr>
          <a:xfrm>
            <a:off x="3944324" y="5287860"/>
            <a:ext cx="1303447" cy="1294912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Vía correcta</a:t>
            </a:r>
            <a:endParaRPr lang="es-AR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grama de flujo: conector 11">
            <a:extLst>
              <a:ext uri="{FF2B5EF4-FFF2-40B4-BE49-F238E27FC236}">
                <a16:creationId xmlns:a16="http://schemas.microsoft.com/office/drawing/2014/main" id="{76B5333F-E938-A786-2D39-9339FAD395F5}"/>
              </a:ext>
            </a:extLst>
          </p:cNvPr>
          <p:cNvSpPr/>
          <p:nvPr/>
        </p:nvSpPr>
        <p:spPr>
          <a:xfrm>
            <a:off x="5247771" y="4331473"/>
            <a:ext cx="1303447" cy="1361993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Hora correcta</a:t>
            </a:r>
            <a:endParaRPr lang="es-AR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683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7888E1-1C83-45CD-94C1-01CE6D1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79" y="1054100"/>
            <a:ext cx="4439049" cy="800100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PRESENTACION:</a:t>
            </a:r>
            <a:r>
              <a:rPr lang="es-ES" dirty="0"/>
              <a:t> 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9C36F88D-41D3-1BA9-C661-027DA2E2C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566" t="13847" r="9046" b="13917"/>
          <a:stretch/>
        </p:blipFill>
        <p:spPr>
          <a:xfrm>
            <a:off x="784044" y="2325913"/>
            <a:ext cx="2785038" cy="2854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052C234-549C-9B42-C22A-4D0C61964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64" y="190408"/>
            <a:ext cx="11815072" cy="106689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4BCC7DF-6696-33AD-D9FD-4B44BCB631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29" b="15704"/>
          <a:stretch/>
        </p:blipFill>
        <p:spPr>
          <a:xfrm>
            <a:off x="8834092" y="2325913"/>
            <a:ext cx="2675728" cy="2854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Globo: línea con barra de énfasis 11">
            <a:extLst>
              <a:ext uri="{FF2B5EF4-FFF2-40B4-BE49-F238E27FC236}">
                <a16:creationId xmlns:a16="http://schemas.microsoft.com/office/drawing/2014/main" id="{C239EF93-4A86-991A-EB6C-FB6DE00B2468}"/>
              </a:ext>
            </a:extLst>
          </p:cNvPr>
          <p:cNvSpPr/>
          <p:nvPr/>
        </p:nvSpPr>
        <p:spPr>
          <a:xfrm>
            <a:off x="4772764" y="1795144"/>
            <a:ext cx="2963350" cy="1730829"/>
          </a:xfrm>
          <a:prstGeom prst="accentCallout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s-MX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MX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1 a 15 años:</a:t>
            </a:r>
          </a:p>
          <a:p>
            <a:pPr algn="ctr">
              <a:lnSpc>
                <a:spcPct val="150000"/>
              </a:lnSpc>
            </a:pPr>
            <a:r>
              <a:rPr lang="es-MX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0,5 ML</a:t>
            </a:r>
          </a:p>
          <a:p>
            <a:pPr>
              <a:lnSpc>
                <a:spcPct val="150000"/>
              </a:lnSpc>
            </a:pPr>
            <a:endParaRPr lang="es-A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lobo: línea con barra de énfasis 12">
            <a:extLst>
              <a:ext uri="{FF2B5EF4-FFF2-40B4-BE49-F238E27FC236}">
                <a16:creationId xmlns:a16="http://schemas.microsoft.com/office/drawing/2014/main" id="{E0676D06-488B-AD9A-42F8-39754EAE2C76}"/>
              </a:ext>
            </a:extLst>
          </p:cNvPr>
          <p:cNvSpPr/>
          <p:nvPr/>
        </p:nvSpPr>
        <p:spPr>
          <a:xfrm>
            <a:off x="4825614" y="3683492"/>
            <a:ext cx="2857649" cy="1602561"/>
          </a:xfrm>
          <a:prstGeom prst="accentCallout1">
            <a:avLst>
              <a:gd name="adj1" fmla="val 57695"/>
              <a:gd name="adj2" fmla="val 105947"/>
              <a:gd name="adj3" fmla="val -17014"/>
              <a:gd name="adj4" fmla="val 13791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A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16 años:</a:t>
            </a:r>
          </a:p>
          <a:p>
            <a:pPr algn="ctr">
              <a:lnSpc>
                <a:spcPct val="150000"/>
              </a:lnSpc>
            </a:pPr>
            <a:r>
              <a:rPr lang="es-A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022C658-7149-DB38-B20C-AD840354EDFC}"/>
              </a:ext>
            </a:extLst>
          </p:cNvPr>
          <p:cNvSpPr txBox="1"/>
          <p:nvPr/>
        </p:nvSpPr>
        <p:spPr>
          <a:xfrm>
            <a:off x="381471" y="5787452"/>
            <a:ext cx="11429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COHORTE EN ARGENTINA ES NACIDOS A PARTIR DEL AÑOS 2004: 1 DOSIS</a:t>
            </a:r>
            <a:endParaRPr lang="es-A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315BC9F-620E-54FD-8F55-798057D2B7A9}"/>
              </a:ext>
            </a:extLst>
          </p:cNvPr>
          <p:cNvSpPr txBox="1"/>
          <p:nvPr/>
        </p:nvSpPr>
        <p:spPr>
          <a:xfrm>
            <a:off x="4905828" y="1406439"/>
            <a:ext cx="296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VACUNA INACTIVADA</a:t>
            </a:r>
            <a:endParaRPr 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767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CB0D4-4E34-9A14-9581-8A28DAB1E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50" y="1147151"/>
            <a:ext cx="4572000" cy="765628"/>
          </a:xfrm>
        </p:spPr>
        <p:txBody>
          <a:bodyPr>
            <a:normAutofit/>
          </a:bodyPr>
          <a:lstStyle/>
          <a:p>
            <a:r>
              <a:rPr lang="es-MX" sz="2800" b="1" dirty="0"/>
              <a:t>VIA DE ADMINISTRACION:</a:t>
            </a:r>
            <a:endParaRPr lang="es-AR" sz="2800" b="1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D87DBE98-24B5-A3A6-0D1A-58BFC0815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819" y="3269769"/>
            <a:ext cx="4125419" cy="2212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9EBD74D-547C-712F-7689-EFACDD9B3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50" y="262090"/>
            <a:ext cx="11644369" cy="8779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1EEE025-423D-D447-5741-969E620C7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20" y="1632411"/>
            <a:ext cx="2482396" cy="2987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4A91D26-6F55-073F-0B80-72D3CD384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799" y="3269769"/>
            <a:ext cx="3282965" cy="2039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D2015CD-13A2-A04F-016B-D8C8CD5EF24D}"/>
              </a:ext>
            </a:extLst>
          </p:cNvPr>
          <p:cNvSpPr txBox="1"/>
          <p:nvPr/>
        </p:nvSpPr>
        <p:spPr>
          <a:xfrm>
            <a:off x="628351" y="2199323"/>
            <a:ext cx="4455886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En el musculo de la región deltoide a partir de los 12 meses de edad</a:t>
            </a:r>
            <a:endParaRPr 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C86D7F0-94F3-2643-215D-E441FD99DC48}"/>
              </a:ext>
            </a:extLst>
          </p:cNvPr>
          <p:cNvSpPr txBox="1"/>
          <p:nvPr/>
        </p:nvSpPr>
        <p:spPr>
          <a:xfrm>
            <a:off x="5648175" y="5112693"/>
            <a:ext cx="22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INTRAMUSCULAR</a:t>
            </a:r>
            <a:endParaRPr 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E9C23CE-EA06-0E80-DD64-48D1CA1E8F22}"/>
              </a:ext>
            </a:extLst>
          </p:cNvPr>
          <p:cNvSpPr txBox="1"/>
          <p:nvPr/>
        </p:nvSpPr>
        <p:spPr>
          <a:xfrm>
            <a:off x="8579309" y="2520256"/>
            <a:ext cx="298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 90º</a:t>
            </a:r>
            <a:endParaRPr 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788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D40CE6B-B4A8-1E4C-8AAD-7D86006D1D01}"/>
              </a:ext>
            </a:extLst>
          </p:cNvPr>
          <p:cNvSpPr txBox="1"/>
          <p:nvPr/>
        </p:nvSpPr>
        <p:spPr>
          <a:xfrm>
            <a:off x="443462" y="1193989"/>
            <a:ext cx="8071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ESQUEMA DE VACUNACION:      A PARTIR DE LOS 12 MESES DE EDAD</a:t>
            </a:r>
            <a:endParaRPr lang="es-AR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850322-06D9-8441-AADB-682B995BE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50" y="262090"/>
            <a:ext cx="11644369" cy="8779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E8CA81A-7DB2-F9CF-BCD0-E37B6631C9AA}"/>
              </a:ext>
            </a:extLst>
          </p:cNvPr>
          <p:cNvSpPr txBox="1"/>
          <p:nvPr/>
        </p:nvSpPr>
        <p:spPr>
          <a:xfrm>
            <a:off x="336550" y="1563321"/>
            <a:ext cx="10827657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En argentina la incorporo al </a:t>
            </a:r>
            <a:r>
              <a:rPr lang="es-MX" b="1" u="sng" dirty="0">
                <a:latin typeface="Arial" panose="020B0604020202020204" pitchFamily="34" charset="0"/>
                <a:cs typeface="Arial" panose="020B0604020202020204" pitchFamily="34" charset="0"/>
              </a:rPr>
              <a:t>Calendario Nacional con UNA sola dosis al año vida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(estrategia avalada por la OMS)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Pacientes inmunosuprimidos es de DOS dosis esquema sugerido es de 0-6 a 12 meses. (Niños con inmunodeficiencia adquirida, TMO, etc.)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Los pacientes con enfermedad hepática crónica tiene indicación precisa de recibir la vacuna</a:t>
            </a:r>
            <a:endParaRPr 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47E0658-A695-C645-998F-7CF49FD5D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163" b="63835"/>
          <a:stretch/>
        </p:blipFill>
        <p:spPr>
          <a:xfrm>
            <a:off x="740229" y="3462214"/>
            <a:ext cx="10020300" cy="21185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B43C80A-1684-4813-D49D-53447F51A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486" b="17055"/>
          <a:stretch/>
        </p:blipFill>
        <p:spPr>
          <a:xfrm>
            <a:off x="740229" y="5580743"/>
            <a:ext cx="10020300" cy="506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4E9EC0D1-11C9-B5FE-B3F2-E1A99E0729FD}"/>
                  </a:ext>
                </a:extLst>
              </p14:cNvPr>
              <p14:cNvContentPartPr/>
              <p14:nvPr/>
            </p14:nvContentPartPr>
            <p14:xfrm>
              <a:off x="8185697" y="5689394"/>
              <a:ext cx="360" cy="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4E9EC0D1-11C9-B5FE-B3F2-E1A99E0729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32057" y="558139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57DBF726-46B6-8904-0EFC-9BD5354AD728}"/>
                  </a:ext>
                </a:extLst>
              </p14:cNvPr>
              <p14:cNvContentPartPr/>
              <p14:nvPr/>
            </p14:nvContentPartPr>
            <p14:xfrm>
              <a:off x="8185697" y="5689034"/>
              <a:ext cx="551520" cy="8208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57DBF726-46B6-8904-0EFC-9BD5354AD72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32057" y="5581394"/>
                <a:ext cx="65916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150D95CF-2F08-B1B5-AC05-41A9135446AD}"/>
                  </a:ext>
                </a:extLst>
              </p14:cNvPr>
              <p14:cNvContentPartPr/>
              <p14:nvPr/>
            </p14:nvContentPartPr>
            <p14:xfrm>
              <a:off x="8447777" y="5790914"/>
              <a:ext cx="275760" cy="1479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150D95CF-2F08-B1B5-AC05-41A9135446A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93777" y="5682914"/>
                <a:ext cx="383400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C785E4CF-4B24-5429-2126-26CC972EC09F}"/>
                  </a:ext>
                </a:extLst>
              </p14:cNvPr>
              <p14:cNvContentPartPr/>
              <p14:nvPr/>
            </p14:nvContentPartPr>
            <p14:xfrm>
              <a:off x="8164097" y="5890274"/>
              <a:ext cx="268920" cy="5688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C785E4CF-4B24-5429-2126-26CC972EC09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10097" y="5782634"/>
                <a:ext cx="37656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DA46FCDA-36BB-EA7E-1C0C-6F5F350CAE17}"/>
                  </a:ext>
                </a:extLst>
              </p14:cNvPr>
              <p14:cNvContentPartPr/>
              <p14:nvPr/>
            </p14:nvContentPartPr>
            <p14:xfrm>
              <a:off x="8156537" y="5775434"/>
              <a:ext cx="476640" cy="6084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DA46FCDA-36BB-EA7E-1C0C-6F5F350CAE1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02897" y="5667794"/>
                <a:ext cx="58428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BE8064CD-97F5-D1B6-EE1C-ABD649290700}"/>
                  </a:ext>
                </a:extLst>
              </p14:cNvPr>
              <p14:cNvContentPartPr/>
              <p14:nvPr/>
            </p14:nvContentPartPr>
            <p14:xfrm>
              <a:off x="8307017" y="5790914"/>
              <a:ext cx="416880" cy="14940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BE8064CD-97F5-D1B6-EE1C-ABD64929070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53017" y="5682914"/>
                <a:ext cx="52452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E64A9064-65BF-4070-7FC1-E0B3F53ACDA2}"/>
                  </a:ext>
                </a:extLst>
              </p14:cNvPr>
              <p14:cNvContentPartPr/>
              <p14:nvPr/>
            </p14:nvContentPartPr>
            <p14:xfrm>
              <a:off x="8166617" y="5710994"/>
              <a:ext cx="120960" cy="22500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E64A9064-65BF-4070-7FC1-E0B3F53ACDA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12977" y="5603354"/>
                <a:ext cx="228600" cy="44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7AF278F0-F1FC-DD19-5B8A-F0B50871C812}"/>
                  </a:ext>
                </a:extLst>
              </p14:cNvPr>
              <p14:cNvContentPartPr/>
              <p14:nvPr/>
            </p14:nvContentPartPr>
            <p14:xfrm>
              <a:off x="8170937" y="5702714"/>
              <a:ext cx="316080" cy="44280"/>
            </p14:xfrm>
          </p:contentPart>
        </mc:Choice>
        <mc:Fallback xmlns=""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7AF278F0-F1FC-DD19-5B8A-F0B50871C81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17297" y="5595074"/>
                <a:ext cx="423720" cy="25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5705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658CC41-4FFC-9DA4-3DDF-44E67774C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50" y="262090"/>
            <a:ext cx="11644369" cy="8779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0D5B1E9-A32A-73E0-87AB-F81463DFF362}"/>
              </a:ext>
            </a:extLst>
          </p:cNvPr>
          <p:cNvSpPr txBox="1"/>
          <p:nvPr/>
        </p:nvSpPr>
        <p:spPr>
          <a:xfrm>
            <a:off x="580571" y="1139990"/>
            <a:ext cx="9797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la salud recomienda la vacunación contra la VHA en adultos con un esquema de dos dosis para las siguientes situaciones independientemente de la edad:</a:t>
            </a:r>
            <a:endParaRPr lang="es-AR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892D554-4D8A-6DA5-AE8B-DFF3016FF0B3}"/>
              </a:ext>
            </a:extLst>
          </p:cNvPr>
          <p:cNvSpPr txBox="1"/>
          <p:nvPr/>
        </p:nvSpPr>
        <p:spPr>
          <a:xfrm>
            <a:off x="257250" y="2155653"/>
            <a:ext cx="7101493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Varones que tienen relaciones sexuales con otro varones, mujeres trans, trabajadoras y trabajadores sexuales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Personas con desordenes de coagulación.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Enfermedad hepática crónica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Personal de laboratorio que manipula muestras del virus de la Hepatitis 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Personal gastronómico.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Personal de jardines maternales que asiste a niños y niñas menores de un año de vida.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Personal de salud si la serología salió negativa</a:t>
            </a:r>
            <a:endParaRPr lang="es-A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890649C-7ED0-CFCB-90B5-AEC20C948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544" y="2256689"/>
            <a:ext cx="3860800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EBE5DC9-ED1D-EC48-28FD-D7F473187359}"/>
              </a:ext>
            </a:extLst>
          </p:cNvPr>
          <p:cNvSpPr txBox="1"/>
          <p:nvPr/>
        </p:nvSpPr>
        <p:spPr>
          <a:xfrm>
            <a:off x="7663544" y="4826354"/>
            <a:ext cx="386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caso de estar incluido en alguno de estos grupos de población de riesgo, es necesario presentar orden medica</a:t>
            </a:r>
            <a:endParaRPr lang="es-AR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678287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65EBD3-98B5-4FD2-8FAF-5D4022A9F7F4}">
  <ds:schemaRefs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16c05727-aa75-4e4a-9b5f-8a80a1165891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turístico</Template>
  <TotalTime>2241</TotalTime>
  <Words>745</Words>
  <Application>Microsoft Office PowerPoint</Application>
  <PresentationFormat>Panorámica</PresentationFormat>
  <Paragraphs>120</Paragraphs>
  <Slides>13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Arial Rounded MT Bold</vt:lpstr>
      <vt:lpstr>Calibri</vt:lpstr>
      <vt:lpstr>Corbel</vt:lpstr>
      <vt:lpstr>Wingdings</vt:lpstr>
      <vt:lpstr>Base</vt:lpstr>
      <vt:lpstr>HEPATITIS A</vt:lpstr>
      <vt:lpstr>HEPATITIS A:</vt:lpstr>
      <vt:lpstr>Presentación de PowerPoint</vt:lpstr>
      <vt:lpstr>OBJETIVOS:</vt:lpstr>
      <vt:lpstr>Presentación de PowerPoint</vt:lpstr>
      <vt:lpstr>PRESENTACION: </vt:lpstr>
      <vt:lpstr>VIA DE ADMINISTRACION: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atención.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Estudiante</dc:creator>
  <cp:lastModifiedBy>Estudiante</cp:lastModifiedBy>
  <cp:revision>7</cp:revision>
  <dcterms:created xsi:type="dcterms:W3CDTF">2024-09-07T22:55:47Z</dcterms:created>
  <dcterms:modified xsi:type="dcterms:W3CDTF">2024-09-12T03:05:48Z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