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7" r:id="rId2"/>
    <p:sldId id="352" r:id="rId3"/>
    <p:sldId id="351" r:id="rId4"/>
    <p:sldId id="357" r:id="rId5"/>
    <p:sldId id="261" r:id="rId6"/>
    <p:sldId id="262" r:id="rId7"/>
    <p:sldId id="358" r:id="rId8"/>
    <p:sldId id="345" r:id="rId9"/>
    <p:sldId id="349" r:id="rId10"/>
    <p:sldId id="356" r:id="rId11"/>
    <p:sldId id="348" r:id="rId12"/>
    <p:sldId id="263" r:id="rId13"/>
    <p:sldId id="264" r:id="rId14"/>
    <p:sldId id="353" r:id="rId15"/>
    <p:sldId id="355" r:id="rId16"/>
    <p:sldId id="266" r:id="rId17"/>
    <p:sldId id="344" r:id="rId18"/>
    <p:sldId id="267" r:id="rId19"/>
    <p:sldId id="298" r:id="rId20"/>
  </p:sldIdLst>
  <p:sldSz cx="9144000" cy="5143500" type="screen16x9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2E5"/>
    <a:srgbClr val="FFE6CD"/>
    <a:srgbClr val="EDF2F9"/>
    <a:srgbClr val="4A7EBB"/>
    <a:srgbClr val="C9E7A7"/>
    <a:srgbClr val="F7EAE9"/>
    <a:srgbClr val="006600"/>
    <a:srgbClr val="C08040"/>
    <a:srgbClr val="FF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54" autoAdjust="0"/>
  </p:normalViewPr>
  <p:slideViewPr>
    <p:cSldViewPr>
      <p:cViewPr varScale="1">
        <p:scale>
          <a:sx n="138" d="100"/>
          <a:sy n="138" d="100"/>
        </p:scale>
        <p:origin x="786" y="12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2BCC2C7-41DE-4B56-B4FC-9D174453580B}" type="datetimeFigureOut">
              <a:rPr lang="es-AR"/>
              <a:pPr>
                <a:defRPr/>
              </a:pPr>
              <a:t>11/9/2024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6808E-6DBB-4C99-A968-63F5055ED43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46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2C6C17DE-CEF3-40EB-BEF5-8C2A47368C31}" type="datetimeFigureOut">
              <a:rPr lang="es-ES_tradnl" smtClean="0"/>
              <a:pPr>
                <a:defRPr/>
              </a:pPr>
              <a:t>11/09/2024</a:t>
            </a:fld>
            <a:endParaRPr lang="es-ES_tradnl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767DB9AF-8A70-4FE3-87AD-83DA7FB2739F}" type="slidenum">
              <a:rPr lang="es-ES_tradnl" smtClean="0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54174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AB4D8986-C6D4-4B1F-B863-4053E28A9FDD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5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103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44AA2A81-91FE-4361-8D8E-B2FA41919246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15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7497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30C8DABD-0892-43BF-9A58-10EB68EEB96B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16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292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DB9AF-8A70-4FE3-87AD-83DA7FB2739F}" type="slidenum">
              <a:rPr lang="es-ES_tradnl" smtClean="0"/>
              <a:pPr>
                <a:defRPr/>
              </a:pPr>
              <a:t>17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85284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14C9DA70-DA0A-4EF5-BEB1-0F22E7BDC612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18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92161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3DC55842-950F-4D2A-B40E-D06312D7EA9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19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662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D257DFA3-5554-471D-AA1B-D687BE3311E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6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36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D257DFA3-5554-471D-AA1B-D687BE3311E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7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695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D257DFA3-5554-471D-AA1B-D687BE3311E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8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4836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D257DFA3-5554-471D-AA1B-D687BE3311E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9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60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D257DFA3-5554-471D-AA1B-D687BE3311E7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10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254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2000616E-5B20-4E27-A60E-0D1186E6AFBF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12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77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44AA2A81-91FE-4361-8D8E-B2FA41919246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13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0722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 txBox="1">
            <a:spLocks noGrp="1" noChangeArrowheads="1"/>
          </p:cNvSpPr>
          <p:nvPr/>
        </p:nvSpPr>
        <p:spPr bwMode="auto">
          <a:xfrm>
            <a:off x="3894138" y="8664575"/>
            <a:ext cx="29765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06" tIns="45953" rIns="91906" bIns="45953" anchor="b"/>
          <a:lstStyle/>
          <a:p>
            <a:pPr algn="r" defTabSz="919163">
              <a:lnSpc>
                <a:spcPct val="14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§"/>
            </a:pPr>
            <a:fld id="{44AA2A81-91FE-4361-8D8E-B2FA41919246}" type="slidenum">
              <a:rPr lang="es-ES" sz="1200" b="1">
                <a:solidFill>
                  <a:schemeClr val="bg1"/>
                </a:solidFill>
                <a:latin typeface="Times New Roman" pitchFamily="18" charset="0"/>
                <a:cs typeface="Calibri" pitchFamily="34" charset="0"/>
              </a:rPr>
              <a:pPr algn="r" defTabSz="919163">
                <a:lnSpc>
                  <a:spcPct val="140000"/>
                </a:lnSpc>
                <a:spcBef>
                  <a:spcPct val="20000"/>
                </a:spcBef>
                <a:buClr>
                  <a:srgbClr val="FF3300"/>
                </a:buClr>
                <a:buFont typeface="Wingdings" pitchFamily="2" charset="2"/>
                <a:buChar char="§"/>
              </a:pPr>
              <a:t>14</a:t>
            </a:fld>
            <a:endParaRPr lang="es-ES" sz="1200" b="1" dirty="0">
              <a:solidFill>
                <a:schemeClr val="bg1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22313"/>
            <a:ext cx="6032500" cy="33940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32288"/>
            <a:ext cx="5038725" cy="4114800"/>
          </a:xfrm>
          <a:noFill/>
          <a:ln/>
        </p:spPr>
        <p:txBody>
          <a:bodyPr lIns="91906" tIns="45953" rIns="91906" bIns="45953"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436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3107535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4286262"/>
            <a:ext cx="6143668" cy="6429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  <a:endParaRPr lang="es-AR" dirty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A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8DA99F8-F574-486D-9E99-490DB3F150FF}" type="datetimeFigureOut">
              <a:rPr lang="es-AR" smtClean="0"/>
              <a:pPr>
                <a:defRPr/>
              </a:pPr>
              <a:t>11/9/2024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F039582-7CD7-4AB5-8445-6C39E7278D30}" type="slidenum">
              <a:rPr lang="es-AR" smtClean="0"/>
              <a:pPr>
                <a:defRPr/>
              </a:pPr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gentina.gob.ar/sites/default/files/2024/04/boletin_n-6_hepatitis-virales-vf.pd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2surveillance/introduction/background.htm#anchor_1819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gentina.gob.ar/sites/default/files/2024/04/boletin_n-6_hepatitis-virales-vf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gentina.gob.ar/sites/default/files/2024/04/boletin_n-6_hepatitis-virales-vf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Título"/>
          <p:cNvSpPr>
            <a:spLocks noGrp="1"/>
          </p:cNvSpPr>
          <p:nvPr>
            <p:ph type="ctrTitle" idx="4294967295"/>
          </p:nvPr>
        </p:nvSpPr>
        <p:spPr>
          <a:xfrm>
            <a:off x="0" y="1685255"/>
            <a:ext cx="9143999" cy="1102519"/>
          </a:xfrm>
        </p:spPr>
        <p:txBody>
          <a:bodyPr/>
          <a:lstStyle/>
          <a:p>
            <a:pPr eaLnBrk="1" hangingPunct="1">
              <a:defRPr/>
            </a:pPr>
            <a:r>
              <a:rPr lang="es-ES" sz="3200" b="1" dirty="0">
                <a:solidFill>
                  <a:srgbClr val="0070C0"/>
                </a:solidFill>
              </a:rPr>
              <a:t>Hepatitis A</a:t>
            </a:r>
            <a:endParaRPr lang="es-AR" sz="3200" b="1" dirty="0">
              <a:solidFill>
                <a:srgbClr val="0070C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" y="2787774"/>
            <a:ext cx="9143999" cy="421784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1200"/>
              </a:spcBef>
              <a:buFont typeface="Arial" pitchFamily="34" charset="0"/>
              <a:buNone/>
              <a:defRPr/>
            </a:pPr>
            <a:r>
              <a:rPr lang="es-ES_tradnl" sz="1800" dirty="0"/>
              <a:t>Dra. Julia </a:t>
            </a:r>
            <a:r>
              <a:rPr lang="es-ES_tradnl" sz="1800" dirty="0" err="1"/>
              <a:t>Bakir</a:t>
            </a:r>
            <a:endParaRPr lang="es-ES_tradnl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696651" y="249679"/>
            <a:ext cx="7804071" cy="68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ES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Impacto de la vacunación contra hepatitis A</a:t>
            </a:r>
          </a:p>
          <a:p>
            <a:pPr>
              <a:defRPr/>
            </a:pPr>
            <a:r>
              <a:rPr lang="es-E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 fulminante y </a:t>
            </a:r>
            <a:r>
              <a:rPr lang="es-ES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transplantes</a:t>
            </a:r>
            <a:r>
              <a:rPr lang="es-E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hepáticos secundarios. Argentina.</a:t>
            </a:r>
            <a:endParaRPr lang="es-MX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928259"/>
            <a:ext cx="7673138" cy="3710397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827584" y="4774168"/>
            <a:ext cx="57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Fuente: Hospital Nacional “Prof. </a:t>
            </a:r>
            <a:r>
              <a:rPr lang="es-E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, JP </a:t>
            </a:r>
            <a:r>
              <a:rPr lang="es-E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Garrahan</a:t>
            </a:r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” Fundación </a:t>
            </a:r>
            <a:r>
              <a:rPr lang="es-E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Favaloro</a:t>
            </a:r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, Hospital Italiano de Buenos Aires, HUA. </a:t>
            </a:r>
            <a:r>
              <a:rPr lang="es-E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DiCEI</a:t>
            </a:r>
            <a:r>
              <a:rPr lang="es-ES" sz="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Fuente de </a:t>
            </a:r>
            <a:r>
              <a:rPr lang="en-U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información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DiNaCEI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62865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91630"/>
            <a:ext cx="5184576" cy="269006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55576" y="0"/>
            <a:ext cx="7851937" cy="12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</a:t>
            </a:r>
          </a:p>
          <a:p>
            <a:pPr>
              <a:defRPr/>
            </a:pPr>
            <a:r>
              <a:rPr lang="es-E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Coberturas de vacunación contra hepatitis A en niñas y niños de 12 meses de edad. Argentina, 2005-2023.</a:t>
            </a:r>
            <a:endParaRPr lang="es-ES" sz="24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477348" y="1923678"/>
            <a:ext cx="2163305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Las coberturas de vacuna HA presentan una tendencia en descenso de los últimos años, acentuada en la pandemia de COVID-19. 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96651" y="4731990"/>
            <a:ext cx="72728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/>
              <a:t>Fuente: Boletín N° 6 Hepatitis virales en la Argentina Año VI - Julio de 2024. </a:t>
            </a:r>
            <a:r>
              <a:rPr lang="es-ES" sz="900" dirty="0">
                <a:hlinkClick r:id="rId3"/>
              </a:rPr>
              <a:t>https://www.argentina.gob.ar/sites/default/files/2024/04/boletin_n-6_hepatitis-virales-vf.pdf</a:t>
            </a:r>
            <a:endParaRPr lang="es-ES" sz="900" dirty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58876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792088" y="30694"/>
            <a:ext cx="7956376" cy="93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Agente etiológico</a:t>
            </a:r>
            <a:endParaRPr lang="es-ES" sz="2400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118947" y="2715766"/>
            <a:ext cx="44283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Es lábil al calor, se inactiva a +70 </a:t>
            </a:r>
            <a:r>
              <a:rPr lang="es-E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ºC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Resiste a la desecación por un mes.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Sobrevive a - 20 º C por años y en el agua, hasta 1 año.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244877"/>
              </p:ext>
            </p:extLst>
          </p:nvPr>
        </p:nvGraphicFramePr>
        <p:xfrm>
          <a:off x="899592" y="987574"/>
          <a:ext cx="4104456" cy="1560195"/>
        </p:xfrm>
        <a:graphic>
          <a:graphicData uri="http://schemas.openxmlformats.org/drawingml/2006/table">
            <a:tbl>
              <a:tblPr/>
              <a:tblGrid>
                <a:gridCol w="1590721">
                  <a:extLst>
                    <a:ext uri="{9D8B030D-6E8A-4147-A177-3AD203B41FA5}">
                      <a16:colId xmlns:a16="http://schemas.microsoft.com/office/drawing/2014/main" val="2038901694"/>
                    </a:ext>
                  </a:extLst>
                </a:gridCol>
                <a:gridCol w="2513735">
                  <a:extLst>
                    <a:ext uri="{9D8B030D-6E8A-4147-A177-3AD203B41FA5}">
                      <a16:colId xmlns:a16="http://schemas.microsoft.com/office/drawing/2014/main" val="14335072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Nombre</a:t>
                      </a:r>
                      <a:r>
                        <a:rPr lang="en-US" sz="14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Virus de la Hepatitis A (VHA)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1364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Género</a:t>
                      </a:r>
                      <a:endParaRPr lang="en-US" sz="1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Hepatovirus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16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Grupo</a:t>
                      </a:r>
                      <a:endParaRPr lang="en-US" sz="1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(ARN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monocatenario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positivo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0091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Familia</a:t>
                      </a:r>
                      <a:r>
                        <a:rPr lang="en-US" sz="14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Picornaviridae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807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Estructura</a:t>
                      </a:r>
                      <a:endParaRPr lang="en-US" sz="1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Icosaédrica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sin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cápsula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9252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Tamaño</a:t>
                      </a:r>
                      <a:endParaRPr lang="en-US" sz="14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27-32 nm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647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Tamaño</a:t>
                      </a:r>
                      <a:r>
                        <a:rPr lang="en-US" sz="14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n-US" sz="14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Genoma</a:t>
                      </a:r>
                      <a:r>
                        <a:rPr lang="en-US" sz="14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 kb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951281"/>
                  </a:ext>
                </a:extLst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017" y="1152897"/>
            <a:ext cx="2676525" cy="206692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99592" y="3939902"/>
            <a:ext cx="6408712" cy="5232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Si bien tiene un tropismo especial por los hepatocitos, no es </a:t>
            </a:r>
            <a:r>
              <a:rPr lang="es-E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citopático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buClr>
                <a:srgbClr val="C00000"/>
              </a:buClr>
            </a:pP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La respuesta inmunitaria celular es la responsable de la lesión inflamatoria del hígado.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860488" y="3579862"/>
            <a:ext cx="1178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C00000"/>
              </a:buClr>
            </a:pPr>
            <a:r>
              <a:rPr lang="es-E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Patogenia</a:t>
            </a:r>
            <a:r>
              <a:rPr 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827584" y="133321"/>
            <a:ext cx="625797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</a:t>
            </a:r>
            <a:br>
              <a:rPr lang="es-MX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Epidemiología</a:t>
            </a:r>
            <a:endParaRPr lang="es-ES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54868" y="980487"/>
            <a:ext cx="7056785" cy="19513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¿Cómo se transmite?</a:t>
            </a:r>
          </a:p>
          <a:p>
            <a:pPr marL="363538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El VHA se transmite principalmente por vía fecal-oral, a través de:</a:t>
            </a:r>
          </a:p>
          <a:p>
            <a:pPr marL="363538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	- Contacto directo con una persona infectada.</a:t>
            </a:r>
          </a:p>
          <a:p>
            <a:pPr marL="363538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	- Ingestión de alimentos o agua contaminados. </a:t>
            </a:r>
          </a:p>
          <a:p>
            <a:pPr marL="363538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Transmisión está en relación con los niveles de higiene y saneamiento de la población, y por lo tanto, el desarrollo socio-económico del país.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54867" y="3147814"/>
            <a:ext cx="7056785" cy="1280351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¿Cuál es el período de contagio?</a:t>
            </a:r>
          </a:p>
          <a:p>
            <a:pPr marL="19172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      </a:t>
            </a:r>
            <a:r>
              <a:rPr lang="es-ES" sz="1200" dirty="0">
                <a:latin typeface="Calibri" pitchFamily="34" charset="0"/>
                <a:cs typeface="Calibri" pitchFamily="34" charset="0"/>
              </a:rPr>
              <a:t>1 a 2 semanas antes y hasta 1 semana después del comienzo de la ictericia.</a:t>
            </a:r>
          </a:p>
          <a:p>
            <a:pPr marL="452438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El VHA se puede detectar en las heces durante períodos más prolongados, especialmente en neonatos y niños pequeños.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10036" y="2788818"/>
            <a:ext cx="7848873" cy="115108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Período de estado 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(2-3 semanas): </a:t>
            </a:r>
          </a:p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s-ES" sz="1400" dirty="0">
              <a:latin typeface="Calibri" pitchFamily="34" charset="0"/>
              <a:cs typeface="Calibri" pitchFamily="34" charset="0"/>
            </a:endParaRPr>
          </a:p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endParaRPr lang="es-E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827584" y="133321"/>
            <a:ext cx="6257970" cy="52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Manifestaciones clínicas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10037" y="1557744"/>
            <a:ext cx="7848873" cy="36593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Período de incubación: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30 días (rango: 15 a 50 días)</a:t>
            </a:r>
          </a:p>
        </p:txBody>
      </p:sp>
      <p:sp>
        <p:nvSpPr>
          <p:cNvPr id="3" name="Llamada rectangular redondeada 2"/>
          <p:cNvSpPr/>
          <p:nvPr/>
        </p:nvSpPr>
        <p:spPr>
          <a:xfrm>
            <a:off x="3918857" y="2897377"/>
            <a:ext cx="828092" cy="378267"/>
          </a:xfrm>
          <a:prstGeom prst="wedgeRoundRectCallout">
            <a:avLst>
              <a:gd name="adj1" fmla="val -18963"/>
              <a:gd name="adj2" fmla="val 28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Ictericia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Llamada rectangular redondeada 5"/>
          <p:cNvSpPr/>
          <p:nvPr/>
        </p:nvSpPr>
        <p:spPr>
          <a:xfrm>
            <a:off x="4801371" y="2886374"/>
            <a:ext cx="1354805" cy="389284"/>
          </a:xfrm>
          <a:prstGeom prst="wedgeRoundRectCallout">
            <a:avLst>
              <a:gd name="adj1" fmla="val -18963"/>
              <a:gd name="adj2" fmla="val 28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latin typeface="Calibri" panose="020F0502020204030204" pitchFamily="34" charset="0"/>
                <a:cs typeface="Calibri" panose="020F0502020204030204" pitchFamily="34" charset="0"/>
              </a:rPr>
              <a:t>Dolor  hipocondrio derecho</a:t>
            </a:r>
            <a:endParaRPr lang="en-US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Llamada rectangular redondeada 6"/>
          <p:cNvSpPr/>
          <p:nvPr/>
        </p:nvSpPr>
        <p:spPr>
          <a:xfrm>
            <a:off x="3918857" y="3335312"/>
            <a:ext cx="828092" cy="378267"/>
          </a:xfrm>
          <a:prstGeom prst="wedgeRoundRectCallout">
            <a:avLst>
              <a:gd name="adj1" fmla="val -18963"/>
              <a:gd name="adj2" fmla="val 28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Coluria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Llamada rectangular redondeada 7"/>
          <p:cNvSpPr/>
          <p:nvPr/>
        </p:nvSpPr>
        <p:spPr>
          <a:xfrm>
            <a:off x="4801372" y="3345633"/>
            <a:ext cx="1354804" cy="378267"/>
          </a:xfrm>
          <a:prstGeom prst="wedgeRoundRectCallout">
            <a:avLst>
              <a:gd name="adj1" fmla="val -18963"/>
              <a:gd name="adj2" fmla="val 28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Hipocolia</a:t>
            </a:r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o acolia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lamada rectangular redondeada 9"/>
          <p:cNvSpPr/>
          <p:nvPr/>
        </p:nvSpPr>
        <p:spPr>
          <a:xfrm>
            <a:off x="6449431" y="2897377"/>
            <a:ext cx="2016224" cy="378267"/>
          </a:xfrm>
          <a:prstGeom prst="wedgeRoundRectCallout">
            <a:avLst>
              <a:gd name="adj1" fmla="val -18963"/>
              <a:gd name="adj2" fmla="val 28917"/>
              <a:gd name="adj3" fmla="val 16667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Hepatomegalia (85%)</a:t>
            </a:r>
          </a:p>
          <a:p>
            <a:pPr algn="ctr"/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Esplenomegalia (5-15%)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lamada rectangular redondeada 10"/>
          <p:cNvSpPr/>
          <p:nvPr/>
        </p:nvSpPr>
        <p:spPr>
          <a:xfrm>
            <a:off x="6449431" y="3331647"/>
            <a:ext cx="2016224" cy="378267"/>
          </a:xfrm>
          <a:prstGeom prst="wedgeRoundRectCallout">
            <a:avLst>
              <a:gd name="adj1" fmla="val -18963"/>
              <a:gd name="adj2" fmla="val 28917"/>
              <a:gd name="adj3" fmla="val 16667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buClr>
                <a:srgbClr val="CC3300"/>
              </a:buClr>
            </a:pPr>
            <a:r>
              <a:rPr lang="es-ES" sz="1000" dirty="0">
                <a:latin typeface="Calibri" pitchFamily="34" charset="0"/>
                <a:cs typeface="Calibri" pitchFamily="34" charset="0"/>
              </a:rPr>
              <a:t>Se puede acompañar de anorexia, astenia, fiebre y prurito.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7585"/>
            <a:ext cx="438150" cy="45720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10038" y="881652"/>
            <a:ext cx="3019266" cy="393954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Enfermedad aguda,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autolimitada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4320541" y="819458"/>
            <a:ext cx="4405266" cy="600164"/>
          </a:xfrm>
          <a:prstGeom prst="rect">
            <a:avLst/>
          </a:prstGeom>
          <a:solidFill>
            <a:srgbClr val="66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9172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19172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125889"/>
              </p:ext>
            </p:extLst>
          </p:nvPr>
        </p:nvGraphicFramePr>
        <p:xfrm>
          <a:off x="4605986" y="894487"/>
          <a:ext cx="4413076" cy="44577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1873217">
                  <a:extLst>
                    <a:ext uri="{9D8B030D-6E8A-4147-A177-3AD203B41FA5}">
                      <a16:colId xmlns:a16="http://schemas.microsoft.com/office/drawing/2014/main" val="1462830292"/>
                    </a:ext>
                  </a:extLst>
                </a:gridCol>
                <a:gridCol w="2539859">
                  <a:extLst>
                    <a:ext uri="{9D8B030D-6E8A-4147-A177-3AD203B41FA5}">
                      <a16:colId xmlns:a16="http://schemas.microsoft.com/office/drawing/2014/main" val="329906667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Niños</a:t>
                      </a:r>
                      <a:r>
                        <a:rPr lang="es-ES" sz="14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&lt;6 años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Infección</a:t>
                      </a: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asintomática</a:t>
                      </a: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≈ 70%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1305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Niños ≥ 6 años y adultos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Infección</a:t>
                      </a: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sintomática</a:t>
                      </a:r>
                      <a:r>
                        <a:rPr lang="en-US" sz="14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 ≈ 70%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6312890"/>
                  </a:ext>
                </a:extLst>
              </a:tr>
            </a:tbl>
          </a:graphicData>
        </a:graphic>
      </p:graphicFrame>
      <p:sp>
        <p:nvSpPr>
          <p:cNvPr id="18" name="Rectángulo 17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10038" y="3998204"/>
            <a:ext cx="7848873" cy="1021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Período de convalecencia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: se recupera el estado general de forma gradual. </a:t>
            </a:r>
          </a:p>
          <a:p>
            <a:pPr marL="19172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endParaRPr lang="es-ES" sz="800" dirty="0">
              <a:solidFill>
                <a:srgbClr val="EDF2F9"/>
              </a:solidFill>
              <a:latin typeface="Calibri" pitchFamily="34" charset="0"/>
              <a:cs typeface="Calibri" pitchFamily="34" charset="0"/>
            </a:endParaRPr>
          </a:p>
          <a:p>
            <a:pPr marL="19172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endParaRPr lang="es-ES" sz="1400" dirty="0">
              <a:solidFill>
                <a:srgbClr val="EDF2F9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304725"/>
              </p:ext>
            </p:extLst>
          </p:nvPr>
        </p:nvGraphicFramePr>
        <p:xfrm>
          <a:off x="1397315" y="4448515"/>
          <a:ext cx="6624736" cy="384810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2511665">
                  <a:extLst>
                    <a:ext uri="{9D8B030D-6E8A-4147-A177-3AD203B41FA5}">
                      <a16:colId xmlns:a16="http://schemas.microsoft.com/office/drawing/2014/main" val="1462830292"/>
                    </a:ext>
                  </a:extLst>
                </a:gridCol>
                <a:gridCol w="4113071">
                  <a:extLst>
                    <a:ext uri="{9D8B030D-6E8A-4147-A177-3AD203B41FA5}">
                      <a16:colId xmlns:a16="http://schemas.microsoft.com/office/drawing/2014/main" val="3299066677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Normalización de pruebas de función hepática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90% </a:t>
                      </a:r>
                      <a:r>
                        <a:rPr lang="en-US" sz="12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dentro</a:t>
                      </a: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 </a:t>
                      </a:r>
                      <a:r>
                        <a:rPr lang="en-US" sz="12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los</a:t>
                      </a: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 </a:t>
                      </a:r>
                      <a:r>
                        <a:rPr lang="en-US" sz="12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meses</a:t>
                      </a:r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13059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Clr>
                          <a:srgbClr val="C0000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10-15%</a:t>
                      </a:r>
                      <a:r>
                        <a:rPr lang="es-ES" sz="1200" u="none" strike="no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entre 6-12 meses después de la infección.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6312890"/>
                  </a:ext>
                </a:extLst>
              </a:tr>
            </a:tbl>
          </a:graphicData>
        </a:graphic>
      </p:graphicFrame>
      <p:sp>
        <p:nvSpPr>
          <p:cNvPr id="19" name="Rectángulo 18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912535" y="2020191"/>
            <a:ext cx="7848873" cy="695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latin typeface="Calibri" pitchFamily="34" charset="0"/>
                <a:cs typeface="Calibri" pitchFamily="34" charset="0"/>
              </a:rPr>
              <a:t>Período prodrómico 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(3-10 días): cuadro gastrointestinal o </a:t>
            </a:r>
            <a:r>
              <a:rPr lang="es-ES" sz="1400" dirty="0" err="1">
                <a:latin typeface="Calibri" pitchFamily="34" charset="0"/>
                <a:cs typeface="Calibri" pitchFamily="34" charset="0"/>
              </a:rPr>
              <a:t>pseudogripal</a:t>
            </a:r>
            <a:r>
              <a:rPr lang="es-ES" sz="1400" dirty="0">
                <a:latin typeface="Calibri" pitchFamily="34" charset="0"/>
                <a:cs typeface="Calibri" pitchFamily="34" charset="0"/>
              </a:rPr>
              <a:t> (fiebre, astenia, anorexia, náuseas, vómitos, dolor abdominal, mialgias, etc.)</a:t>
            </a:r>
          </a:p>
        </p:txBody>
      </p:sp>
    </p:spTree>
    <p:extLst>
      <p:ext uri="{BB962C8B-B14F-4D97-AF65-F5344CB8AC3E}">
        <p14:creationId xmlns:p14="http://schemas.microsoft.com/office/powerpoint/2010/main" val="341753292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827584" y="133321"/>
            <a:ext cx="6257970" cy="52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Manifestaciones clínicas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7585"/>
            <a:ext cx="438150" cy="457200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27584" y="862562"/>
            <a:ext cx="7848873" cy="15388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Hepatitis </a:t>
            </a:r>
            <a:r>
              <a:rPr lang="es-ES" sz="1200" b="1" dirty="0" err="1">
                <a:latin typeface="Calibri" pitchFamily="34" charset="0"/>
                <a:cs typeface="Calibri" pitchFamily="34" charset="0"/>
              </a:rPr>
              <a:t>colestásica</a:t>
            </a:r>
            <a:endParaRPr lang="es-ES" sz="1200" b="1" dirty="0">
              <a:latin typeface="Calibri" pitchFamily="34" charset="0"/>
              <a:cs typeface="Calibri" pitchFamily="34" charset="0"/>
            </a:endParaRPr>
          </a:p>
          <a:p>
            <a:pPr marL="357188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- Ictericia marcada, coluria, acolia y prurito.</a:t>
            </a:r>
          </a:p>
          <a:p>
            <a:pPr marL="446088" indent="-88900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- Además del aumento de transaminasas, aumenta la fosfatasa alcalina, </a:t>
            </a:r>
            <a:r>
              <a:rPr lang="es-ES" sz="1200" dirty="0" err="1">
                <a:latin typeface="Calibri" pitchFamily="34" charset="0"/>
                <a:cs typeface="Calibri" pitchFamily="34" charset="0"/>
              </a:rPr>
              <a:t>gammaglutamiltranspeptidasa</a:t>
            </a:r>
            <a:r>
              <a:rPr lang="es-ES" sz="1200" dirty="0">
                <a:latin typeface="Calibri" pitchFamily="34" charset="0"/>
                <a:cs typeface="Calibri" pitchFamily="34" charset="0"/>
              </a:rPr>
              <a:t>, colesterol y hay descenso del tiempo de  protrombina (TP), que responde a la administración de vitamina K.  </a:t>
            </a:r>
          </a:p>
          <a:p>
            <a:pPr marL="357188" algn="just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- Generalmente evolución &gt; 3 meses.  Recuperación sin secuela.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53828" y="554785"/>
            <a:ext cx="2644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Formas atípicas y complicaciones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416348" y="238708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≈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03215" y="4522258"/>
            <a:ext cx="7848873" cy="3659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ctr">
              <a:lnSpc>
                <a:spcPct val="14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se produce infección crónica.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15026" y="2439067"/>
            <a:ext cx="7848873" cy="585417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Hepatitis recidivante</a:t>
            </a:r>
          </a:p>
          <a:p>
            <a:pPr marL="19172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     Nuevo episodio luego de una mejora clínica y de laboratorio.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15027" y="3086747"/>
            <a:ext cx="7848873" cy="6093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Hepatitis prolongada</a:t>
            </a:r>
          </a:p>
          <a:p>
            <a:pPr marL="19172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     Persisten las transaminasas elevadas luego de los 3 meses, sin síntomas clínicos.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15026" y="3774595"/>
            <a:ext cx="7848873" cy="609398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000" indent="-16827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 b="1" dirty="0">
                <a:latin typeface="Calibri" pitchFamily="34" charset="0"/>
                <a:cs typeface="Calibri" pitchFamily="34" charset="0"/>
              </a:rPr>
              <a:t>Hepatitis fulminante </a:t>
            </a:r>
            <a:r>
              <a:rPr lang="es-ES" sz="1200" dirty="0">
                <a:latin typeface="Calibri" pitchFamily="34" charset="0"/>
                <a:cs typeface="Calibri" pitchFamily="34" charset="0"/>
              </a:rPr>
              <a:t>(≈ 0,1% de niños sintomáticos)</a:t>
            </a:r>
          </a:p>
          <a:p>
            <a:pPr marL="191725" algn="just">
              <a:lnSpc>
                <a:spcPct val="140000"/>
              </a:lnSpc>
              <a:spcBef>
                <a:spcPts val="0"/>
              </a:spcBef>
              <a:buClr>
                <a:srgbClr val="CC3300"/>
              </a:buClr>
            </a:pPr>
            <a:r>
              <a:rPr lang="es-ES" sz="1200" dirty="0">
                <a:latin typeface="Calibri" pitchFamily="34" charset="0"/>
                <a:cs typeface="Calibri" pitchFamily="34" charset="0"/>
              </a:rPr>
              <a:t>      Insuficiencia hepática, encefalopatía hepática en un niño previamente sano. TP&lt;40% que no corrige con vitamina K. </a:t>
            </a:r>
          </a:p>
        </p:txBody>
      </p:sp>
    </p:spTree>
    <p:extLst>
      <p:ext uri="{BB962C8B-B14F-4D97-AF65-F5344CB8AC3E}">
        <p14:creationId xmlns:p14="http://schemas.microsoft.com/office/powerpoint/2010/main" val="6384129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798243" y="267494"/>
            <a:ext cx="7920880" cy="88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</a:t>
            </a:r>
          </a:p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Grupos de riesgo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798243" y="1419622"/>
            <a:ext cx="7014118" cy="247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Personas que tienen contacto cercano con persona infectada por VHA.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Viajeros internacionales.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Hombres que tienen sexo con hombres.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Personas que consumen drogas inyectables y no inyectables.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Personas cuyos trabajos aumentan el riesgo de exposición.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Personas que prevén un contacto cercano con un adoptado internacional durante los primeros 60 días posteriores a su llegada.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Personas que viven en situación de calle.</a:t>
            </a:r>
          </a:p>
          <a:p>
            <a:pPr marL="504000" indent="-193675" algn="just">
              <a:spcBef>
                <a:spcPts val="0"/>
              </a:spcBef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r>
              <a:rPr lang="es-ES" sz="1200">
                <a:latin typeface="Calibri" pitchFamily="34" charset="0"/>
                <a:cs typeface="Calibri" pitchFamily="34" charset="0"/>
              </a:rPr>
              <a:t>Personas con enfermedad hepática crónica (incluidas las hepatitis B y C) o el virus de inmunodeficiencia humana (VIH).</a:t>
            </a:r>
            <a:endParaRPr lang="es-ES" sz="1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755576" y="1001719"/>
            <a:ext cx="7416824" cy="3570208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  <a:p>
            <a:pPr marL="668338" indent="-185738" algn="just">
              <a:spcAft>
                <a:spcPts val="600"/>
              </a:spcAft>
              <a:buClr>
                <a:srgbClr val="CC3300"/>
              </a:buClr>
              <a:buFont typeface="Wingdings" pitchFamily="2" charset="2"/>
              <a:buChar char="§"/>
            </a:pPr>
            <a:endParaRPr lang="es-ES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26"/>
            <a:ext cx="561975" cy="5715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1275606"/>
            <a:ext cx="5832648" cy="317671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403648" y="2283718"/>
            <a:ext cx="369332" cy="101245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Concentración</a:t>
            </a: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84120" y="4726203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Mandell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, 2014.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971600" y="119465"/>
            <a:ext cx="6768752" cy="88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</a:t>
            </a:r>
            <a:br>
              <a:rPr lang="es-MX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Curso serológico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81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ChangeArrowheads="1"/>
          </p:cNvSpPr>
          <p:nvPr/>
        </p:nvSpPr>
        <p:spPr bwMode="auto">
          <a:xfrm>
            <a:off x="827584" y="240727"/>
            <a:ext cx="7848600" cy="86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</a:t>
            </a:r>
            <a:br>
              <a:rPr lang="es-MX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</a:b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Marcadores serológicos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187624" y="1779662"/>
            <a:ext cx="2088232" cy="307777"/>
          </a:xfrm>
          <a:prstGeom prst="rect">
            <a:avLst/>
          </a:prstGeom>
          <a:solidFill>
            <a:srgbClr val="66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 algn="just">
              <a:spcAft>
                <a:spcPts val="0"/>
              </a:spcAft>
            </a:pPr>
            <a:r>
              <a:rPr lang="es-ES" sz="1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IgM</a:t>
            </a: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anti-HAV detectable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3707904" y="1309582"/>
            <a:ext cx="4680248" cy="1384995"/>
          </a:xfrm>
          <a:prstGeom prst="rect">
            <a:avLst/>
          </a:prstGeom>
          <a:solidFill>
            <a:srgbClr val="FFF2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es-E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Indica infección reciente</a:t>
            </a:r>
          </a:p>
          <a:p>
            <a:pPr marL="285750" indent="-285750" algn="just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es-E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Presente 5-10 días antes del inicio de síntomas</a:t>
            </a:r>
          </a:p>
          <a:p>
            <a:pPr marL="285750" indent="-285750" algn="just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es-E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Pueden persistir hasta 6 meses después del comienzo de la infección.</a:t>
            </a:r>
          </a:p>
          <a:p>
            <a:pPr marL="285750" indent="-285750" algn="just">
              <a:spcAft>
                <a:spcPts val="0"/>
              </a:spcAft>
              <a:buClr>
                <a:srgbClr val="CC3300"/>
              </a:buClr>
              <a:buFont typeface="Wingdings" panose="05000000000000000000" pitchFamily="2" charset="2"/>
              <a:buChar char="ü"/>
            </a:pPr>
            <a:r>
              <a:rPr lang="es-E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Puede ser detectable hasta 2 semanas después de la vacunación contra HA en hasta el 20% de los vacunados.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1187624" y="2899040"/>
            <a:ext cx="2088232" cy="116955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 algn="just">
              <a:spcAft>
                <a:spcPts val="0"/>
              </a:spcAft>
            </a:pPr>
            <a:r>
              <a:rPr lang="es-ES" sz="1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IgG</a:t>
            </a: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anti-HAV detectable  </a:t>
            </a:r>
          </a:p>
          <a:p>
            <a:pPr marL="0" indent="0" algn="just">
              <a:spcAft>
                <a:spcPts val="0"/>
              </a:spcAft>
            </a:pP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</a:t>
            </a:r>
          </a:p>
          <a:p>
            <a:pPr marL="0" indent="0" algn="just">
              <a:spcAft>
                <a:spcPts val="0"/>
              </a:spcAft>
            </a:pP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anti-HAV (</a:t>
            </a:r>
            <a:r>
              <a:rPr lang="es-ES" sz="1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IgM</a:t>
            </a: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 </a:t>
            </a:r>
            <a:r>
              <a:rPr lang="es-ES" sz="1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IgG</a:t>
            </a: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) detectable con una </a:t>
            </a:r>
            <a:r>
              <a:rPr lang="es-ES" sz="14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IgM</a:t>
            </a:r>
            <a:r>
              <a:rPr lang="es-ES" sz="1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anti-HAV negativa.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3721641" y="3329926"/>
            <a:ext cx="4689479" cy="307777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1400" dirty="0">
                <a:latin typeface="Calibri" pitchFamily="34" charset="0"/>
                <a:cs typeface="Calibri" pitchFamily="34" charset="0"/>
              </a:rPr>
              <a:t>Indica inmunidad por infección o vacunación previa.</a:t>
            </a:r>
            <a:endParaRPr lang="es-ES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Flecha derecha 2"/>
          <p:cNvSpPr/>
          <p:nvPr/>
        </p:nvSpPr>
        <p:spPr>
          <a:xfrm flipV="1">
            <a:off x="3275857" y="1923678"/>
            <a:ext cx="432048" cy="45719"/>
          </a:xfrm>
          <a:prstGeom prst="rightArrow">
            <a:avLst/>
          </a:prstGeom>
          <a:solidFill>
            <a:srgbClr val="66330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echa derecha 8"/>
          <p:cNvSpPr/>
          <p:nvPr/>
        </p:nvSpPr>
        <p:spPr>
          <a:xfrm flipV="1">
            <a:off x="3289593" y="3467415"/>
            <a:ext cx="432048" cy="45719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Line 26"/>
          <p:cNvSpPr>
            <a:spLocks noChangeShapeType="1"/>
          </p:cNvSpPr>
          <p:nvPr/>
        </p:nvSpPr>
        <p:spPr bwMode="auto">
          <a:xfrm>
            <a:off x="3962400" y="4343400"/>
            <a:ext cx="7620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3633217" y="2787774"/>
            <a:ext cx="5508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Muchas gracias.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83433"/>
            <a:ext cx="8606136" cy="297388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275856" y="614805"/>
            <a:ext cx="39586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Virus de la hepatitis. </a:t>
            </a:r>
            <a:r>
              <a:rPr lang="en-US" sz="2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Características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484837"/>
            <a:ext cx="1800200" cy="71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7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674432"/>
              </p:ext>
            </p:extLst>
          </p:nvPr>
        </p:nvGraphicFramePr>
        <p:xfrm>
          <a:off x="1132209" y="900118"/>
          <a:ext cx="6984777" cy="3537721"/>
        </p:xfrm>
        <a:graphic>
          <a:graphicData uri="http://schemas.openxmlformats.org/drawingml/2006/table">
            <a:tbl>
              <a:tblPr/>
              <a:tblGrid>
                <a:gridCol w="1552174">
                  <a:extLst>
                    <a:ext uri="{9D8B030D-6E8A-4147-A177-3AD203B41FA5}">
                      <a16:colId xmlns:a16="http://schemas.microsoft.com/office/drawing/2014/main" val="3727491304"/>
                    </a:ext>
                  </a:extLst>
                </a:gridCol>
                <a:gridCol w="1638404">
                  <a:extLst>
                    <a:ext uri="{9D8B030D-6E8A-4147-A177-3AD203B41FA5}">
                      <a16:colId xmlns:a16="http://schemas.microsoft.com/office/drawing/2014/main" val="2893027510"/>
                    </a:ext>
                  </a:extLst>
                </a:gridCol>
                <a:gridCol w="1810868">
                  <a:extLst>
                    <a:ext uri="{9D8B030D-6E8A-4147-A177-3AD203B41FA5}">
                      <a16:colId xmlns:a16="http://schemas.microsoft.com/office/drawing/2014/main" val="4284188408"/>
                    </a:ext>
                  </a:extLst>
                </a:gridCol>
                <a:gridCol w="1983331">
                  <a:extLst>
                    <a:ext uri="{9D8B030D-6E8A-4147-A177-3AD203B41FA5}">
                      <a16:colId xmlns:a16="http://schemas.microsoft.com/office/drawing/2014/main" val="194370360"/>
                    </a:ext>
                  </a:extLst>
                </a:gridCol>
              </a:tblGrid>
              <a:tr h="81601">
                <a:tc gridSpan="4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35727" marR="35727" marT="17864" marB="17864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607147"/>
                  </a:ext>
                </a:extLst>
              </a:tr>
              <a:tr h="23801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dirty="0" err="1">
                          <a:solidFill>
                            <a:srgbClr val="FFFFFF"/>
                          </a:solidFill>
                          <a:effectLst/>
                        </a:rPr>
                        <a:t>Características</a:t>
                      </a:r>
                      <a:endParaRPr lang="en-US" sz="1000" b="1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fontAlgn="b"/>
                      <a:endParaRPr lang="en-US" sz="100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5727" marR="35727" marT="17864" marB="17864" anchor="b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</a:rPr>
                        <a:t>Hepatitis A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2770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</a:rPr>
                        <a:t>Hepatitis B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45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</a:rPr>
                        <a:t>Hepatitis C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3B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141021"/>
                  </a:ext>
                </a:extLst>
              </a:tr>
              <a:tr h="646035"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</a:rPr>
                        <a:t>Principales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</a:rPr>
                        <a:t>vías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</a:rPr>
                        <a:t>transmisión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>
                          <a:effectLst/>
                        </a:rPr>
                        <a:t>Fecal-oral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>
                          <a:effectLst/>
                        </a:rPr>
                        <a:t>Sangre, sexual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>
                          <a:effectLst/>
                        </a:rPr>
                        <a:t>Sangre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062123"/>
                  </a:ext>
                </a:extLst>
              </a:tr>
              <a:tr h="340019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Período</a:t>
                      </a:r>
                      <a:r>
                        <a:rPr lang="en-US" sz="1000" b="1" baseline="0" dirty="0">
                          <a:solidFill>
                            <a:srgbClr val="000000"/>
                          </a:solidFill>
                          <a:effectLst/>
                        </a:rPr>
                        <a:t> de </a:t>
                      </a: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ncubación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>
                          <a:effectLst/>
                        </a:rPr>
                        <a:t>15–50 </a:t>
                      </a:r>
                      <a:r>
                        <a:rPr lang="en-US" sz="1000" dirty="0" err="1">
                          <a:effectLst/>
                        </a:rPr>
                        <a:t>días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</a:t>
                      </a:r>
                      <a:r>
                        <a:rPr lang="en-US" sz="1000" dirty="0" err="1">
                          <a:effectLst/>
                        </a:rPr>
                        <a:t>promedio</a:t>
                      </a:r>
                      <a:r>
                        <a:rPr lang="en-US" sz="1000" dirty="0">
                          <a:effectLst/>
                        </a:rPr>
                        <a:t>: 28 </a:t>
                      </a:r>
                      <a:r>
                        <a:rPr lang="en-US" sz="1000" dirty="0" err="1">
                          <a:effectLst/>
                        </a:rPr>
                        <a:t>días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</a:p>
                    <a:p>
                      <a:pPr fontAlgn="t"/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>
                          <a:effectLst/>
                        </a:rPr>
                        <a:t>60–150 </a:t>
                      </a:r>
                      <a:r>
                        <a:rPr lang="en-US" sz="1000" dirty="0" err="1">
                          <a:effectLst/>
                        </a:rPr>
                        <a:t>días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(</a:t>
                      </a:r>
                      <a:r>
                        <a:rPr lang="en-US" sz="1000" dirty="0" err="1">
                          <a:effectLst/>
                        </a:rPr>
                        <a:t>promedio</a:t>
                      </a:r>
                      <a:r>
                        <a:rPr lang="en-US" sz="1000" dirty="0">
                          <a:effectLst/>
                        </a:rPr>
                        <a:t>: 90 </a:t>
                      </a:r>
                      <a:r>
                        <a:rPr lang="en-US" sz="1000" dirty="0" err="1">
                          <a:effectLst/>
                        </a:rPr>
                        <a:t>días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>
                          <a:effectLst/>
                        </a:rPr>
                        <a:t>14–182 </a:t>
                      </a:r>
                      <a:r>
                        <a:rPr lang="en-US" sz="1000" dirty="0" err="1">
                          <a:effectLst/>
                        </a:rPr>
                        <a:t>días</a:t>
                      </a:r>
                      <a:endParaRPr lang="en-US" sz="1000" dirty="0">
                        <a:effectLst/>
                      </a:endParaRPr>
                    </a:p>
                    <a:p>
                      <a:pPr fontAlgn="t"/>
                      <a:r>
                        <a:rPr lang="en-US" sz="1000" dirty="0">
                          <a:effectLst/>
                        </a:rPr>
                        <a:t>(</a:t>
                      </a:r>
                      <a:r>
                        <a:rPr lang="en-US" sz="1000" dirty="0" err="1">
                          <a:effectLst/>
                        </a:rPr>
                        <a:t>rango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en-US" sz="1000" dirty="0" err="1">
                          <a:effectLst/>
                        </a:rPr>
                        <a:t>promedio</a:t>
                      </a:r>
                      <a:r>
                        <a:rPr lang="en-US" sz="1000" dirty="0">
                          <a:effectLst/>
                        </a:rPr>
                        <a:t>: 14–84 </a:t>
                      </a:r>
                      <a:r>
                        <a:rPr lang="en-US" sz="1000" dirty="0" err="1">
                          <a:effectLst/>
                        </a:rPr>
                        <a:t>días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193500"/>
                  </a:ext>
                </a:extLst>
              </a:tr>
              <a:tr h="646035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Síntomas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</a:rPr>
                        <a:t> de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infección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aguda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3">
                  <a:txBody>
                    <a:bodyPr/>
                    <a:lstStyle/>
                    <a:p>
                      <a:pPr fontAlgn="t"/>
                      <a:r>
                        <a:rPr lang="es-ES" sz="1000" dirty="0">
                          <a:effectLst/>
                        </a:rPr>
                        <a:t>Los síntomas son similares y pueden incluir:</a:t>
                      </a:r>
                    </a:p>
                    <a:p>
                      <a:pPr fontAlgn="t"/>
                      <a:r>
                        <a:rPr lang="es-ES" sz="1000" dirty="0">
                          <a:effectLst/>
                        </a:rPr>
                        <a:t>ictericia, fiebre, fatiga, pérdida de apetito, náuseas, vómitos, dolor abdominal, dolor en las articulaciones, orina oscura, heces de color arcilla, diarrea (solo hepatitis A).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873543"/>
                  </a:ext>
                </a:extLst>
              </a:tr>
              <a:tr h="544030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Transmisión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</a:rPr>
                        <a:t> perinatal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>
                          <a:effectLst/>
                        </a:rPr>
                        <a:t>No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Sí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Sí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2461"/>
                  </a:ext>
                </a:extLst>
              </a:tr>
              <a:tr h="442024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Vacuna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disponible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Sí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Sí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>
                          <a:effectLst/>
                        </a:rPr>
                        <a:t>No</a:t>
                      </a: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78768"/>
                  </a:ext>
                </a:extLst>
              </a:tr>
              <a:tr h="238013">
                <a:tc>
                  <a:txBody>
                    <a:bodyPr/>
                    <a:lstStyle/>
                    <a:p>
                      <a:pPr fontAlgn="t"/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</a:rPr>
                        <a:t>Tratamiento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Sostén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Sí</a:t>
                      </a:r>
                      <a:r>
                        <a:rPr lang="en-US" sz="1000" dirty="0">
                          <a:effectLst/>
                        </a:rPr>
                        <a:t>, no </a:t>
                      </a:r>
                      <a:r>
                        <a:rPr lang="en-US" sz="1000" dirty="0" err="1">
                          <a:effectLst/>
                        </a:rPr>
                        <a:t>curativo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000" dirty="0" err="1">
                          <a:effectLst/>
                        </a:rPr>
                        <a:t>Sí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>
                          <a:effectLst/>
                        </a:rPr>
                        <a:t>curativo</a:t>
                      </a:r>
                      <a:endParaRPr lang="en-US" sz="1000" dirty="0">
                        <a:effectLst/>
                      </a:endParaRPr>
                    </a:p>
                  </a:txBody>
                  <a:tcPr marL="35727" marR="35727" marT="17864" marB="17864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54755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1574949" y="220103"/>
            <a:ext cx="616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Puntos</a:t>
            </a:r>
            <a:r>
              <a:rPr lang="en-US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claves de la Hepatitis A, Hepatitis B y Hepatitis C.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115616" y="4732027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https://www.cdc.gov/hepatitis/statistics/2022surveillance/introduction/background.htm#anchor_18196</a:t>
            </a:r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48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39502"/>
            <a:ext cx="7776864" cy="857250"/>
          </a:xfrm>
        </p:spPr>
        <p:txBody>
          <a:bodyPr>
            <a:normAutofit fontScale="90000"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s-ES" sz="2200" b="1" dirty="0">
                <a:solidFill>
                  <a:srgbClr val="0070C0"/>
                </a:solidFill>
              </a:rPr>
              <a:t>Hepatitis A. Epidemiología en el mundo. </a:t>
            </a:r>
            <a:br>
              <a:rPr lang="es-ES" sz="2200" dirty="0">
                <a:solidFill>
                  <a:srgbClr val="0070C0"/>
                </a:solidFill>
              </a:rPr>
            </a:br>
            <a:r>
              <a:rPr lang="es-ES" sz="1800" b="1" dirty="0">
                <a:solidFill>
                  <a:schemeClr val="tx1"/>
                </a:solidFill>
              </a:rPr>
              <a:t>OMS: Clasificación de las áreas según el nivel de </a:t>
            </a:r>
            <a:r>
              <a:rPr lang="es-ES" sz="1800" b="1" dirty="0" err="1">
                <a:solidFill>
                  <a:schemeClr val="tx1"/>
                </a:solidFill>
              </a:rPr>
              <a:t>endemicidad</a:t>
            </a:r>
            <a:r>
              <a:rPr lang="es-ES" sz="1800" b="1" dirty="0">
                <a:solidFill>
                  <a:schemeClr val="tx1"/>
                </a:solidFill>
              </a:rPr>
              <a:t> de la enfermedad.</a:t>
            </a:r>
            <a:br>
              <a:rPr lang="es-ES" sz="1800" b="1" dirty="0">
                <a:solidFill>
                  <a:schemeClr val="tx1"/>
                </a:solidFill>
              </a:rPr>
            </a:b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6725" y="4731790"/>
            <a:ext cx="669674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Fuente: OMS. WHO position paper on hepatitis A vaccines – June 2012 Weekly Epidemiological Record, No. 28-29, 13 </a:t>
            </a:r>
            <a:r>
              <a:rPr lang="en-US" sz="900" dirty="0" err="1">
                <a:latin typeface="Calibri" panose="020F0502020204030204" pitchFamily="34" charset="0"/>
                <a:cs typeface="Calibri" panose="020F0502020204030204" pitchFamily="34" charset="0"/>
              </a:rPr>
              <a:t>july</a:t>
            </a: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 2012; 261-276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394017"/>
              </p:ext>
            </p:extLst>
          </p:nvPr>
        </p:nvGraphicFramePr>
        <p:xfrm>
          <a:off x="466725" y="1254275"/>
          <a:ext cx="8229598" cy="2541611"/>
        </p:xfrm>
        <a:graphic>
          <a:graphicData uri="http://schemas.openxmlformats.org/drawingml/2006/table">
            <a:tbl>
              <a:tblPr/>
              <a:tblGrid>
                <a:gridCol w="1306487">
                  <a:extLst>
                    <a:ext uri="{9D8B030D-6E8A-4147-A177-3AD203B41FA5}">
                      <a16:colId xmlns:a16="http://schemas.microsoft.com/office/drawing/2014/main" val="172382221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431975590"/>
                    </a:ext>
                  </a:extLst>
                </a:gridCol>
                <a:gridCol w="1358628">
                  <a:extLst>
                    <a:ext uri="{9D8B030D-6E8A-4147-A177-3AD203B41FA5}">
                      <a16:colId xmlns:a16="http://schemas.microsoft.com/office/drawing/2014/main" val="4031075981"/>
                    </a:ext>
                  </a:extLst>
                </a:gridCol>
                <a:gridCol w="1161652">
                  <a:extLst>
                    <a:ext uri="{9D8B030D-6E8A-4147-A177-3AD203B41FA5}">
                      <a16:colId xmlns:a16="http://schemas.microsoft.com/office/drawing/2014/main" val="2885094529"/>
                    </a:ext>
                  </a:extLst>
                </a:gridCol>
                <a:gridCol w="1142604">
                  <a:extLst>
                    <a:ext uri="{9D8B030D-6E8A-4147-A177-3AD203B41FA5}">
                      <a16:colId xmlns:a16="http://schemas.microsoft.com/office/drawing/2014/main" val="1862439124"/>
                    </a:ext>
                  </a:extLst>
                </a:gridCol>
                <a:gridCol w="1532035">
                  <a:extLst>
                    <a:ext uri="{9D8B030D-6E8A-4147-A177-3AD203B41FA5}">
                      <a16:colId xmlns:a16="http://schemas.microsoft.com/office/drawing/2014/main" val="2417789930"/>
                    </a:ext>
                  </a:extLst>
                </a:gridCol>
              </a:tblGrid>
              <a:tr h="1778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Nivel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endemicidad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Edad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habitual de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infección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&gt;80% IgG anti-VHA +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Epidemia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Nivel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ingresos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Región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654979"/>
                  </a:ext>
                </a:extLst>
              </a:tr>
              <a:tr h="4784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Alta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1ros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10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mayoría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asintomáticos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Raro (endemia alta y sostenida)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África subsahariana y partes del sur de Asia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821856"/>
                  </a:ext>
                </a:extLst>
              </a:tr>
              <a:tr h="32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Intermedia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 preescolares o escolares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5-10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Coexisten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 regular</a:t>
                      </a:r>
                    </a:p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Latinoamérica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573475"/>
                  </a:ext>
                </a:extLst>
              </a:tr>
              <a:tr h="948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Baja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Adolescentes o adultos jóvenes 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Alto</a:t>
                      </a:r>
                    </a:p>
                  </a:txBody>
                  <a:tcPr marL="8894" marR="8894" marT="889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Europa occidental, Australia, Nueva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Zelanda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Canadá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EEUU,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Corea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Singapur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94" marR="8894" marT="88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226987"/>
                  </a:ext>
                </a:extLst>
              </a:tr>
            </a:tbl>
          </a:graphicData>
        </a:graphic>
      </p:graphicFrame>
      <p:sp>
        <p:nvSpPr>
          <p:cNvPr id="12" name="Rectángulo 11"/>
          <p:cNvSpPr/>
          <p:nvPr/>
        </p:nvSpPr>
        <p:spPr>
          <a:xfrm>
            <a:off x="466725" y="389832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000" dirty="0">
                <a:solidFill>
                  <a:srgbClr val="000000"/>
                </a:solidFill>
                <a:latin typeface="Calibri" panose="020F0502020204030204" pitchFamily="34" charset="0"/>
              </a:rPr>
              <a:t>*Posibilidad de acceder a agua segura y adecuada eliminación de excretas.</a:t>
            </a:r>
            <a:r>
              <a:rPr lang="es-ES" sz="1000" dirty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31570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ChangeArrowheads="1"/>
          </p:cNvSpPr>
          <p:nvPr/>
        </p:nvSpPr>
        <p:spPr bwMode="auto">
          <a:xfrm>
            <a:off x="755576" y="211654"/>
            <a:ext cx="7632848" cy="86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</a:t>
            </a:r>
          </a:p>
          <a:p>
            <a:pPr>
              <a:defRPr/>
            </a:pPr>
            <a:r>
              <a:rPr lang="es-E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Epidemiologia en América Latina </a:t>
            </a:r>
          </a:p>
          <a:p>
            <a:pPr>
              <a:defRPr/>
            </a:pPr>
            <a:r>
              <a:rPr lang="es-E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previo a la introducción de la vacuna en los calendarios nacionales</a:t>
            </a:r>
            <a:r>
              <a:rPr lang="es-MX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s-ES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533087"/>
            <a:ext cx="4509183" cy="272545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1779662"/>
            <a:ext cx="3960440" cy="1541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670111" y="135761"/>
            <a:ext cx="7923945" cy="68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</a:t>
            </a:r>
            <a:r>
              <a:rPr lang="es-ES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y sin especificar. Casos y tasas Argentina 2000-2016</a:t>
            </a: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65" y="852566"/>
            <a:ext cx="6064340" cy="3586341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660232" y="1468490"/>
            <a:ext cx="2116883" cy="23544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050" dirty="0">
                <a:solidFill>
                  <a:srgbClr val="000000"/>
                </a:solidFill>
                <a:latin typeface="Calibri" panose="020F0502020204030204" pitchFamily="34" charset="0"/>
              </a:rPr>
              <a:t>A partir de 2005 (año de introducción de vacuna HA en CNV), Argentina se ha convertido en un país con </a:t>
            </a:r>
            <a:r>
              <a:rPr lang="es-ES" sz="1050" dirty="0" err="1">
                <a:solidFill>
                  <a:srgbClr val="000000"/>
                </a:solidFill>
                <a:latin typeface="Calibri" panose="020F0502020204030204" pitchFamily="34" charset="0"/>
              </a:rPr>
              <a:t>endemicidad</a:t>
            </a:r>
            <a:r>
              <a:rPr lang="es-ES" sz="1050" dirty="0">
                <a:solidFill>
                  <a:srgbClr val="000000"/>
                </a:solidFill>
                <a:latin typeface="Calibri" panose="020F0502020204030204" pitchFamily="34" charset="0"/>
              </a:rPr>
              <a:t> baja.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s-ES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050" dirty="0">
                <a:solidFill>
                  <a:srgbClr val="000000"/>
                </a:solidFill>
                <a:latin typeface="Calibri" panose="020F0502020204030204" pitchFamily="34" charset="0"/>
              </a:rPr>
              <a:t>A partir de 2010: tasas de HA de baja incidencia (0,03 a 0,19 casos cada 100.000 </a:t>
            </a:r>
            <a:r>
              <a:rPr lang="es-ES" sz="1050" dirty="0" err="1">
                <a:solidFill>
                  <a:srgbClr val="000000"/>
                </a:solidFill>
                <a:latin typeface="Calibri" panose="020F0502020204030204" pitchFamily="34" charset="0"/>
              </a:rPr>
              <a:t>hab</a:t>
            </a:r>
            <a:r>
              <a:rPr lang="es-ES" sz="1050" dirty="0">
                <a:solidFill>
                  <a:srgbClr val="000000"/>
                </a:solidFill>
                <a:latin typeface="Calibri" panose="020F0502020204030204" pitchFamily="34" charset="0"/>
              </a:rPr>
              <a:t>).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s-ES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050" dirty="0">
                <a:solidFill>
                  <a:srgbClr val="000000"/>
                </a:solidFill>
                <a:latin typeface="Calibri" panose="020F0502020204030204" pitchFamily="34" charset="0"/>
              </a:rPr>
              <a:t>En el marco general de baja incidencia, hubo brotes esporádicos en los años 2009, 2012, 2014, 2018 y 2022.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670111" y="135761"/>
            <a:ext cx="7923945" cy="68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Situación epidemiológica en Argentina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96651" y="4731990"/>
            <a:ext cx="72728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/>
              <a:t>Fuente: Boletín N° 6 Hepatitis virales en la Argentina Año VI - Julio de 2024. </a:t>
            </a:r>
            <a:r>
              <a:rPr lang="es-ES" sz="900" dirty="0">
                <a:hlinkClick r:id="rId3"/>
              </a:rPr>
              <a:t>https://www.argentina.gob.ar/sites/default/files/2024/04/boletin_n-6_hepatitis-virales-vf.pdf</a:t>
            </a:r>
            <a:endParaRPr lang="es-ES" sz="900" dirty="0"/>
          </a:p>
          <a:p>
            <a:endParaRPr lang="en-US" sz="9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632569"/>
            <a:ext cx="5236551" cy="242111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70111" y="637513"/>
            <a:ext cx="858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Evolución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de las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tasas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de hepatitis A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cien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mil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habitantes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según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grupos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edad</a:t>
            </a: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Argentina, 2013-2023.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516216" y="1632569"/>
            <a:ext cx="2304256" cy="2123658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Hasta 2014: tasas más altas en menores de 20 años (si bien fluctuantes). 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s-E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Ultimos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años: tasas más altas corresponden a adultos de 20 a 39 años. 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s-E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Ninguno de estos casos presentó antecedente </a:t>
            </a:r>
            <a:r>
              <a:rPr lang="es-E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vacunal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constatado por carnet.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3228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670111" y="135761"/>
            <a:ext cx="7923945" cy="68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Situación epidemiológica en Argentina</a:t>
            </a:r>
            <a:endParaRPr lang="es-ES" sz="2000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96651" y="4731990"/>
            <a:ext cx="72728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/>
              <a:t>Fuente: Boletín N° 6 Hepatitis virales en la Argentina Año VI - Julio de 2024. </a:t>
            </a:r>
            <a:r>
              <a:rPr lang="es-ES" sz="900" dirty="0">
                <a:hlinkClick r:id="rId3"/>
              </a:rPr>
              <a:t>https://www.argentina.gob.ar/sites/default/files/2024/04/boletin_n-6_hepatitis-virales-vf.pdf</a:t>
            </a:r>
            <a:endParaRPr lang="es-ES" sz="900" dirty="0"/>
          </a:p>
          <a:p>
            <a:endParaRPr lang="en-US" sz="900" dirty="0"/>
          </a:p>
        </p:txBody>
      </p:sp>
      <p:sp>
        <p:nvSpPr>
          <p:cNvPr id="4" name="Rectángulo 3"/>
          <p:cNvSpPr/>
          <p:nvPr/>
        </p:nvSpPr>
        <p:spPr>
          <a:xfrm>
            <a:off x="670111" y="637513"/>
            <a:ext cx="8222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latin typeface="Calibri" panose="020F0502020204030204" pitchFamily="34" charset="0"/>
                <a:cs typeface="Calibri" panose="020F0502020204030204" pitchFamily="34" charset="0"/>
              </a:rPr>
              <a:t>Evolución de las tasas de hepatitis A por cien mil habitantes según sexo asignado al nacer y proporción de sexo de los casos totales. Argentina, 2013-2023. 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588225" y="1785596"/>
            <a:ext cx="2304256" cy="1754326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67% de los casos confirmados (anti HAV-</a:t>
            </a:r>
            <a:r>
              <a:rPr lang="es-E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IgM</a:t>
            </a: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+) eran varones.</a:t>
            </a:r>
          </a:p>
          <a:p>
            <a:pPr>
              <a:buClr>
                <a:srgbClr val="C00000"/>
              </a:buClr>
            </a:pP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Años con &gt; Nº de casos (2014, 2017, 2018 y 2022) fueron los de &gt; diferencia en la distribución por sexo (tasas en varones fueron hasta 4 veces las de mujeres).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430539"/>
            <a:ext cx="5288632" cy="284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83198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696651" y="249679"/>
            <a:ext cx="7923945" cy="68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s-MX" sz="20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Hepatitis A. </a:t>
            </a:r>
          </a:p>
          <a:p>
            <a:pPr>
              <a:defRPr/>
            </a:pPr>
            <a:r>
              <a:rPr lang="es-E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Estado de situación de la vacunación contra hepatitis A.</a:t>
            </a:r>
            <a:endParaRPr lang="es-ES" b="1" dirty="0">
              <a:solidFill>
                <a:srgbClr val="0070C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9" name="Flecha abajo 8"/>
          <p:cNvSpPr/>
          <p:nvPr/>
        </p:nvSpPr>
        <p:spPr>
          <a:xfrm flipH="1">
            <a:off x="2680362" y="1491630"/>
            <a:ext cx="45719" cy="160366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45437" y="1069427"/>
            <a:ext cx="3738978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2005   Se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vacuna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 en CNV,</a:t>
            </a:r>
          </a:p>
          <a:p>
            <a:pPr algn="just"/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con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dosis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única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año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edad</a:t>
            </a: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32877" y="1694484"/>
            <a:ext cx="3738978" cy="830997"/>
          </a:xfrm>
          <a:prstGeom prst="rect">
            <a:avLst/>
          </a:prstGeom>
          <a:solidFill>
            <a:srgbClr val="EDF2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Desaparición</a:t>
            </a:r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de: 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Brotes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epidémicos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anuales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Complicaciones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asociadas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(hepatitis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fulminante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trasplante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hepático</a:t>
            </a: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845437" y="2931790"/>
            <a:ext cx="3738978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Complementariamente </a:t>
            </a:r>
          </a:p>
          <a:p>
            <a:r>
              <a:rPr lang="es-E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Ministerio de Salud recomienda la vacuna HA en adultos (con </a:t>
            </a: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esquema de 2 dosis</a:t>
            </a:r>
            <a:r>
              <a:rPr lang="es-E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en los siguientes casos: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9A38779-903E-4423-A8E6-F379E4C8A2FE}"/>
              </a:ext>
            </a:extLst>
          </p:cNvPr>
          <p:cNvSpPr/>
          <p:nvPr/>
        </p:nvSpPr>
        <p:spPr>
          <a:xfrm>
            <a:off x="5004048" y="2187317"/>
            <a:ext cx="3888432" cy="230832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Varones que tienen sexo con varones, mujeres </a:t>
            </a:r>
            <a:r>
              <a:rPr lang="es-ES" sz="1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</a:t>
            </a: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trabajadoras y trabajadores sexuales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Personas con desórdenes de la coagulación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Personas con enfermedad hepática crónica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de laboratorio que manipula muestras de VHA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gastronómico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de maestranza que maneje residuos y servicios sanitarios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de jardines maternales que asiste a &lt;1 año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s-ES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Personas que viajan a zonas de alta o mediana endemia (en este caso, el Ministerio de Salud no provee esta vacuna).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Abrir llave 3"/>
          <p:cNvSpPr/>
          <p:nvPr/>
        </p:nvSpPr>
        <p:spPr>
          <a:xfrm>
            <a:off x="4716016" y="2187316"/>
            <a:ext cx="300592" cy="2308325"/>
          </a:xfrm>
          <a:prstGeom prst="leftBrace">
            <a:avLst>
              <a:gd name="adj1" fmla="val 8333"/>
              <a:gd name="adj2" fmla="val 49578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088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8679</TotalTime>
  <Words>1543</Words>
  <Application>Microsoft Office PowerPoint</Application>
  <PresentationFormat>Presentación en pantalla (16:9)</PresentationFormat>
  <Paragraphs>223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Tema de Office</vt:lpstr>
      <vt:lpstr>Hepatitis A</vt:lpstr>
      <vt:lpstr>Presentación de PowerPoint</vt:lpstr>
      <vt:lpstr>Presentación de PowerPoint</vt:lpstr>
      <vt:lpstr>Hepatitis A. Epidemiología en el mundo.  OMS: Clasificación de las áreas según el nivel de endemicidad de la enfermedad.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ESCRIBA AQUÍ el título del módulo</dc:title>
  <dc:creator>Ione</dc:creator>
  <cp:lastModifiedBy>Centro Medicus</cp:lastModifiedBy>
  <cp:revision>869</cp:revision>
  <dcterms:created xsi:type="dcterms:W3CDTF">2013-03-07T20:00:08Z</dcterms:created>
  <dcterms:modified xsi:type="dcterms:W3CDTF">2024-09-11T18:53:53Z</dcterms:modified>
</cp:coreProperties>
</file>