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7" r:id="rId2"/>
    <p:sldId id="305" r:id="rId3"/>
    <p:sldId id="261" r:id="rId4"/>
    <p:sldId id="262" r:id="rId5"/>
    <p:sldId id="333" r:id="rId6"/>
    <p:sldId id="263" r:id="rId7"/>
    <p:sldId id="264" r:id="rId8"/>
    <p:sldId id="341" r:id="rId9"/>
    <p:sldId id="337" r:id="rId10"/>
    <p:sldId id="335" r:id="rId11"/>
    <p:sldId id="266" r:id="rId12"/>
    <p:sldId id="267" r:id="rId13"/>
    <p:sldId id="330" r:id="rId14"/>
    <p:sldId id="340" r:id="rId15"/>
    <p:sldId id="289" r:id="rId16"/>
    <p:sldId id="343" r:id="rId17"/>
    <p:sldId id="297" r:id="rId18"/>
    <p:sldId id="342" r:id="rId19"/>
    <p:sldId id="295" r:id="rId20"/>
    <p:sldId id="298" r:id="rId21"/>
  </p:sldIdLst>
  <p:sldSz cx="9144000" cy="5143500" type="screen16x9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4A7EBB"/>
    <a:srgbClr val="C9E7A7"/>
    <a:srgbClr val="F7EAE9"/>
    <a:srgbClr val="006600"/>
    <a:srgbClr val="EDF2F9"/>
    <a:srgbClr val="C08040"/>
    <a:srgbClr val="FFA7A7"/>
    <a:srgbClr val="193A61"/>
    <a:srgbClr val="E6E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54" autoAdjust="0"/>
  </p:normalViewPr>
  <p:slideViewPr>
    <p:cSldViewPr>
      <p:cViewPr varScale="1">
        <p:scale>
          <a:sx n="138" d="100"/>
          <a:sy n="138" d="100"/>
        </p:scale>
        <p:origin x="786" y="13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BCC2C7-41DE-4B56-B4FC-9D174453580B}" type="datetimeFigureOut">
              <a:rPr lang="es-AR"/>
              <a:pPr>
                <a:defRPr/>
              </a:pPr>
              <a:t>11/9/2024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6808E-6DBB-4C99-A968-63F5055ED43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46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2C6C17DE-CEF3-40EB-BEF5-8C2A47368C31}" type="datetimeFigureOut">
              <a:rPr lang="es-ES_tradnl" smtClean="0"/>
              <a:pPr>
                <a:defRPr/>
              </a:pPr>
              <a:t>11/09/2024</a:t>
            </a:fld>
            <a:endParaRPr lang="es-ES_tradnl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767DB9AF-8A70-4FE3-87AD-83DA7FB2739F}" type="slidenum">
              <a:rPr lang="es-ES_tradnl" smtClean="0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54174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7DB9AF-8A70-4FE3-87AD-83DA7FB2739F}" type="slidenum">
              <a:rPr lang="es-ES_tradnl" smtClean="0"/>
              <a:pPr>
                <a:defRPr/>
              </a:pPr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5387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14C9DA70-DA0A-4EF5-BEB1-0F22E7BDC612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13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555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0D5F311A-5382-4AEB-B398-A59B139A684B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15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768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77D2F3DA-0AFF-40D5-B3B2-F6B22BC64725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16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1881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8141ABDA-C6C2-4364-9CED-B3C2B09B1B23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17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89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6EFE9448-3314-4F7C-9CE0-585843E71CBF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18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70151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8B45E042-E47D-4D62-9B67-2292C36BD552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19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1097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3DC55842-950F-4D2A-B40E-D06312D7EA9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20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662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AB4D8986-C6D4-4B1F-B863-4053E28A9FDD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3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103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D257DFA3-5554-471D-AA1B-D687BE3311E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4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368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2000616E-5B20-4E27-A60E-0D1186E6AFBF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6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77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44AA2A81-91FE-4361-8D8E-B2FA41919246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7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072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02F02B15-D281-4230-A7B4-17367CB01A43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8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3165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02F02B15-D281-4230-A7B4-17367CB01A43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9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9916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30C8DABD-0892-43BF-9A58-10EB68EEB96B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11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292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14C9DA70-DA0A-4EF5-BEB1-0F22E7BDC612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12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921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3107535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4286262"/>
            <a:ext cx="6143668" cy="6429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8DA99F8-F574-486D-9E99-490DB3F150FF}" type="datetimeFigureOut">
              <a:rPr lang="es-AR" smtClean="0"/>
              <a:pPr>
                <a:defRPr/>
              </a:pPr>
              <a:t>11/9/2024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F039582-7CD7-4AB5-8445-6C39E7278D3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publications/i/item/978924009167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publications/i/item/978924009167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Título"/>
          <p:cNvSpPr>
            <a:spLocks noGrp="1"/>
          </p:cNvSpPr>
          <p:nvPr>
            <p:ph type="ctrTitle" idx="4294967295"/>
          </p:nvPr>
        </p:nvSpPr>
        <p:spPr>
          <a:xfrm>
            <a:off x="0" y="1685255"/>
            <a:ext cx="9143999" cy="1102519"/>
          </a:xfrm>
        </p:spPr>
        <p:txBody>
          <a:bodyPr/>
          <a:lstStyle/>
          <a:p>
            <a:pPr eaLnBrk="1" hangingPunct="1">
              <a:defRPr/>
            </a:pPr>
            <a:r>
              <a:rPr lang="es-ES" sz="3200" dirty="0">
                <a:solidFill>
                  <a:srgbClr val="0070C0"/>
                </a:solidFill>
              </a:rPr>
              <a:t>Hepatitis B</a:t>
            </a:r>
            <a:endParaRPr lang="es-AR" sz="3200" dirty="0">
              <a:solidFill>
                <a:srgbClr val="0070C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" y="2787774"/>
            <a:ext cx="9143999" cy="421784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es-ES_tradnl" sz="1800" dirty="0">
                <a:solidFill>
                  <a:schemeClr val="bg1">
                    <a:lumMod val="50000"/>
                  </a:schemeClr>
                </a:solidFill>
              </a:rPr>
              <a:t>Dra. Julia </a:t>
            </a:r>
            <a:r>
              <a:rPr lang="es-ES_tradnl" sz="1800" dirty="0" err="1">
                <a:solidFill>
                  <a:schemeClr val="bg1">
                    <a:lumMod val="50000"/>
                  </a:schemeClr>
                </a:solidFill>
              </a:rPr>
              <a:t>Bakir</a:t>
            </a:r>
            <a:endParaRPr lang="es-ES_tradnl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987574"/>
            <a:ext cx="1744444" cy="290740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257" y="1832414"/>
            <a:ext cx="1009650" cy="1466850"/>
          </a:xfrm>
          <a:prstGeom prst="rect">
            <a:avLst/>
          </a:prstGeom>
        </p:spPr>
      </p:pic>
      <p:sp>
        <p:nvSpPr>
          <p:cNvPr id="10" name="14 CuadroTexto">
            <a:extLst>
              <a:ext uri="{FF2B5EF4-FFF2-40B4-BE49-F238E27FC236}">
                <a16:creationId xmlns:a16="http://schemas.microsoft.com/office/drawing/2014/main" id="{585F4047-8EF1-44DD-B12B-9D5F0326219C}"/>
              </a:ext>
            </a:extLst>
          </p:cNvPr>
          <p:cNvSpPr txBox="1"/>
          <p:nvPr/>
        </p:nvSpPr>
        <p:spPr>
          <a:xfrm>
            <a:off x="2038281" y="2120328"/>
            <a:ext cx="155455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latin typeface="Calibri" pitchFamily="34" charset="0"/>
                <a:cs typeface="Calibri" pitchFamily="34" charset="0"/>
              </a:rPr>
              <a:t>HBsAg (+)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5 CuadroTexto">
            <a:extLst>
              <a:ext uri="{FF2B5EF4-FFF2-40B4-BE49-F238E27FC236}">
                <a16:creationId xmlns:a16="http://schemas.microsoft.com/office/drawing/2014/main" id="{FA4F6524-4ADA-431C-B644-E16CE6012B79}"/>
              </a:ext>
            </a:extLst>
          </p:cNvPr>
          <p:cNvSpPr txBox="1"/>
          <p:nvPr/>
        </p:nvSpPr>
        <p:spPr>
          <a:xfrm>
            <a:off x="2009333" y="2715766"/>
            <a:ext cx="155455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latin typeface="Calibri" pitchFamily="34" charset="0"/>
                <a:cs typeface="Calibri" pitchFamily="34" charset="0"/>
              </a:rPr>
              <a:t>HBsAg (+) y HBeAg (+)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5 CuadroTexto">
            <a:extLst>
              <a:ext uri="{FF2B5EF4-FFF2-40B4-BE49-F238E27FC236}">
                <a16:creationId xmlns:a16="http://schemas.microsoft.com/office/drawing/2014/main" id="{FA4F6524-4ADA-431C-B644-E16CE6012B79}"/>
              </a:ext>
            </a:extLst>
          </p:cNvPr>
          <p:cNvSpPr txBox="1"/>
          <p:nvPr/>
        </p:nvSpPr>
        <p:spPr>
          <a:xfrm>
            <a:off x="2009333" y="3219822"/>
            <a:ext cx="155455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latin typeface="Calibri" pitchFamily="34" charset="0"/>
                <a:cs typeface="Calibri" pitchFamily="34" charset="0"/>
              </a:rPr>
              <a:t>ADN VHB en plasma </a:t>
            </a:r>
          </a:p>
          <a:p>
            <a:pPr algn="ctr"/>
            <a:r>
              <a:rPr lang="es-ES" sz="1200" i="1" dirty="0">
                <a:latin typeface="Calibri" pitchFamily="34" charset="0"/>
                <a:cs typeface="Calibri" pitchFamily="34" charset="0"/>
              </a:rPr>
              <a:t>≥2000 UI/</a:t>
            </a:r>
            <a:r>
              <a:rPr lang="es-ES" sz="1200" i="1" dirty="0" err="1">
                <a:latin typeface="Calibri" pitchFamily="34" charset="0"/>
                <a:cs typeface="Calibri" pitchFamily="34" charset="0"/>
              </a:rPr>
              <a:t>mL</a:t>
            </a:r>
            <a:r>
              <a:rPr lang="es-ES" sz="1200" i="1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4" name="18 CuadroTexto">
            <a:extLst>
              <a:ext uri="{FF2B5EF4-FFF2-40B4-BE49-F238E27FC236}">
                <a16:creationId xmlns:a16="http://schemas.microsoft.com/office/drawing/2014/main" id="{EEB1E594-8812-4426-9249-EC7FAE7957E3}"/>
              </a:ext>
            </a:extLst>
          </p:cNvPr>
          <p:cNvSpPr txBox="1"/>
          <p:nvPr/>
        </p:nvSpPr>
        <p:spPr>
          <a:xfrm>
            <a:off x="5152826" y="2027996"/>
            <a:ext cx="199885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latin typeface="Calibri" pitchFamily="34" charset="0"/>
                <a:cs typeface="Calibri" pitchFamily="34" charset="0"/>
              </a:rPr>
              <a:t>10% de RN que no recibió </a:t>
            </a:r>
            <a:r>
              <a:rPr lang="es-ES" sz="1200" i="1" dirty="0" err="1">
                <a:latin typeface="Calibri" pitchFamily="34" charset="0"/>
                <a:cs typeface="Calibri" pitchFamily="34" charset="0"/>
              </a:rPr>
              <a:t>inmunoprofilaxis</a:t>
            </a:r>
            <a:r>
              <a:rPr lang="es-ES" sz="1200" i="1" dirty="0">
                <a:latin typeface="Calibri" pitchFamily="34" charset="0"/>
                <a:cs typeface="Calibri" pitchFamily="34" charset="0"/>
              </a:rPr>
              <a:t> contra VHB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12 Conector recto de flecha">
            <a:extLst>
              <a:ext uri="{FF2B5EF4-FFF2-40B4-BE49-F238E27FC236}">
                <a16:creationId xmlns:a16="http://schemas.microsoft.com/office/drawing/2014/main" id="{269228DE-5DCC-47DF-AFF4-3CB7CA5043FB}"/>
              </a:ext>
            </a:extLst>
          </p:cNvPr>
          <p:cNvCxnSpPr/>
          <p:nvPr/>
        </p:nvCxnSpPr>
        <p:spPr>
          <a:xfrm>
            <a:off x="3655331" y="2273460"/>
            <a:ext cx="1476920" cy="9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3956217" y="2042629"/>
            <a:ext cx="789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infectó</a:t>
            </a:r>
            <a:endParaRPr lang="en-US" sz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18 CuadroTexto">
            <a:extLst>
              <a:ext uri="{FF2B5EF4-FFF2-40B4-BE49-F238E27FC236}">
                <a16:creationId xmlns:a16="http://schemas.microsoft.com/office/drawing/2014/main" id="{EEB1E594-8812-4426-9249-EC7FAE7957E3}"/>
              </a:ext>
            </a:extLst>
          </p:cNvPr>
          <p:cNvSpPr txBox="1"/>
          <p:nvPr/>
        </p:nvSpPr>
        <p:spPr>
          <a:xfrm>
            <a:off x="5152826" y="2628161"/>
            <a:ext cx="199885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latin typeface="Calibri" pitchFamily="34" charset="0"/>
                <a:cs typeface="Calibri" pitchFamily="34" charset="0"/>
              </a:rPr>
              <a:t>70-90% de RN que no recibió </a:t>
            </a:r>
            <a:r>
              <a:rPr lang="es-ES" sz="1200" i="1" dirty="0" err="1">
                <a:latin typeface="Calibri" pitchFamily="34" charset="0"/>
                <a:cs typeface="Calibri" pitchFamily="34" charset="0"/>
              </a:rPr>
              <a:t>inmunoprofilaxis</a:t>
            </a:r>
            <a:r>
              <a:rPr lang="es-ES" sz="1200" i="1" dirty="0">
                <a:latin typeface="Calibri" pitchFamily="34" charset="0"/>
                <a:cs typeface="Calibri" pitchFamily="34" charset="0"/>
              </a:rPr>
              <a:t> contra VHB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12 Conector recto de flecha">
            <a:extLst>
              <a:ext uri="{FF2B5EF4-FFF2-40B4-BE49-F238E27FC236}">
                <a16:creationId xmlns:a16="http://schemas.microsoft.com/office/drawing/2014/main" id="{269228DE-5DCC-47DF-AFF4-3CB7CA5043FB}"/>
              </a:ext>
            </a:extLst>
          </p:cNvPr>
          <p:cNvCxnSpPr/>
          <p:nvPr/>
        </p:nvCxnSpPr>
        <p:spPr>
          <a:xfrm>
            <a:off x="3655331" y="2813750"/>
            <a:ext cx="1476920" cy="9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3956217" y="2536751"/>
            <a:ext cx="789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infectó</a:t>
            </a:r>
            <a:endParaRPr lang="en-US" sz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989216" y="3222463"/>
            <a:ext cx="789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infectó</a:t>
            </a:r>
            <a:endParaRPr lang="en-US" sz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12 Conector recto de flecha">
            <a:extLst>
              <a:ext uri="{FF2B5EF4-FFF2-40B4-BE49-F238E27FC236}">
                <a16:creationId xmlns:a16="http://schemas.microsoft.com/office/drawing/2014/main" id="{269228DE-5DCC-47DF-AFF4-3CB7CA5043FB}"/>
              </a:ext>
            </a:extLst>
          </p:cNvPr>
          <p:cNvCxnSpPr/>
          <p:nvPr/>
        </p:nvCxnSpPr>
        <p:spPr>
          <a:xfrm>
            <a:off x="3635896" y="3493992"/>
            <a:ext cx="1476920" cy="9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18 CuadroTexto">
            <a:extLst>
              <a:ext uri="{FF2B5EF4-FFF2-40B4-BE49-F238E27FC236}">
                <a16:creationId xmlns:a16="http://schemas.microsoft.com/office/drawing/2014/main" id="{EEB1E594-8812-4426-9249-EC7FAE7957E3}"/>
              </a:ext>
            </a:extLst>
          </p:cNvPr>
          <p:cNvSpPr txBox="1"/>
          <p:nvPr/>
        </p:nvSpPr>
        <p:spPr>
          <a:xfrm>
            <a:off x="5132251" y="3299264"/>
            <a:ext cx="252028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1200" i="1" dirty="0">
                <a:latin typeface="Calibri" panose="020F0502020204030204" pitchFamily="34" charset="0"/>
                <a:cs typeface="Calibri" panose="020F0502020204030204" pitchFamily="34" charset="0"/>
              </a:rPr>
              <a:t>2,1% de RN </a:t>
            </a:r>
            <a:r>
              <a:rPr lang="es-ES" sz="12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pesar de haber recibido</a:t>
            </a:r>
          </a:p>
          <a:p>
            <a:r>
              <a:rPr lang="es-ES" sz="12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s-ES" sz="1200" i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inmunoprofilaxis</a:t>
            </a:r>
            <a:r>
              <a:rPr lang="es-ES" sz="12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contra VHB</a:t>
            </a:r>
            <a:endParaRPr lang="en-US" sz="1200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709954" y="213616"/>
            <a:ext cx="8136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C00000"/>
              </a:buClr>
            </a:pPr>
            <a:r>
              <a:rPr lang="es-MX" sz="2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 </a:t>
            </a:r>
          </a:p>
          <a:p>
            <a:pPr lvl="0" algn="just">
              <a:buClr>
                <a:srgbClr val="C00000"/>
              </a:buClr>
            </a:pPr>
            <a:r>
              <a:rPr lang="es-ES" sz="2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Transmisión vertical o perinatal, de madre a hijo durante el parto.</a:t>
            </a:r>
          </a:p>
        </p:txBody>
      </p:sp>
    </p:spTree>
    <p:extLst>
      <p:ext uri="{BB962C8B-B14F-4D97-AF65-F5344CB8AC3E}">
        <p14:creationId xmlns:p14="http://schemas.microsoft.com/office/powerpoint/2010/main" val="202635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755576" y="0"/>
            <a:ext cx="9144000" cy="88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Grupos con mayor riesgo de infección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27584" y="882254"/>
            <a:ext cx="7848872" cy="3647152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3 Rectángulo"/>
          <p:cNvSpPr>
            <a:spLocks noChangeArrowheads="1"/>
          </p:cNvSpPr>
          <p:nvPr/>
        </p:nvSpPr>
        <p:spPr bwMode="auto">
          <a:xfrm>
            <a:off x="611560" y="883159"/>
            <a:ext cx="8064896" cy="360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Neonatos hijos de madres HBsAg (+)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Trabajadores de salud.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Convivientes y contactos sexuales con portador o con paciente con infección aguda. 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Hombres que tienen sexo con. hombres 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Personas con antecedentes de infecciones de transmisión sexual o múltiples parejas sexuales.</a:t>
            </a:r>
          </a:p>
          <a:p>
            <a:pPr marL="477838" lvl="0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Personas con antecedentes de infección por el virus de la hepatitis C.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Drogadictos endovenosos. 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Pacientes que reciben transfusiones o factores de coagulación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periodicamente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 err="1">
                <a:latin typeface="Calibri" pitchFamily="34" charset="0"/>
                <a:cs typeface="Calibri" pitchFamily="34" charset="0"/>
              </a:rPr>
              <a:t>Hemodializados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y pacientes con insuficiencia renal crónica.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Receptores de trasplante de órganos.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Pacientes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inmunocomprometidos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(incluido los pacientes HIV +).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Pacientes con diabetes tipo 1 y tipo 2.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Poblaciones cautivas (cárceles, hogares).</a:t>
            </a:r>
          </a:p>
          <a:p>
            <a:pPr marL="477838" indent="-193675" algn="just">
              <a:spcAft>
                <a:spcPts val="3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Residentes o viajeros a regiones con prevalencia de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AgHBs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≥2% (ej. África, Asia, Islas del Pacífico, etc.).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827584" y="240727"/>
            <a:ext cx="7848600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Marcadores serológicos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27584" y="1135821"/>
            <a:ext cx="7280775" cy="3247043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640629"/>
            <a:ext cx="6297714" cy="223742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971600" y="195486"/>
            <a:ext cx="7848600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Infección crónica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39552" y="2067694"/>
            <a:ext cx="7921625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68338" indent="-185738" algn="just">
              <a:spcAft>
                <a:spcPts val="600"/>
              </a:spcAft>
              <a:buFont typeface="Wingdings" pitchFamily="2" charset="2"/>
              <a:buNone/>
            </a:pPr>
            <a:r>
              <a:rPr lang="es-ES" b="1" dirty="0">
                <a:latin typeface="Times New Roman" pitchFamily="18" charset="0"/>
                <a:cs typeface="Calibri" pitchFamily="34" charset="0"/>
              </a:rPr>
              <a:t> </a:t>
            </a:r>
            <a:endParaRPr lang="es-ES" sz="1600" b="1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Font typeface="Wingdings" pitchFamily="2" charset="2"/>
              <a:buNone/>
            </a:pPr>
            <a:r>
              <a:rPr lang="es-ES" dirty="0">
                <a:latin typeface="Calibri" pitchFamily="34" charset="0"/>
                <a:cs typeface="Calibri" pitchFamily="34" charset="0"/>
              </a:rPr>
              <a:t>   				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63633" y="1275606"/>
            <a:ext cx="7280775" cy="31700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8338" indent="-185738" algn="just">
              <a:spcAft>
                <a:spcPts val="600"/>
              </a:spcAft>
              <a:buFont typeface="Wingdings" pitchFamily="2" charset="2"/>
              <a:buNone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Presencia de:</a:t>
            </a:r>
          </a:p>
          <a:p>
            <a:pPr marL="668338" indent="-185738" algn="just">
              <a:spcAft>
                <a:spcPts val="600"/>
              </a:spcAft>
              <a:buFont typeface="Wingdings" pitchFamily="2" charset="2"/>
              <a:buNone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FontTx/>
              <a:buChar char="-"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HBsAg, HBeAg o ADN VHB durante 6 meses, o</a:t>
            </a:r>
          </a:p>
          <a:p>
            <a:pPr marL="668338" indent="-185738" algn="just">
              <a:spcAft>
                <a:spcPts val="600"/>
              </a:spcAft>
              <a:buFontTx/>
              <a:buChar char="-"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HBsAg, HBeAg o ADN VHB  con ausencia de </a:t>
            </a:r>
            <a:r>
              <a:rPr lang="es-ES" sz="1600" dirty="0" err="1">
                <a:latin typeface="Calibri" pitchFamily="34" charset="0"/>
                <a:cs typeface="Calibri" pitchFamily="34" charset="0"/>
              </a:rPr>
              <a:t>IgM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 anti-</a:t>
            </a:r>
            <a:r>
              <a:rPr lang="es-ES" sz="1600" dirty="0" err="1">
                <a:latin typeface="Calibri" pitchFamily="34" charset="0"/>
                <a:cs typeface="Calibri" pitchFamily="34" charset="0"/>
              </a:rPr>
              <a:t>HBc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668338" indent="-185738" algn="just">
              <a:spcAft>
                <a:spcPts val="600"/>
              </a:spcAft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600" b="1" dirty="0">
                <a:latin typeface="Calibri" pitchFamily="34" charset="0"/>
                <a:cs typeface="Calibri" pitchFamily="34" charset="0"/>
              </a:rPr>
              <a:t>Es el reservorio primario de infección.</a:t>
            </a: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b="1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600" b="1" dirty="0">
                <a:latin typeface="Calibri" pitchFamily="34" charset="0"/>
                <a:cs typeface="Calibri" pitchFamily="34" charset="0"/>
              </a:rPr>
              <a:t>La posibilidad de tener infección crónica es inversamente proporcional a la edad en que ocurrió la infección.</a:t>
            </a: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7806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27584" y="949238"/>
            <a:ext cx="7488832" cy="353943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27584" y="171812"/>
            <a:ext cx="71307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4A7EB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Hepatitis B</a:t>
            </a:r>
          </a:p>
          <a:p>
            <a:r>
              <a:rPr lang="es-ES" sz="2000" dirty="0">
                <a:solidFill>
                  <a:srgbClr val="4A7EB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Riesgo de infección crónica según edad al momento de la infección</a:t>
            </a:r>
            <a:endParaRPr lang="en-US" sz="2000" dirty="0">
              <a:solidFill>
                <a:srgbClr val="4A7EB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287" y="1065956"/>
            <a:ext cx="5252615" cy="330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7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"/>
          <p:cNvSpPr/>
          <p:nvPr/>
        </p:nvSpPr>
        <p:spPr>
          <a:xfrm>
            <a:off x="500034" y="1857370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s-ES" sz="1600" b="1" dirty="0">
                <a:latin typeface="Calibri" panose="020F0502020204030204" pitchFamily="34" charset="0"/>
                <a:cs typeface="Calibri" panose="020F0502020204030204" pitchFamily="34" charset="0"/>
              </a:rPr>
              <a:t>9 - 12 meses de vida:                                                                  +</a:t>
            </a:r>
            <a:endParaRPr lang="es-E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3390491" y="1851670"/>
            <a:ext cx="1349300" cy="33855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AR" sz="1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Anti-</a:t>
            </a:r>
            <a:r>
              <a:rPr lang="es-AR" sz="16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HBs</a:t>
            </a:r>
            <a:endParaRPr lang="es-AR" sz="16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6331140" y="1862703"/>
            <a:ext cx="1349300" cy="33855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AR" sz="16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HBsAg</a:t>
            </a:r>
            <a:endParaRPr lang="es-AR" sz="16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00034" y="987574"/>
            <a:ext cx="8151271" cy="584775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MX" sz="1600" b="1" dirty="0">
                <a:latin typeface="Calibri" panose="020F0502020204030204" pitchFamily="34" charset="0"/>
                <a:cs typeface="Calibri" panose="020F0502020204030204" pitchFamily="34" charset="0"/>
              </a:rPr>
              <a:t>Vacuna HB + </a:t>
            </a:r>
            <a:r>
              <a:rPr lang="es-MX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IgHB</a:t>
            </a:r>
            <a:r>
              <a:rPr lang="es-MX" sz="1600" b="1" dirty="0">
                <a:latin typeface="Calibri" panose="020F0502020204030204" pitchFamily="34" charset="0"/>
                <a:cs typeface="Calibri" panose="020F0502020204030204" pitchFamily="34" charset="0"/>
              </a:rPr>
              <a:t> (0.5 ml) dentro de las 12 </a:t>
            </a:r>
            <a:r>
              <a:rPr lang="es-MX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hs</a:t>
            </a:r>
            <a:r>
              <a:rPr lang="es-MX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de vida. </a:t>
            </a:r>
          </a:p>
          <a:p>
            <a:pPr lvl="0" algn="ctr"/>
            <a:r>
              <a:rPr lang="es-MX" sz="1600" dirty="0">
                <a:latin typeface="Calibri" panose="020F0502020204030204" pitchFamily="34" charset="0"/>
                <a:cs typeface="Calibri" panose="020F0502020204030204" pitchFamily="34" charset="0"/>
              </a:rPr>
              <a:t>Completar esquema de vacuna HB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214588" y="2981738"/>
            <a:ext cx="134930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AR" sz="16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Protegidos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214588" y="2571748"/>
            <a:ext cx="134930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600">
                <a:latin typeface="Calibri" panose="020F0502020204030204" pitchFamily="34" charset="0"/>
                <a:cs typeface="Calibri" panose="020F0502020204030204" pitchFamily="34" charset="0"/>
              </a:rPr>
              <a:t>≥10 mUI/ml</a:t>
            </a:r>
            <a:endParaRPr lang="es-AR" sz="16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4253050" y="2555857"/>
            <a:ext cx="134930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&lt;10 </a:t>
            </a:r>
            <a:r>
              <a:rPr lang="es-E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6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875549" y="2571748"/>
            <a:ext cx="64807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(-)</a:t>
            </a:r>
            <a:endParaRPr lang="es-AR" sz="16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7624365" y="2553682"/>
            <a:ext cx="648072" cy="33855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(+)</a:t>
            </a:r>
            <a:endParaRPr lang="es-AR" sz="16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7302891" y="3027904"/>
            <a:ext cx="1291019" cy="584775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Repetir a los 6 meses</a:t>
            </a:r>
            <a:endParaRPr lang="es-AR" sz="16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4252020" y="3007946"/>
            <a:ext cx="227160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Clr>
                <a:schemeClr val="folHlink"/>
              </a:buClr>
              <a:buFont typeface="Wingdings" pitchFamily="2" charset="2"/>
              <a:buNone/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Aplicar 2º serie </a:t>
            </a:r>
            <a:r>
              <a:rPr lang="es-E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ó</a:t>
            </a: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 1 dosis y chequear con </a:t>
            </a:r>
            <a:r>
              <a:rPr lang="es-E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antiHBs</a:t>
            </a:r>
            <a:endParaRPr lang="es-E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Flecha abajo 37"/>
          <p:cNvSpPr/>
          <p:nvPr/>
        </p:nvSpPr>
        <p:spPr>
          <a:xfrm>
            <a:off x="5004048" y="2417954"/>
            <a:ext cx="45719" cy="81788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echa abajo 38"/>
          <p:cNvSpPr/>
          <p:nvPr/>
        </p:nvSpPr>
        <p:spPr>
          <a:xfrm>
            <a:off x="2870097" y="2427734"/>
            <a:ext cx="45719" cy="81788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Conector recto 39"/>
          <p:cNvCxnSpPr>
            <a:stCxn id="28" idx="2"/>
          </p:cNvCxnSpPr>
          <p:nvPr/>
        </p:nvCxnSpPr>
        <p:spPr>
          <a:xfrm>
            <a:off x="4065141" y="2190224"/>
            <a:ext cx="0" cy="22773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>
            <a:endCxn id="38" idx="0"/>
          </p:cNvCxnSpPr>
          <p:nvPr/>
        </p:nvCxnSpPr>
        <p:spPr>
          <a:xfrm>
            <a:off x="2889238" y="2417954"/>
            <a:ext cx="213767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6228184" y="2417954"/>
            <a:ext cx="1728192" cy="97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echa abajo 49"/>
          <p:cNvSpPr/>
          <p:nvPr/>
        </p:nvSpPr>
        <p:spPr>
          <a:xfrm>
            <a:off x="6212807" y="2427734"/>
            <a:ext cx="45719" cy="81788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echa abajo 50"/>
          <p:cNvSpPr/>
          <p:nvPr/>
        </p:nvSpPr>
        <p:spPr>
          <a:xfrm>
            <a:off x="7956376" y="2427734"/>
            <a:ext cx="45719" cy="81788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Conector recto 51"/>
          <p:cNvCxnSpPr/>
          <p:nvPr/>
        </p:nvCxnSpPr>
        <p:spPr>
          <a:xfrm>
            <a:off x="7092280" y="2211710"/>
            <a:ext cx="0" cy="22773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ocadillo: rectángulo con esquinas redondeadas 9"/>
          <p:cNvSpPr/>
          <p:nvPr/>
        </p:nvSpPr>
        <p:spPr>
          <a:xfrm>
            <a:off x="251520" y="3592721"/>
            <a:ext cx="1800200" cy="1355293"/>
          </a:xfrm>
          <a:prstGeom prst="wedgeRoundRectCallout">
            <a:avLst>
              <a:gd name="adj1" fmla="val 22453"/>
              <a:gd name="adj2" fmla="val -155723"/>
              <a:gd name="adj3" fmla="val 16667"/>
            </a:avLst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Serología para evaluar la transmisión vertical madre a hijo y confirmar la inmunidad</a:t>
            </a:r>
            <a:endParaRPr lang="es-MX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09942A8-8313-4A29-ACEC-F32474385872}"/>
              </a:ext>
            </a:extLst>
          </p:cNvPr>
          <p:cNvSpPr/>
          <p:nvPr/>
        </p:nvSpPr>
        <p:spPr>
          <a:xfrm>
            <a:off x="500033" y="430739"/>
            <a:ext cx="81512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200" dirty="0">
                <a:solidFill>
                  <a:srgbClr val="0070C0"/>
                </a:solidFill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Prevención perinatal del VHB. </a:t>
            </a:r>
            <a:r>
              <a:rPr lang="es-ES" sz="2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Bebés nacidos de madres HBsAg (+).</a:t>
            </a:r>
            <a:endParaRPr lang="es-ES" sz="2200" dirty="0">
              <a:solidFill>
                <a:srgbClr val="0070C0"/>
              </a:solidFill>
              <a:latin typeface="Calibri" pitchFamily="34" charset="0"/>
              <a:ea typeface="Times New Roman" panose="02020603050405020304" pitchFamily="18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769500" y="133364"/>
            <a:ext cx="7888960" cy="6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Revacunación HB. </a:t>
            </a:r>
            <a:r>
              <a:rPr lang="es-ES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Bebés nacidos de madres HBsAg-positivas.</a:t>
            </a:r>
          </a:p>
        </p:txBody>
      </p:sp>
      <p:sp>
        <p:nvSpPr>
          <p:cNvPr id="29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3059832" y="1203598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3512E76-2D94-40C8-9F9E-311BD9E74DA0}"/>
              </a:ext>
            </a:extLst>
          </p:cNvPr>
          <p:cNvSpPr txBox="1"/>
          <p:nvPr/>
        </p:nvSpPr>
        <p:spPr>
          <a:xfrm>
            <a:off x="395536" y="1352897"/>
            <a:ext cx="154080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1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– 12 meses de edad</a:t>
            </a:r>
            <a:endParaRPr lang="es-AR" sz="12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51520" y="851978"/>
            <a:ext cx="8455040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Bebé recibió </a:t>
            </a:r>
            <a:r>
              <a:rPr lang="es-E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inmunoprofilaxis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pasiva y activa 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(y completó ≥3 dosis vacuna HB)</a:t>
            </a:r>
            <a:endParaRPr lang="es-AR" sz="12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707996" y="1347614"/>
            <a:ext cx="1744324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anti-HBs ≥10 </a:t>
            </a:r>
            <a:r>
              <a:rPr lang="es-ES" sz="12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200" dirty="0">
              <a:solidFill>
                <a:srgbClr val="0066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707996" y="1635646"/>
            <a:ext cx="1744324" cy="27699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Inmune para HB</a:t>
            </a:r>
            <a:endParaRPr lang="es-AR" sz="1200" dirty="0">
              <a:solidFill>
                <a:srgbClr val="0066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267744" y="1347614"/>
            <a:ext cx="1575386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anti-HBs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&lt;10 </a:t>
            </a:r>
            <a:r>
              <a:rPr lang="es-E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2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251612" y="1837050"/>
            <a:ext cx="1744324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dosis vacuna HB</a:t>
            </a:r>
            <a:endParaRPr lang="es-AR" sz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251612" y="2139702"/>
            <a:ext cx="1744324" cy="2769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1-2 meses</a:t>
            </a:r>
            <a:endParaRPr lang="es-A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3403740" y="2582783"/>
            <a:ext cx="1744324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anti-HBs ≥10 </a:t>
            </a:r>
            <a:r>
              <a:rPr lang="es-ES" sz="12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200" dirty="0">
              <a:solidFill>
                <a:srgbClr val="0066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43" name="Conector recto 42"/>
          <p:cNvCxnSpPr/>
          <p:nvPr/>
        </p:nvCxnSpPr>
        <p:spPr>
          <a:xfrm flipV="1">
            <a:off x="2032405" y="2394344"/>
            <a:ext cx="2251563" cy="18872"/>
          </a:xfrm>
          <a:prstGeom prst="line">
            <a:avLst/>
          </a:prstGeom>
          <a:ln w="381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3059832" y="1670601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45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2006001" y="2413216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46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4238249" y="2390681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47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2006001" y="2890171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cxnSp>
        <p:nvCxnSpPr>
          <p:cNvPr id="48" name="Conector recto 47"/>
          <p:cNvCxnSpPr/>
          <p:nvPr/>
        </p:nvCxnSpPr>
        <p:spPr>
          <a:xfrm>
            <a:off x="3059832" y="2139360"/>
            <a:ext cx="348" cy="260189"/>
          </a:xfrm>
          <a:prstGeom prst="line">
            <a:avLst/>
          </a:prstGeom>
          <a:ln w="381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ángulo 4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171492" y="3067463"/>
            <a:ext cx="1744324" cy="461665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dosis vacuna HB</a:t>
            </a:r>
          </a:p>
          <a:p>
            <a:pPr lvl="0" algn="ctr"/>
            <a:r>
              <a:rPr lang="es-ES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(completa 2º esquema)</a:t>
            </a:r>
            <a:endParaRPr lang="es-AR" sz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3403740" y="2891548"/>
            <a:ext cx="1744324" cy="27699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Inmune para HB</a:t>
            </a:r>
            <a:endParaRPr lang="es-AR" sz="1200" dirty="0">
              <a:solidFill>
                <a:srgbClr val="0066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51" name="Conector recto 50"/>
          <p:cNvCxnSpPr/>
          <p:nvPr/>
        </p:nvCxnSpPr>
        <p:spPr>
          <a:xfrm flipV="1">
            <a:off x="903136" y="3659708"/>
            <a:ext cx="2300712" cy="10413"/>
          </a:xfrm>
          <a:prstGeom prst="line">
            <a:avLst/>
          </a:prstGeom>
          <a:ln w="381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ángulo 51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79512" y="4155926"/>
            <a:ext cx="1575386" cy="27699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No respondedor</a:t>
            </a:r>
            <a:endParaRPr lang="es-AR" sz="12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3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899592" y="3686825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54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3158129" y="3686825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187624" y="2582783"/>
            <a:ext cx="1575386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anti-HBs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&lt;10 </a:t>
            </a:r>
            <a:r>
              <a:rPr lang="es-E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2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79512" y="3878927"/>
            <a:ext cx="1575386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anti-HBs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&lt;10 </a:t>
            </a:r>
            <a:r>
              <a:rPr lang="es-E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2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9" name="Flecha: hacia abajo 28">
            <a:extLst>
              <a:ext uri="{FF2B5EF4-FFF2-40B4-BE49-F238E27FC236}">
                <a16:creationId xmlns:a16="http://schemas.microsoft.com/office/drawing/2014/main" id="{169FB3B8-D047-4001-AB14-9C04BEEB2658}"/>
              </a:ext>
            </a:extLst>
          </p:cNvPr>
          <p:cNvSpPr/>
          <p:nvPr/>
        </p:nvSpPr>
        <p:spPr>
          <a:xfrm>
            <a:off x="6542505" y="1203598"/>
            <a:ext cx="45719" cy="109061"/>
          </a:xfrm>
          <a:prstGeom prst="downArrow">
            <a:avLst/>
          </a:pr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Calibri" pitchFamily="34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323620" y="3878927"/>
            <a:ext cx="1744324" cy="276999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anti-HBs ≥10 </a:t>
            </a:r>
            <a:r>
              <a:rPr lang="es-ES" sz="12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</a:t>
            </a: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  <a:endParaRPr lang="es-AR" sz="1200" dirty="0">
              <a:solidFill>
                <a:srgbClr val="0066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323620" y="4155926"/>
            <a:ext cx="1744324" cy="27699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s-ES" sz="12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Inmune para HB</a:t>
            </a:r>
            <a:endParaRPr lang="es-AR" sz="1200" dirty="0">
              <a:solidFill>
                <a:srgbClr val="0066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62" name="Conector recto 61"/>
          <p:cNvCxnSpPr>
            <a:stCxn id="49" idx="2"/>
          </p:cNvCxnSpPr>
          <p:nvPr/>
        </p:nvCxnSpPr>
        <p:spPr>
          <a:xfrm>
            <a:off x="2043654" y="3529128"/>
            <a:ext cx="0" cy="130580"/>
          </a:xfrm>
          <a:prstGeom prst="line">
            <a:avLst/>
          </a:prstGeom>
          <a:ln w="3810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ángulo redondeado 63"/>
          <p:cNvSpPr/>
          <p:nvPr/>
        </p:nvSpPr>
        <p:spPr>
          <a:xfrm>
            <a:off x="6012160" y="2626507"/>
            <a:ext cx="2416084" cy="1343575"/>
          </a:xfrm>
          <a:prstGeom prst="roundRect">
            <a:avLst/>
          </a:prstGeom>
          <a:solidFill>
            <a:srgbClr val="EDF2F9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Alternativamente, pueden ser revacunados con </a:t>
            </a:r>
          </a:p>
          <a:p>
            <a:pPr lvl="0" algn="ctr"/>
            <a:r>
              <a:rPr lang="es-E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2º esquema de 3 dosis  </a:t>
            </a:r>
            <a:r>
              <a:rPr lang="es-E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posterior estudio de </a:t>
            </a:r>
          </a:p>
          <a:p>
            <a:pPr lvl="0" algn="ctr"/>
            <a:r>
              <a:rPr lang="es-E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anti-HBs.</a:t>
            </a:r>
            <a:endParaRPr lang="es-AR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3607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500033" y="812176"/>
            <a:ext cx="80511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buClr>
                <a:schemeClr val="folHlink"/>
              </a:buClr>
              <a:tabLst>
                <a:tab pos="179388" algn="l"/>
              </a:tabLst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Bebés </a:t>
            </a:r>
            <a:r>
              <a:rPr lang="es-ES_tradnl" sz="1600" dirty="0">
                <a:latin typeface="Calibri" pitchFamily="34" charset="0"/>
                <a:cs typeface="Calibri" pitchFamily="34" charset="0"/>
              </a:rPr>
              <a:t>prematuros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 con peso &lt;1500 g o con situación clínica no estable (o con peso &lt;2000 g </a:t>
            </a:r>
            <a:r>
              <a:rPr lang="es-ES_tradnl" sz="1600" dirty="0">
                <a:latin typeface="Calibri" pitchFamily="34" charset="0"/>
                <a:cs typeface="Calibri" pitchFamily="34" charset="0"/>
              </a:rPr>
              <a:t>según ACIP) nacidos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de madres a quienes no se les realizó serología HBsAg durante el embarazo.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3459646" y="1643173"/>
            <a:ext cx="2198556" cy="73866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Estudiar a la madre</a:t>
            </a:r>
          </a:p>
          <a:p>
            <a:pPr algn="ctr"/>
            <a:r>
              <a:rPr lang="es-ES_tradnl" sz="1400" dirty="0">
                <a:latin typeface="Calibri" panose="020F0502020204030204" pitchFamily="34" charset="0"/>
                <a:cs typeface="Calibri" panose="020F0502020204030204" pitchFamily="34" charset="0"/>
              </a:rPr>
              <a:t>en 1ras 12 </a:t>
            </a:r>
            <a:r>
              <a:rPr lang="es-ES_tradnl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hs</a:t>
            </a:r>
            <a:r>
              <a:rPr lang="es-ES_tradnl" sz="1400" dirty="0">
                <a:latin typeface="Calibri" panose="020F0502020204030204" pitchFamily="34" charset="0"/>
                <a:cs typeface="Calibri" panose="020F0502020204030204" pitchFamily="34" charset="0"/>
              </a:rPr>
              <a:t> post-parto</a:t>
            </a:r>
          </a:p>
          <a:p>
            <a:pPr algn="ctr"/>
            <a:r>
              <a:rPr lang="es-ES_tradnl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HBsAg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2411760" y="2665244"/>
            <a:ext cx="824738" cy="33855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alibri" panose="020F0502020204030204" pitchFamily="34" charset="0"/>
                <a:cs typeface="Calibri" panose="020F0502020204030204" pitchFamily="34" charset="0"/>
              </a:rPr>
              <a:t>(+)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400352" y="3150608"/>
            <a:ext cx="1943695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MX" sz="1400" dirty="0">
                <a:latin typeface="Calibri" panose="020F0502020204030204" pitchFamily="34" charset="0"/>
                <a:cs typeface="Calibri" panose="020F0502020204030204" pitchFamily="34" charset="0"/>
              </a:rPr>
              <a:t>Administrar al RN</a:t>
            </a:r>
          </a:p>
          <a:p>
            <a:pPr lvl="0" algn="ctr"/>
            <a:r>
              <a:rPr lang="es-MX" sz="1400" dirty="0">
                <a:latin typeface="Calibri" panose="020F0502020204030204" pitchFamily="34" charset="0"/>
                <a:cs typeface="Calibri" panose="020F0502020204030204" pitchFamily="34" charset="0"/>
              </a:rPr>
              <a:t>Vacuna HB a los </a:t>
            </a:r>
          </a:p>
          <a:p>
            <a:pPr lvl="0" algn="ctr"/>
            <a:r>
              <a:rPr lang="es-MX" sz="1400" dirty="0">
                <a:latin typeface="Calibri" panose="020F0502020204030204" pitchFamily="34" charset="0"/>
                <a:cs typeface="Calibri" panose="020F0502020204030204" pitchFamily="34" charset="0"/>
              </a:rPr>
              <a:t>2-4 y 6 meses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835696" y="3150608"/>
            <a:ext cx="1943695" cy="73866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MX" sz="1400" dirty="0">
                <a:latin typeface="Calibri" panose="020F0502020204030204" pitchFamily="34" charset="0"/>
                <a:cs typeface="Calibri" panose="020F0502020204030204" pitchFamily="34" charset="0"/>
              </a:rPr>
              <a:t>Recomendación de Bebés nacidos de madres </a:t>
            </a:r>
            <a:r>
              <a:rPr lang="es-MX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HBsAg</a:t>
            </a:r>
            <a:r>
              <a:rPr lang="es-MX" sz="1400" dirty="0">
                <a:latin typeface="Calibri" panose="020F0502020204030204" pitchFamily="34" charset="0"/>
                <a:cs typeface="Calibri" panose="020F0502020204030204" pitchFamily="34" charset="0"/>
              </a:rPr>
              <a:t>-positivas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940152" y="2665244"/>
            <a:ext cx="82473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alibri" panose="020F0502020204030204" pitchFamily="34" charset="0"/>
                <a:cs typeface="Calibri" panose="020F0502020204030204" pitchFamily="34" charset="0"/>
              </a:rPr>
              <a:t>(-)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" name="Conector recto 26"/>
          <p:cNvCxnSpPr>
            <a:stCxn id="29" idx="0"/>
          </p:cNvCxnSpPr>
          <p:nvPr/>
        </p:nvCxnSpPr>
        <p:spPr>
          <a:xfrm>
            <a:off x="2820949" y="2561970"/>
            <a:ext cx="3551251" cy="97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echa abajo 27"/>
          <p:cNvSpPr/>
          <p:nvPr/>
        </p:nvSpPr>
        <p:spPr>
          <a:xfrm>
            <a:off x="6326481" y="2571750"/>
            <a:ext cx="45719" cy="81788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echa abajo 28"/>
          <p:cNvSpPr/>
          <p:nvPr/>
        </p:nvSpPr>
        <p:spPr>
          <a:xfrm>
            <a:off x="2798089" y="2561970"/>
            <a:ext cx="45719" cy="81788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echa abajo 29"/>
          <p:cNvSpPr/>
          <p:nvPr/>
        </p:nvSpPr>
        <p:spPr>
          <a:xfrm flipH="1">
            <a:off x="4617719" y="2379674"/>
            <a:ext cx="45719" cy="201856"/>
          </a:xfrm>
          <a:prstGeom prst="downArrow">
            <a:avLst/>
          </a:prstGeom>
          <a:ln>
            <a:solidFill>
              <a:srgbClr val="4A7E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9942A8-8313-4A29-ACEC-F32474385872}"/>
              </a:ext>
            </a:extLst>
          </p:cNvPr>
          <p:cNvSpPr/>
          <p:nvPr/>
        </p:nvSpPr>
        <p:spPr>
          <a:xfrm>
            <a:off x="500033" y="430739"/>
            <a:ext cx="81512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200" dirty="0">
                <a:solidFill>
                  <a:srgbClr val="0070C0"/>
                </a:solidFill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Prevención perinatal del VHB. </a:t>
            </a:r>
            <a:r>
              <a:rPr lang="es-ES" sz="2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Bebés prematuros.</a:t>
            </a:r>
            <a:endParaRPr lang="es-ES" sz="2200" dirty="0">
              <a:solidFill>
                <a:srgbClr val="0070C0"/>
              </a:solidFill>
              <a:latin typeface="Calibri" pitchFamily="34" charset="0"/>
              <a:ea typeface="Times New Roman" panose="02020603050405020304" pitchFamily="18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251520" y="141480"/>
            <a:ext cx="8274496" cy="29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2800" b="1" dirty="0">
                <a:solidFill>
                  <a:schemeClr val="bg1"/>
                </a:solidFill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Prevención de la Transmisión d VHB Perinatal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3" y="58440"/>
            <a:ext cx="409575" cy="400050"/>
          </a:xfrm>
          <a:prstGeom prst="rect">
            <a:avLst/>
          </a:prstGeom>
        </p:spPr>
      </p:pic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661095" y="123478"/>
            <a:ext cx="804893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B. Recomendaciones post-exposición percutánea o de mucosa 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 sangre o fluidos corporales, para Personal </a:t>
            </a:r>
            <a:r>
              <a:rPr lang="es-ES" sz="200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de salud.</a:t>
            </a:r>
            <a:r>
              <a:rPr lang="es-ES_tradnl" sz="2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ES" sz="20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3" name="Tabla 32">
            <a:extLst>
              <a:ext uri="{FF2B5EF4-FFF2-40B4-BE49-F238E27FC236}">
                <a16:creationId xmlns:a16="http://schemas.microsoft.com/office/drawing/2014/main" id="{6024740F-C839-481E-A644-B6BF0E7D6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584140"/>
              </p:ext>
            </p:extLst>
          </p:nvPr>
        </p:nvGraphicFramePr>
        <p:xfrm>
          <a:off x="357158" y="928676"/>
          <a:ext cx="8352928" cy="4059930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innerShdw blurRad="114300">
                    <a:prstClr val="black"/>
                  </a:innerShdw>
                </a:effectLst>
                <a:tableStyleId>{69012ECD-51FC-41F1-AA8D-1B2483CD663E}</a:tableStyleId>
              </a:tblPr>
              <a:tblGrid>
                <a:gridCol w="2990706">
                  <a:extLst>
                    <a:ext uri="{9D8B030D-6E8A-4147-A177-3AD203B41FA5}">
                      <a16:colId xmlns:a16="http://schemas.microsoft.com/office/drawing/2014/main" val="205745554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854209580"/>
                    </a:ext>
                  </a:extLst>
                </a:gridCol>
                <a:gridCol w="2625918">
                  <a:extLst>
                    <a:ext uri="{9D8B030D-6E8A-4147-A177-3AD203B41FA5}">
                      <a16:colId xmlns:a16="http://schemas.microsoft.com/office/drawing/2014/main" val="809573221"/>
                    </a:ext>
                  </a:extLst>
                </a:gridCol>
              </a:tblGrid>
              <a:tr h="237688">
                <a:tc>
                  <a:txBody>
                    <a:bodyPr/>
                    <a:lstStyle/>
                    <a:p>
                      <a:pPr marL="449580" indent="-44958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effectLst/>
                          <a:latin typeface="Calibri" pitchFamily="34" charset="0"/>
                        </a:rPr>
                        <a:t>Persona</a:t>
                      </a:r>
                      <a:r>
                        <a:rPr lang="es-ES" sz="115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l</a:t>
                      </a:r>
                      <a:r>
                        <a:rPr lang="es-ES" sz="115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es-ES" sz="115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de Salud expuesto</a:t>
                      </a:r>
                      <a:endParaRPr lang="es-AR" sz="115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Fuente HBsAg-positivo/desconocido</a:t>
                      </a:r>
                      <a:endParaRPr lang="es-AR" sz="1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Fuente </a:t>
                      </a:r>
                      <a:r>
                        <a:rPr lang="es-ES" sz="1150" b="1" dirty="0" err="1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HbsAg</a:t>
                      </a:r>
                      <a:r>
                        <a:rPr lang="es-ES" sz="115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-negativa</a:t>
                      </a:r>
                      <a:endParaRPr lang="es-AR" sz="1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076243"/>
                  </a:ext>
                </a:extLst>
              </a:tr>
              <a:tr h="6339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 vacunado o con esquema incompleto</a:t>
                      </a:r>
                      <a:endParaRPr lang="es-AR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Administrar IgHB (1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dosis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es-AR" sz="1150" b="0" dirty="0">
                        <a:effectLst/>
                        <a:latin typeface="Calibri" pitchFamily="34" charset="0"/>
                      </a:endParaRPr>
                    </a:p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Iniciar o completar esquema de vacuna HB</a:t>
                      </a:r>
                      <a:endParaRPr lang="es-AR" sz="115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Anti-HBs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postvacunación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Iniciar o completar esquema de vacuna HB</a:t>
                      </a:r>
                      <a:endParaRPr lang="es-AR" sz="1150" b="0" dirty="0">
                        <a:effectLst/>
                        <a:latin typeface="Calibri" pitchFamily="34" charset="0"/>
                      </a:endParaRPr>
                    </a:p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Anti-HBs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postvacunación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229936"/>
                  </a:ext>
                </a:extLst>
              </a:tr>
              <a:tr h="9232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Respondedor documentado </a:t>
                      </a:r>
                      <a:r>
                        <a:rPr lang="es-ES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(anti-HBs ≥10mUI/ml) después de esquemas de vacunación HB completo (≥3 dosis)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tratamiento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tratamiento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483005"/>
                  </a:ext>
                </a:extLst>
              </a:tr>
              <a:tr h="9232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 respondedor documentado </a:t>
                      </a:r>
                      <a:r>
                        <a:rPr lang="es-ES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(anti-HBs &lt;10mUI/ml) después de dos esquemas de vacunación HB completos (≥6 dosis)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lvl="0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Administrar IgHB </a:t>
                      </a:r>
                      <a:r>
                        <a:rPr lang="es-ES" sz="1150" b="0" baseline="300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es-ES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(2 dosis con intervalo de 1 mes).</a:t>
                      </a:r>
                      <a:endParaRPr lang="es-AR" sz="1150" b="0" dirty="0">
                        <a:effectLst/>
                        <a:latin typeface="Calibri" pitchFamily="34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BR" sz="1150" b="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tratamiento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773148"/>
                  </a:ext>
                </a:extLst>
              </a:tr>
              <a:tr h="8691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5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Anti-HBs desconocido después de un esquema de vacunación HB completo</a:t>
                      </a:r>
                      <a:r>
                        <a:rPr lang="es-ES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. Estudiar: Si anti-HBs &lt;10 </a:t>
                      </a:r>
                      <a:r>
                        <a:rPr lang="es-ES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mUI</a:t>
                      </a:r>
                      <a:r>
                        <a:rPr lang="es-ES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/ml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809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Administrar IgHB  (1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dosis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  <a:p>
                      <a:pPr marL="92075" indent="-809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Iniciar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Revacunación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HB</a:t>
                      </a:r>
                    </a:p>
                    <a:p>
                      <a:pPr marL="92075" indent="-809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Anti-HBs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postvacunación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50" b="0" dirty="0"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Iniciar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Revacunación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HB</a:t>
                      </a:r>
                      <a:endParaRPr lang="es-AR" sz="1150" b="0" dirty="0">
                        <a:effectLst/>
                        <a:latin typeface="Calibri" pitchFamily="34" charset="0"/>
                      </a:endParaRPr>
                    </a:p>
                    <a:p>
                      <a:pPr marL="93663" indent="-93663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Anti-HBs</a:t>
                      </a:r>
                      <a:r>
                        <a:rPr lang="pt-BR" sz="1150" b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pt-BR" sz="1150" b="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postvacunación</a:t>
                      </a:r>
                      <a:endParaRPr lang="es-AR" sz="11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40" marR="33740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482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42087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4" name="Rectangle 24"/>
          <p:cNvSpPr>
            <a:spLocks noChangeArrowheads="1"/>
          </p:cNvSpPr>
          <p:nvPr/>
        </p:nvSpPr>
        <p:spPr bwMode="auto">
          <a:xfrm>
            <a:off x="755575" y="165482"/>
            <a:ext cx="779479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B. Recomendaciones post-exposición percutánea o de mucosa 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 sangre o fluidos corporales, para Personas Sin riesgo ocupacional.</a:t>
            </a:r>
            <a:r>
              <a:rPr lang="es-ES_tradnl" sz="20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ES" sz="20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63" name="Line 25"/>
          <p:cNvSpPr>
            <a:spLocks noChangeShapeType="1"/>
          </p:cNvSpPr>
          <p:nvPr/>
        </p:nvSpPr>
        <p:spPr bwMode="auto">
          <a:xfrm>
            <a:off x="3810000" y="3714750"/>
            <a:ext cx="7620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64" name="Line 26"/>
          <p:cNvSpPr>
            <a:spLocks noChangeShapeType="1"/>
          </p:cNvSpPr>
          <p:nvPr/>
        </p:nvSpPr>
        <p:spPr bwMode="auto">
          <a:xfrm>
            <a:off x="3962400" y="4343400"/>
            <a:ext cx="7620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79" name="Rectangle 68"/>
          <p:cNvSpPr>
            <a:spLocks noChangeArrowheads="1"/>
          </p:cNvSpPr>
          <p:nvPr/>
        </p:nvSpPr>
        <p:spPr bwMode="auto">
          <a:xfrm>
            <a:off x="593626" y="4741217"/>
            <a:ext cx="53465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s-ES" sz="1200" dirty="0">
                <a:latin typeface="Calibri" pitchFamily="34" charset="0"/>
                <a:cs typeface="Calibri" pitchFamily="34" charset="0"/>
              </a:rPr>
              <a:t>* Persona que tiene documentación escrita de esquema de vacunas HB completo y que no realizó testeo serológico anti-HBs </a:t>
            </a:r>
            <a:r>
              <a:rPr lang="es-ES" sz="1200" dirty="0" err="1">
                <a:latin typeface="Calibri" pitchFamily="34" charset="0"/>
                <a:cs typeface="Calibri" pitchFamily="34" charset="0"/>
              </a:rPr>
              <a:t>postvacunación</a:t>
            </a:r>
            <a:r>
              <a:rPr lang="es-ES" sz="1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E5FFECC4-E908-4ED0-93A2-ED1530922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283369"/>
              </p:ext>
            </p:extLst>
          </p:nvPr>
        </p:nvGraphicFramePr>
        <p:xfrm>
          <a:off x="593626" y="1102722"/>
          <a:ext cx="7956747" cy="33778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52249">
                  <a:extLst>
                    <a:ext uri="{9D8B030D-6E8A-4147-A177-3AD203B41FA5}">
                      <a16:colId xmlns:a16="http://schemas.microsoft.com/office/drawing/2014/main" val="3382015953"/>
                    </a:ext>
                  </a:extLst>
                </a:gridCol>
                <a:gridCol w="2652249">
                  <a:extLst>
                    <a:ext uri="{9D8B030D-6E8A-4147-A177-3AD203B41FA5}">
                      <a16:colId xmlns:a16="http://schemas.microsoft.com/office/drawing/2014/main" val="2557527386"/>
                    </a:ext>
                  </a:extLst>
                </a:gridCol>
                <a:gridCol w="2652249">
                  <a:extLst>
                    <a:ext uri="{9D8B030D-6E8A-4147-A177-3AD203B41FA5}">
                      <a16:colId xmlns:a16="http://schemas.microsoft.com/office/drawing/2014/main" val="1786901652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r>
                        <a:rPr lang="es-MX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Tipo de exposición</a:t>
                      </a:r>
                    </a:p>
                    <a:p>
                      <a:r>
                        <a:rPr lang="es-MX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Exposición percutánea (ej. pinchazo o mordedura) o mucosa a sangre o fluidos corporales. </a:t>
                      </a:r>
                    </a:p>
                    <a:p>
                      <a:r>
                        <a:rPr lang="es-MX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Contacto sexual o compartir agujas.</a:t>
                      </a:r>
                    </a:p>
                    <a:p>
                      <a:r>
                        <a:rPr lang="es-MX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Víctima de violación/abuso sexual.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Fuente </a:t>
                      </a:r>
                      <a:r>
                        <a:rPr lang="es-ES" sz="12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AgHBs</a:t>
                      </a:r>
                      <a:r>
                        <a:rPr lang="es-E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-positiva</a:t>
                      </a:r>
                      <a:endParaRPr lang="es-A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4246" marR="54246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Fuente cuyo estado </a:t>
                      </a:r>
                      <a:r>
                        <a:rPr lang="es-ES" sz="12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AgHBs</a:t>
                      </a:r>
                      <a:r>
                        <a:rPr lang="es-E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 es desconocido</a:t>
                      </a:r>
                      <a:endParaRPr lang="es-A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4246" marR="54246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4862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Persona expuesta no vacunada o con esquema incompleto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es-A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AR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Administrar IgHB (1 dosis)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AR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Iniciar o completar esquema de vacunación HB.</a:t>
                      </a:r>
                    </a:p>
                    <a:p>
                      <a:endParaRPr lang="es-A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Iniciar o completar esquema de vacunación HB. 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es-A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922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Persona expuesta con esquema completo*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es-A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Realizar anti-HBs al individuo expuesto y actuar según los títulos.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ó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171450" lvl="0" indent="-1714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Administrar 1 dosis refuerzo de vacuna HB.</a:t>
                      </a:r>
                      <a:endParaRPr lang="es-A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Ningún tratamiento.</a:t>
                      </a:r>
                      <a:endParaRPr lang="es-AR" sz="1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es-A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877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697248" y="927461"/>
            <a:ext cx="8195232" cy="365268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1026"/>
          <p:cNvSpPr>
            <a:spLocks noChangeArrowheads="1"/>
          </p:cNvSpPr>
          <p:nvPr/>
        </p:nvSpPr>
        <p:spPr bwMode="auto">
          <a:xfrm>
            <a:off x="683568" y="59106"/>
            <a:ext cx="8352928" cy="93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Situación epidemiológica en el mundo, 2022.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4804946"/>
            <a:ext cx="6840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Fuente: WHO. Global hepatitis report 2024: action for access in low- and middle-income countries.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https://www.who.int/publications/i/item/9789240091672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sz="800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73" y="1311903"/>
            <a:ext cx="4901242" cy="317607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121962" y="911961"/>
            <a:ext cx="56791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latin typeface="Calibri" panose="020F0502020204030204" pitchFamily="34" charset="0"/>
                <a:cs typeface="Calibri" panose="020F0502020204030204" pitchFamily="34" charset="0"/>
              </a:rPr>
              <a:t>Casos prevalentes de hepatitis B crónica por región de la OMS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1243" y="1783316"/>
            <a:ext cx="2143125" cy="2209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7972" y="1783316"/>
            <a:ext cx="95250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Line 26"/>
          <p:cNvSpPr>
            <a:spLocks noChangeShapeType="1"/>
          </p:cNvSpPr>
          <p:nvPr/>
        </p:nvSpPr>
        <p:spPr bwMode="auto">
          <a:xfrm>
            <a:off x="3962400" y="4343400"/>
            <a:ext cx="7620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3633217" y="2787774"/>
            <a:ext cx="5508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Muchas gracias.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755576" y="123478"/>
            <a:ext cx="7416824" cy="86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Situación epidemiológica en Región de las Américas, 2022.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212083"/>
              </p:ext>
            </p:extLst>
          </p:nvPr>
        </p:nvGraphicFramePr>
        <p:xfrm>
          <a:off x="827584" y="1131590"/>
          <a:ext cx="69847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3439">
                  <a:extLst>
                    <a:ext uri="{9D8B030D-6E8A-4147-A177-3AD203B41FA5}">
                      <a16:colId xmlns:a16="http://schemas.microsoft.com/office/drawing/2014/main" val="240207944"/>
                    </a:ext>
                  </a:extLst>
                </a:gridCol>
                <a:gridCol w="1151337">
                  <a:extLst>
                    <a:ext uri="{9D8B030D-6E8A-4147-A177-3AD203B41FA5}">
                      <a16:colId xmlns:a16="http://schemas.microsoft.com/office/drawing/2014/main" val="161181534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Indicador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11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Nº personas que viven con infección por HB crónica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s-E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millones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740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Nº nuevas infecciones por HB por año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5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Nº muertes causadas por HB por año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20.000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11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Personas con HB que tenían diagnóstico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21,2%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89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Personas con HB que recibían tratamiento (entre las diagnosticadas)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20,9%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70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Cobertura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HB neonatal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65%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Cobertura HB3 en &lt;1 año 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83%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01382"/>
                  </a:ext>
                </a:extLst>
              </a:tr>
            </a:tbl>
          </a:graphicData>
        </a:graphic>
      </p:graphicFrame>
      <p:sp>
        <p:nvSpPr>
          <p:cNvPr id="9" name="5 Rectángulo"/>
          <p:cNvSpPr/>
          <p:nvPr/>
        </p:nvSpPr>
        <p:spPr>
          <a:xfrm>
            <a:off x="0" y="4804946"/>
            <a:ext cx="6840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Fuente: WHO. Global hepatitis report 2024: action for access in low- and middle-income countries.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https://www.who.int/publications/i/item/9789240091672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sz="800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670111" y="135761"/>
            <a:ext cx="7923945" cy="68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Situación epidemiológica en Argentina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697249" y="987574"/>
            <a:ext cx="7869670" cy="353943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02013" y="1208822"/>
            <a:ext cx="20741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Calibri" pitchFamily="34" charset="0"/>
                <a:cs typeface="Calibri" pitchFamily="34" charset="0"/>
              </a:rPr>
              <a:t>En los últimos años</a:t>
            </a:r>
          </a:p>
          <a:p>
            <a:pPr marL="285750" indent="-285750" algn="just">
              <a:spcAft>
                <a:spcPts val="0"/>
              </a:spcAft>
              <a:buClr>
                <a:srgbClr val="FF0000"/>
              </a:buClr>
            </a:pPr>
            <a:r>
              <a:rPr lang="es-MX" sz="1200" b="1" dirty="0">
                <a:latin typeface="Calibri" pitchFamily="34" charset="0"/>
                <a:cs typeface="Calibri" pitchFamily="34" charset="0"/>
              </a:rPr>
              <a:t>	Casos de HB:    </a:t>
            </a:r>
          </a:p>
          <a:p>
            <a:pPr marL="266700" algn="just">
              <a:spcAft>
                <a:spcPts val="0"/>
              </a:spcAft>
              <a:buClr>
                <a:srgbClr val="FF0000"/>
              </a:buClr>
            </a:pPr>
            <a:r>
              <a:rPr lang="es-MX" sz="1200" dirty="0">
                <a:latin typeface="Calibri" pitchFamily="34" charset="0"/>
                <a:cs typeface="Calibri" pitchFamily="34" charset="0"/>
              </a:rPr>
              <a:t>     - 2018: 551</a:t>
            </a:r>
          </a:p>
          <a:p>
            <a:pPr marL="266700" algn="just">
              <a:spcAft>
                <a:spcPts val="0"/>
              </a:spcAft>
              <a:buClr>
                <a:srgbClr val="FF0000"/>
              </a:buClr>
            </a:pPr>
            <a:r>
              <a:rPr lang="es-MX" sz="1200" dirty="0">
                <a:latin typeface="Calibri" pitchFamily="34" charset="0"/>
                <a:cs typeface="Calibri" pitchFamily="34" charset="0"/>
              </a:rPr>
              <a:t>     - 2019: 528</a:t>
            </a:r>
          </a:p>
          <a:p>
            <a:pPr marL="266700" algn="just">
              <a:spcAft>
                <a:spcPts val="0"/>
              </a:spcAft>
              <a:buClr>
                <a:srgbClr val="FF0000"/>
              </a:buClr>
            </a:pPr>
            <a:r>
              <a:rPr lang="es-MX" sz="1200" dirty="0">
                <a:latin typeface="Calibri" pitchFamily="34" charset="0"/>
                <a:cs typeface="Calibri" pitchFamily="34" charset="0"/>
              </a:rPr>
              <a:t>     - 2020: 310</a:t>
            </a:r>
          </a:p>
          <a:p>
            <a:pPr marL="266700" algn="just">
              <a:spcAft>
                <a:spcPts val="0"/>
              </a:spcAft>
              <a:buClr>
                <a:srgbClr val="FF0000"/>
              </a:buClr>
            </a:pPr>
            <a:r>
              <a:rPr lang="es-MX" sz="1200" dirty="0">
                <a:latin typeface="Calibri" pitchFamily="34" charset="0"/>
                <a:cs typeface="Calibri" pitchFamily="34" charset="0"/>
              </a:rPr>
              <a:t>     - 2022: 200 </a:t>
            </a:r>
          </a:p>
          <a:p>
            <a:pPr marL="285750" indent="-285750" algn="just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s-MX" sz="1200" dirty="0">
              <a:latin typeface="Calibri" pitchFamily="34" charset="0"/>
              <a:cs typeface="Calibri" pitchFamily="34" charset="0"/>
            </a:endParaRPr>
          </a:p>
          <a:p>
            <a:pPr algn="just">
              <a:spcAft>
                <a:spcPts val="600"/>
              </a:spcAft>
              <a:buClr>
                <a:srgbClr val="FF0000"/>
              </a:buClr>
            </a:pPr>
            <a:r>
              <a:rPr lang="es-MX" sz="1200" dirty="0">
                <a:latin typeface="Calibri" pitchFamily="34" charset="0"/>
                <a:cs typeface="Calibri" pitchFamily="34" charset="0"/>
              </a:rPr>
              <a:t>         </a:t>
            </a:r>
            <a:r>
              <a:rPr lang="es-MX" sz="1200" b="1" dirty="0">
                <a:latin typeface="Calibri" pitchFamily="34" charset="0"/>
                <a:cs typeface="Calibri" pitchFamily="34" charset="0"/>
              </a:rPr>
              <a:t>Tasas de HB:</a:t>
            </a:r>
          </a:p>
          <a:p>
            <a:pPr marL="263525" algn="just">
              <a:spcAft>
                <a:spcPts val="600"/>
              </a:spcAft>
              <a:buClr>
                <a:srgbClr val="FF0000"/>
              </a:buClr>
            </a:pPr>
            <a:r>
              <a:rPr lang="es-MX" sz="1200" dirty="0">
                <a:latin typeface="Calibri" pitchFamily="34" charset="0"/>
                <a:cs typeface="Calibri" pitchFamily="34" charset="0"/>
              </a:rPr>
              <a:t>  &lt;1/100 mil habitantes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859DBB6-FAA5-4598-A2D1-6C3B36582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013" y="3579862"/>
            <a:ext cx="726014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Calibri" pitchFamily="34" charset="0"/>
                <a:cs typeface="Calibri" pitchFamily="34" charset="0"/>
              </a:rPr>
              <a:t>2010 – 2020:  </a:t>
            </a:r>
            <a:r>
              <a:rPr lang="es-MX" sz="1400" b="1" dirty="0">
                <a:latin typeface="Calibri" pitchFamily="34" charset="0"/>
                <a:cs typeface="Calibri" pitchFamily="34" charset="0"/>
              </a:rPr>
              <a:t>tendencia en ascenso entre 20 y 59 años.</a:t>
            </a:r>
            <a:endParaRPr lang="es-MX" sz="1400" dirty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latin typeface="Calibri" pitchFamily="34" charset="0"/>
                <a:cs typeface="Calibri" pitchFamily="34" charset="0"/>
              </a:rPr>
              <a:t>2014 – 2020: el porcentaje de </a:t>
            </a:r>
            <a:r>
              <a:rPr lang="es-MX" sz="1400" b="1" dirty="0">
                <a:latin typeface="Calibri" pitchFamily="34" charset="0"/>
                <a:cs typeface="Calibri" pitchFamily="34" charset="0"/>
              </a:rPr>
              <a:t>embarazadas HBsAg positivas osciló entre el 0,15% y 0,10%.</a:t>
            </a:r>
            <a:endParaRPr lang="es-E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DA2C545-81C9-41DA-A6D8-97E4436F6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70437"/>
            <a:ext cx="4986300" cy="19504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670111" y="4752116"/>
            <a:ext cx="4448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/>
              <a:t>Fuente: Área de Vigilancia de la Salud de la Dirección Nacional de Epidemiología, en base a datos del Sistema Nacional de Vigilancia de la Salud (SNVS 2.0). </a:t>
            </a:r>
            <a:endParaRPr lang="en-US" sz="9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09836" y="339502"/>
            <a:ext cx="7794612" cy="427809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049708" y="565449"/>
            <a:ext cx="3510390" cy="1058336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Nacional 27.675/2022 de Respuesta integral al VIH, </a:t>
            </a:r>
            <a:br>
              <a:rPr lang="es-E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Hepatitis virales, otras ITS y TBC</a:t>
            </a:r>
            <a:endParaRPr lang="en-US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1398314" y="1700799"/>
            <a:ext cx="3073804" cy="27677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Respuesta de la Atención Primaria de la Salud (APS), garantizando:</a:t>
            </a:r>
          </a:p>
          <a:p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investigación, </a:t>
            </a:r>
          </a:p>
          <a:p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prevención integral y combinada,</a:t>
            </a:r>
          </a:p>
          <a:p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diagnóstico, tratamiento, cura, </a:t>
            </a:r>
          </a:p>
          <a:p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interdisciplinaria (social, legal, psicológica, médica y farmacológica) y </a:t>
            </a:r>
          </a:p>
          <a:p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reducción de riesgos y daños del estigma, la discriminación y la criminalización hacia las personas con VIH, hepatitis virales, TBC e ITS. </a:t>
            </a:r>
            <a:endParaRPr lang="en-US" sz="13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991" y="565449"/>
            <a:ext cx="2551794" cy="1566911"/>
          </a:xfrm>
          <a:prstGeom prst="rect">
            <a:avLst/>
          </a:prstGeom>
        </p:spPr>
      </p:pic>
      <p:sp>
        <p:nvSpPr>
          <p:cNvPr id="13" name="Marcador de contenido 2"/>
          <p:cNvSpPr txBox="1">
            <a:spLocks/>
          </p:cNvSpPr>
          <p:nvPr/>
        </p:nvSpPr>
        <p:spPr bwMode="auto">
          <a:xfrm>
            <a:off x="4788024" y="1656325"/>
            <a:ext cx="3132348" cy="24100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perspectiveContrastingLeftFacing"/>
            <a:lightRig rig="threePt" dir="t"/>
          </a:scene3d>
          <a:sp3d>
            <a:bevelT w="114300" prst="hardEdge"/>
          </a:sp3d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13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”Se prohíbe la oferta y la realización de la prueba diagnóstica VIH, hepatitis virales y otras ITS </a:t>
            </a:r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los exámenes médicos </a:t>
            </a:r>
            <a:r>
              <a:rPr lang="es-ES" sz="13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 ocupacionales</a:t>
            </a:r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 así también </a:t>
            </a:r>
            <a:r>
              <a:rPr lang="es-ES" sz="13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durante el transcurso </a:t>
            </a:r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como </a:t>
            </a:r>
            <a:r>
              <a:rPr lang="es-ES" sz="13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 de la relación laboral.</a:t>
            </a:r>
          </a:p>
          <a:p>
            <a:pPr marL="0" indent="0" algn="just">
              <a:buNone/>
            </a:pPr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ofertas de empleo no podrán contener restricciones por estos motivos. </a:t>
            </a:r>
          </a:p>
          <a:p>
            <a:pPr marL="0" indent="0" algn="just">
              <a:buNone/>
            </a:pPr>
            <a:r>
              <a:rPr lang="es-ES" sz="13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Usted puede informarse del texto legal y denunciar su incumplimiento llamando a línea gratuita de la SRT</a:t>
            </a:r>
            <a:r>
              <a:rPr lang="es-ES" sz="13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sz="13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148064" y="4066335"/>
            <a:ext cx="15278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805/2022</a:t>
            </a:r>
            <a:endParaRPr lang="en-US" sz="1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9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792088" y="30694"/>
            <a:ext cx="7956376" cy="93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Agente etiológico: VHB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683568" y="961784"/>
            <a:ext cx="7956376" cy="3539430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131590"/>
            <a:ext cx="3524187" cy="2160240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250331" y="1131590"/>
            <a:ext cx="3017794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5738" indent="-185738" algn="just"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Es un virus </a:t>
            </a:r>
            <a:r>
              <a:rPr lang="es-ES" sz="1400" b="1" dirty="0">
                <a:latin typeface="Calibri" pitchFamily="34" charset="0"/>
                <a:cs typeface="Calibri" pitchFamily="34" charset="0"/>
              </a:rPr>
              <a:t>ADN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hepatotrópico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, perteneciente a la familia </a:t>
            </a:r>
            <a:r>
              <a:rPr lang="es-ES" sz="1400" b="1" i="1" dirty="0" err="1">
                <a:latin typeface="Calibri" pitchFamily="34" charset="0"/>
                <a:cs typeface="Calibri" pitchFamily="34" charset="0"/>
              </a:rPr>
              <a:t>hepadnaviridae</a:t>
            </a:r>
            <a:r>
              <a:rPr lang="es-ES" sz="1400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42 nm</a:t>
            </a:r>
            <a:r>
              <a:rPr lang="es-ES" sz="1400" i="1" dirty="0">
                <a:latin typeface="Calibri" pitchFamily="34" charset="0"/>
                <a:cs typeface="Calibri" pitchFamily="34" charset="0"/>
              </a:rPr>
              <a:t>.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185738" indent="-185738" algn="just"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s-ES" sz="1400" dirty="0">
              <a:latin typeface="Calibri" pitchFamily="34" charset="0"/>
              <a:cs typeface="Calibri" pitchFamily="34" charset="0"/>
            </a:endParaRPr>
          </a:p>
          <a:p>
            <a:pPr marL="185738" indent="-185738" algn="just"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Compuesto por una envoltura externa (HBsAg) y una nucleocápside interna (</a:t>
            </a:r>
            <a:r>
              <a:rPr lang="es-ES" sz="1400" i="1" dirty="0" err="1">
                <a:latin typeface="Calibri" pitchFamily="34" charset="0"/>
                <a:cs typeface="Calibri" pitchFamily="34" charset="0"/>
              </a:rPr>
              <a:t>core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), que encapsula al ADN, compuesta por un antígeno nuclear (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HBcAg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) y el antígeno e (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HbeAg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). </a:t>
            </a:r>
          </a:p>
          <a:p>
            <a:pPr marL="185738" indent="-185738" algn="just"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s-ES" sz="1400" dirty="0">
              <a:latin typeface="Calibri" pitchFamily="34" charset="0"/>
              <a:cs typeface="Calibri" pitchFamily="34" charset="0"/>
            </a:endParaRPr>
          </a:p>
          <a:p>
            <a:pPr marL="185738" indent="-185738" algn="just"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El ADN es en parte de doble hebra y en parte incompleto. 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876615" y="3552716"/>
            <a:ext cx="4032448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indent="-85725" algn="just"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 Puede sobrevivir en el ambiente durante ≥ 7 días. </a:t>
            </a:r>
          </a:p>
          <a:p>
            <a:pPr marL="85725" indent="-85725" algn="just"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 Se inactiva a T 100°C durante 2 min, o por acción del alcohol, fenol,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glutaraldehido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, cloro y peróxidos.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827584" y="133321"/>
            <a:ext cx="625797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Epidemiología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71599" y="978975"/>
            <a:ext cx="7416825" cy="3613297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Período de incubación: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6 semanas a 6 meses (promedio 90 días). </a:t>
            </a:r>
          </a:p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Reservorio: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s-ES" sz="1400" u="sng" dirty="0">
                <a:latin typeface="Calibri" pitchFamily="34" charset="0"/>
                <a:cs typeface="Calibri" pitchFamily="34" charset="0"/>
              </a:rPr>
              <a:t>Humanos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y algunos primates (</a:t>
            </a:r>
            <a:r>
              <a:rPr lang="es-ES" sz="1400" u="sng" dirty="0">
                <a:latin typeface="Calibri" pitchFamily="34" charset="0"/>
                <a:cs typeface="Calibri" pitchFamily="34" charset="0"/>
              </a:rPr>
              <a:t>con infección crónica 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y aguda).</a:t>
            </a:r>
          </a:p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Fuentes de transmisión: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628650" indent="-285750" algn="just">
              <a:spcBef>
                <a:spcPts val="1200"/>
              </a:spcBef>
              <a:buClr>
                <a:srgbClr val="CC3300"/>
              </a:buClr>
              <a:buFontTx/>
              <a:buChar char="-"/>
            </a:pPr>
            <a:r>
              <a:rPr lang="es-E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Las concentraciones más altas del VHB se encuentran en: </a:t>
            </a:r>
            <a:r>
              <a:rPr lang="es-ES" sz="1400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sangre, suero, semen, secreciones vaginales</a:t>
            </a:r>
            <a:r>
              <a:rPr lang="es-E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y líquidos cefalorraquídeo, sinovial, pleural, pericárdico, peritoneal y amniótico.</a:t>
            </a:r>
          </a:p>
          <a:p>
            <a:pPr marL="628650" indent="-285750" algn="just">
              <a:spcBef>
                <a:spcPts val="1200"/>
              </a:spcBef>
              <a:buFontTx/>
              <a:buChar char="-"/>
            </a:pPr>
            <a:r>
              <a:rPr lang="es-E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Se ha detectado HBsAg en bajas concentraciones en: leche materna, saliva, lágrimas, orina, heces, vómitos, esputo y sudor. Pero n</a:t>
            </a:r>
            <a:r>
              <a:rPr lang="es-MX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 son vehículos eficaces de transmisión, a menos que contengan sangre. </a:t>
            </a:r>
          </a:p>
          <a:p>
            <a:pPr marL="173037" algn="just"/>
            <a:endParaRPr lang="es-ES" sz="1400" i="1" dirty="0">
              <a:latin typeface="Calibri" pitchFamily="34" charset="0"/>
              <a:cs typeface="Calibri" pitchFamily="34" charset="0"/>
            </a:endParaRPr>
          </a:p>
          <a:p>
            <a:pPr marL="173037" algn="just"/>
            <a:endParaRPr lang="es-ES" sz="1400" i="1" dirty="0">
              <a:latin typeface="Calibri" pitchFamily="34" charset="0"/>
              <a:cs typeface="Calibri" pitchFamily="34" charset="0"/>
            </a:endParaRPr>
          </a:p>
          <a:p>
            <a:pPr marL="173037" algn="just"/>
            <a:endParaRPr lang="es-ES" sz="1400" i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s-E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D496231-E49C-47A1-AA6F-126F15EE9706}"/>
              </a:ext>
            </a:extLst>
          </p:cNvPr>
          <p:cNvSpPr txBox="1"/>
          <p:nvPr/>
        </p:nvSpPr>
        <p:spPr>
          <a:xfrm>
            <a:off x="1259633" y="3867894"/>
            <a:ext cx="712879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El VHB no se transmite a través de la leche materna, por lo tanto, la infección por el VHB no es una contraindicación para la lactancia. </a:t>
            </a:r>
            <a:endParaRPr lang="es-ES" sz="1400" strike="sngStrike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683568" y="57150"/>
            <a:ext cx="9144000" cy="88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Epidemiología: Mecanismos de transmisión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683568" y="1203598"/>
            <a:ext cx="7858180" cy="3046988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1600" dirty="0">
                <a:latin typeface="Calibri" pitchFamily="34" charset="0"/>
                <a:cs typeface="Calibri" pitchFamily="34" charset="0"/>
              </a:rPr>
              <a:t>El VHB se propaga por exposición percutánea o </a:t>
            </a:r>
            <a:r>
              <a:rPr lang="es-ES_tradnl" sz="1600" dirty="0" err="1">
                <a:latin typeface="Calibri" pitchFamily="34" charset="0"/>
                <a:cs typeface="Calibri" pitchFamily="34" charset="0"/>
              </a:rPr>
              <a:t>permucosa</a:t>
            </a:r>
            <a:r>
              <a:rPr lang="es-ES_tradnl" sz="1600" dirty="0">
                <a:latin typeface="Calibri" pitchFamily="34" charset="0"/>
                <a:cs typeface="Calibri" pitchFamily="34" charset="0"/>
              </a:rPr>
              <a:t> a sangre u otros fluidos corporales infectados, a través de diferentes mecanismos:</a:t>
            </a:r>
          </a:p>
          <a:p>
            <a:pPr algn="just"/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es-ES_tradnl" sz="1600" dirty="0">
                <a:latin typeface="Calibri" pitchFamily="34" charset="0"/>
                <a:cs typeface="Calibri" pitchFamily="34" charset="0"/>
              </a:rPr>
              <a:t> Contacto sexual sin protección.</a:t>
            </a:r>
          </a:p>
          <a:p>
            <a:pPr lvl="0" algn="just">
              <a:buClr>
                <a:srgbClr val="C00000"/>
              </a:buClr>
              <a:buFont typeface="Wingdings" pitchFamily="2" charset="2"/>
              <a:buChar char="§"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76213" lvl="0" indent="-176213" algn="just">
              <a:buClr>
                <a:srgbClr val="C00000"/>
              </a:buClr>
              <a:buFont typeface="Wingdings" pitchFamily="2" charset="2"/>
              <a:buChar char="§"/>
              <a:tabLst>
                <a:tab pos="176213" algn="l"/>
              </a:tabLst>
            </a:pPr>
            <a:r>
              <a:rPr lang="es-ES_tradnl" sz="1600" dirty="0">
                <a:latin typeface="Calibri" pitchFamily="34" charset="0"/>
                <a:cs typeface="Calibri" pitchFamily="34" charset="0"/>
              </a:rPr>
              <a:t>Agujas, jeringas,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dispositivos (ej. de control de glucosa), tatuajes, perforación corporal o transfusiones. </a:t>
            </a:r>
            <a:endParaRPr lang="es-ES" sz="1600" b="1" i="1" dirty="0">
              <a:latin typeface="Calibri" pitchFamily="34" charset="0"/>
              <a:cs typeface="Calibri" pitchFamily="34" charset="0"/>
            </a:endParaRPr>
          </a:p>
          <a:p>
            <a:pPr lvl="0" algn="just">
              <a:buClr>
                <a:srgbClr val="C00000"/>
              </a:buClr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 Transmisión vertical o perinatal, de madre a hijo durante el parto.</a:t>
            </a:r>
          </a:p>
          <a:p>
            <a:pPr lvl="0" algn="just">
              <a:buClr>
                <a:srgbClr val="C00000"/>
              </a:buClr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76213" lvl="0" indent="-176213"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Transmisión horizontal: en contactos domésticos de portadores de VHB, especialmente en niños. </a:t>
            </a:r>
          </a:p>
        </p:txBody>
      </p:sp>
    </p:spTree>
    <p:extLst>
      <p:ext uri="{BB962C8B-B14F-4D97-AF65-F5344CB8AC3E}">
        <p14:creationId xmlns:p14="http://schemas.microsoft.com/office/powerpoint/2010/main" val="15811547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683568" y="57150"/>
            <a:ext cx="9144000" cy="88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B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Epidemiología: Mecanismos de transmisión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683568" y="1203598"/>
            <a:ext cx="7858180" cy="3046988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1600" dirty="0">
                <a:latin typeface="Calibri" pitchFamily="34" charset="0"/>
                <a:cs typeface="Calibri" pitchFamily="34" charset="0"/>
              </a:rPr>
              <a:t>El VHB se propaga por exposición percutánea o </a:t>
            </a:r>
            <a:r>
              <a:rPr lang="es-ES_tradnl" sz="1600" dirty="0" err="1">
                <a:latin typeface="Calibri" pitchFamily="34" charset="0"/>
                <a:cs typeface="Calibri" pitchFamily="34" charset="0"/>
              </a:rPr>
              <a:t>permucosa</a:t>
            </a:r>
            <a:r>
              <a:rPr lang="es-ES_tradnl" sz="1600" dirty="0">
                <a:latin typeface="Calibri" pitchFamily="34" charset="0"/>
                <a:cs typeface="Calibri" pitchFamily="34" charset="0"/>
              </a:rPr>
              <a:t> a sangre u otros fluidos corporales infectados, a través de diferentes mecanismos:</a:t>
            </a:r>
          </a:p>
          <a:p>
            <a:pPr algn="just"/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es-ES_tradnl" sz="1600" dirty="0">
                <a:latin typeface="Calibri" pitchFamily="34" charset="0"/>
                <a:cs typeface="Calibri" pitchFamily="34" charset="0"/>
              </a:rPr>
              <a:t> Contacto sexual sin protección.</a:t>
            </a:r>
          </a:p>
          <a:p>
            <a:pPr lvl="0" algn="just">
              <a:buClr>
                <a:srgbClr val="C00000"/>
              </a:buClr>
              <a:buFont typeface="Wingdings" pitchFamily="2" charset="2"/>
              <a:buChar char="§"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76213" lvl="0" indent="-176213" algn="just">
              <a:buClr>
                <a:srgbClr val="C00000"/>
              </a:buClr>
              <a:buFont typeface="Wingdings" pitchFamily="2" charset="2"/>
              <a:buChar char="§"/>
              <a:tabLst>
                <a:tab pos="176213" algn="l"/>
              </a:tabLst>
            </a:pPr>
            <a:r>
              <a:rPr lang="es-ES_tradnl" sz="1600" dirty="0">
                <a:latin typeface="Calibri" pitchFamily="34" charset="0"/>
                <a:cs typeface="Calibri" pitchFamily="34" charset="0"/>
              </a:rPr>
              <a:t>Agujas, jeringas,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dispositivos (ej. de control de glucosa), tatuajes, perforación corporal o transfusiones. </a:t>
            </a:r>
            <a:endParaRPr lang="es-ES" sz="1600" b="1" i="1" dirty="0">
              <a:latin typeface="Calibri" pitchFamily="34" charset="0"/>
              <a:cs typeface="Calibri" pitchFamily="34" charset="0"/>
            </a:endParaRPr>
          </a:p>
          <a:p>
            <a:pPr lvl="0" algn="just">
              <a:buClr>
                <a:srgbClr val="C00000"/>
              </a:buClr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 Transmisión vertical o perinatal, de madre a hijo durante el parto.</a:t>
            </a:r>
          </a:p>
          <a:p>
            <a:pPr lvl="0" algn="just">
              <a:buClr>
                <a:srgbClr val="C00000"/>
              </a:buClr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176213" lvl="0" indent="-176213" algn="just">
              <a:buClr>
                <a:srgbClr val="C00000"/>
              </a:buClr>
              <a:buFont typeface="Wingdings" pitchFamily="2" charset="2"/>
              <a:buChar char="§"/>
            </a:pPr>
            <a:r>
              <a:rPr lang="es-ES" sz="1600" dirty="0">
                <a:latin typeface="Calibri" pitchFamily="34" charset="0"/>
                <a:cs typeface="Calibri" pitchFamily="34" charset="0"/>
              </a:rPr>
              <a:t>Transmisión horizontal: en contactos domésticos de portadores de VHB, especialmente en niños. </a:t>
            </a:r>
          </a:p>
        </p:txBody>
      </p:sp>
      <p:sp>
        <p:nvSpPr>
          <p:cNvPr id="6" name="Elipse 5"/>
          <p:cNvSpPr/>
          <p:nvPr/>
        </p:nvSpPr>
        <p:spPr>
          <a:xfrm>
            <a:off x="659572" y="3003798"/>
            <a:ext cx="785818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0800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6766</TotalTime>
  <Words>1625</Words>
  <Application>Microsoft Office PowerPoint</Application>
  <PresentationFormat>Presentación en pantalla (16:9)</PresentationFormat>
  <Paragraphs>309</Paragraphs>
  <Slides>20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SimSun</vt:lpstr>
      <vt:lpstr>Arial</vt:lpstr>
      <vt:lpstr>Calibri</vt:lpstr>
      <vt:lpstr>Times New Roman</vt:lpstr>
      <vt:lpstr>Wingdings</vt:lpstr>
      <vt:lpstr>Tema de Office</vt:lpstr>
      <vt:lpstr>Hepatitis B</vt:lpstr>
      <vt:lpstr>Presentación de PowerPoint</vt:lpstr>
      <vt:lpstr>Presentación de PowerPoint</vt:lpstr>
      <vt:lpstr>Presentación de PowerPoint</vt:lpstr>
      <vt:lpstr>Ley Nacional 27.675/2022 de Respuesta integral al VIH,  Hepatitis virales, otras ITS y TBC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ESCRIBA AQUÍ el título del módulo</dc:title>
  <dc:creator>Ione</dc:creator>
  <cp:lastModifiedBy>Centro Medicus</cp:lastModifiedBy>
  <cp:revision>739</cp:revision>
  <dcterms:created xsi:type="dcterms:W3CDTF">2013-03-07T20:00:08Z</dcterms:created>
  <dcterms:modified xsi:type="dcterms:W3CDTF">2024-09-11T19:07:57Z</dcterms:modified>
</cp:coreProperties>
</file>