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7" r:id="rId4"/>
    <p:sldId id="270" r:id="rId5"/>
    <p:sldId id="284" r:id="rId6"/>
    <p:sldId id="271" r:id="rId7"/>
    <p:sldId id="285" r:id="rId8"/>
    <p:sldId id="286" r:id="rId9"/>
    <p:sldId id="275" r:id="rId10"/>
    <p:sldId id="276" r:id="rId11"/>
    <p:sldId id="288" r:id="rId12"/>
    <p:sldId id="291" r:id="rId13"/>
    <p:sldId id="293" r:id="rId14"/>
    <p:sldId id="292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220EF-9612-4D64-BF43-F9E968678008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7DB55-BFCA-40B5-B7A7-E4091814552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78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7DB55-BFCA-40B5-B7A7-E4091814552C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482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0CAE3-0F17-D7C7-C36F-5A8338505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37440E-2900-03FF-D2AA-5EB608926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4E6899-B9AE-42CD-755D-AC7A422F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EE7A8-1FF0-B8E6-30F8-3FF315CE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5EE83-ED1A-F679-8CC8-4124CB33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97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56D28-C56B-2F81-9414-F4531551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28457A-F150-D1A2-1436-CB820A584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3D5A14-267D-6616-D255-DE51008D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1AF66-18F0-4E76-25AE-CDBF7090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EF6030-92A2-50BB-657A-C14B06D1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50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951319-D6EF-1507-F93C-A43C5D326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C1357-58ED-D97B-ED18-61D8CAE93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9BBF81-D743-D73A-1CF9-FB4AABE6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04067-463B-EE60-076B-053396D2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9417F5-7F3E-676B-AD6A-4F4A09A2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873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2B4DC-FD1C-D5D5-BDA7-D6F17C5F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F8E48-CF50-BB8E-0D49-4CA2ADD85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B40C6-E5FF-8CB5-31E1-705F2C6F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F951E-EC60-F685-CB74-242649A7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B93F3-7939-E5C4-AFC5-0199C2EC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933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67D23-9BDD-8087-A437-FE49F120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AF1A0E-F702-C408-36C9-5CBB034AD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B232F-E69A-7B23-C726-E16F5F01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08E68-8C9C-B354-71B4-333803D3A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F65D-6B82-0F69-C43C-B89A1CD6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317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88862-AAEC-B56B-5FFA-E514B082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10FBDC-1E0A-D63C-3F31-0176B42DF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C1D164-D0F0-5E0E-9A09-4B6A2CAD9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B4C629-BA59-A4AD-0883-3F7D5A4C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BF2DAB-46C5-B8E0-CFA5-7D987287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46842A-1095-D82C-DE4F-05C6F02E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282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629FC-8352-2E4E-BAFC-D76C78D74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261A5A-106D-D604-0AB1-8565B9B8B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FAB7C1-3C54-E353-4E4D-70B0DCC68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EBE018-2ADC-23B7-AAB0-5095C66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89022E-9EE9-6898-AA54-D355BF012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7A7B94-278D-9CB9-EDE2-3FEBC212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EBA881-8F14-DC14-8D3F-4DF3D035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DA079E-B377-2CCC-76A1-8D73B45F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3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88DBB-14DA-9BE4-29B6-174A570F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6EA020-8BC0-C7BD-3206-CBB65DEE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7DC3EF-0A68-8E82-6D32-03AE45A8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F5B518-F458-314A-BA48-BCAC9B67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632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A3E001-E3A6-DD8C-DC31-3FE5411B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28A72B9-2D49-F470-F414-432E6AD4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D815DD-3957-ED14-D1E3-BE1CB814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001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B00A9-C370-A72C-E56A-BEE9E0CC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A84B55-6B6B-2998-2225-BA912B67C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C897FF-B43F-06C2-6C23-7B91A6F1A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E4FEC-22D8-DC02-14C0-D5D410FA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1B00B9-1808-EC74-A417-1C42E869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350C7-CA3D-F149-7BBD-F7FE1E5E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466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75DB0-D1E9-6C65-24D6-B1404A64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97E1A8-D547-B4F5-0439-ACDC72B6D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0009D0-F27F-FD6F-261A-88DFE94AB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3DBE1B-2531-3EB0-87FD-46CEC77A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F3E4F4-DF09-5EFB-DAAB-FF6DA760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6EDA65-B04F-4832-9A35-550CD862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835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439474-C688-025C-82CF-C4EC2C8D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8037B-6ADB-0A55-D052-05F5A444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D6BF4-5244-7943-BB07-074CEBE1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E0652-42BF-4F1C-A3AA-95584C1EE642}" type="datetimeFigureOut">
              <a:rPr lang="es-AR" smtClean="0"/>
              <a:t>12/9/2024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DFA54-0087-2B1D-0012-EA381A884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6FC2BC-1E23-6B1F-C820-44EB02B25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1BF60C-6FCE-4420-BB42-77C4695E84D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73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92367-96B9-D3D0-AE08-618245582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790575"/>
            <a:ext cx="10096500" cy="1533525"/>
          </a:xfrm>
        </p:spPr>
        <p:txBody>
          <a:bodyPr>
            <a:normAutofit/>
          </a:bodyPr>
          <a:lstStyle/>
          <a:p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Vacuna Hepatitis B</a:t>
            </a:r>
            <a:b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Curso PAI 2024 - HNRG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AC19C-11D0-25E2-4050-7C517F1DD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3050" y="6067425"/>
            <a:ext cx="8391525" cy="380999"/>
          </a:xfrm>
        </p:spPr>
        <p:txBody>
          <a:bodyPr>
            <a:normAutofit/>
          </a:bodyPr>
          <a:lstStyle/>
          <a:p>
            <a:pPr algn="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Lic. Verónica Cella (Enfermera en Control de Infecciones)</a:t>
            </a:r>
            <a:endParaRPr 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FF65968-5113-9623-5DA7-80DB1B4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522" y="1"/>
            <a:ext cx="1412478" cy="108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3BDB52B-B27E-432E-0024-19589177E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381125"/>
            <a:ext cx="1257299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hings to know about taking treatment for hepatitis B - Brisbane Indian  Times">
            <a:extLst>
              <a:ext uri="{FF2B5EF4-FFF2-40B4-BE49-F238E27FC236}">
                <a16:creationId xmlns:a16="http://schemas.microsoft.com/office/drawing/2014/main" id="{83F6073E-3B01-2CD4-3F88-5D719ABF5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447924"/>
            <a:ext cx="839152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9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ight Triangle 104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Recomendación de la OPS/OMS ante la aplicación de tercera dosis de vacuna  contra la COVID-19 - OPS/OMS | Organización Panamericana de la Salud">
            <a:extLst>
              <a:ext uri="{FF2B5EF4-FFF2-40B4-BE49-F238E27FC236}">
                <a16:creationId xmlns:a16="http://schemas.microsoft.com/office/drawing/2014/main" id="{A041A696-C50E-7A65-BB7C-E90E17054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9835" y="1451913"/>
            <a:ext cx="2696501" cy="194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ómo aliviar los síntomas de migraña? - CinfaSalud">
            <a:extLst>
              <a:ext uri="{FF2B5EF4-FFF2-40B4-BE49-F238E27FC236}">
                <a16:creationId xmlns:a16="http://schemas.microsoft.com/office/drawing/2014/main" id="{315B977C-42CC-6AB7-1EF8-552D7C840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1898" y="3785879"/>
            <a:ext cx="2626121" cy="183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5" y="0"/>
            <a:ext cx="1190624" cy="8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0F93166-6FBD-CA75-407C-2ADB85D51AAA}"/>
              </a:ext>
            </a:extLst>
          </p:cNvPr>
          <p:cNvSpPr txBox="1"/>
          <p:nvPr/>
        </p:nvSpPr>
        <p:spPr>
          <a:xfrm>
            <a:off x="885825" y="964928"/>
            <a:ext cx="8258175" cy="4928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151765" lvl="0" algn="ctr" defTabSz="914400" fontAlgn="base">
              <a:lnSpc>
                <a:spcPct val="110000"/>
              </a:lnSpc>
              <a:spcAft>
                <a:spcPts val="1430"/>
              </a:spcAft>
              <a:buClr>
                <a:schemeClr val="tx1"/>
              </a:buClr>
              <a:buSzPts val="2000"/>
            </a:pPr>
            <a:r>
              <a:rPr lang="en-US" sz="2000" b="1" u="none" strike="noStrike" cap="all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  <a:r>
              <a:rPr lang="en-US" sz="2000" b="1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none" strike="noStrike" cap="all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adversos</a:t>
            </a:r>
            <a:r>
              <a:rPr lang="en-US" sz="2000" b="1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" marR="151765" lvl="0" defTabSz="914400" fontAlgn="base">
              <a:lnSpc>
                <a:spcPct val="110000"/>
              </a:lnSpc>
              <a:spcAft>
                <a:spcPts val="1430"/>
              </a:spcAft>
              <a:buClr>
                <a:schemeClr val="tx1"/>
              </a:buClr>
              <a:buSzPts val="2000"/>
            </a:pPr>
            <a:r>
              <a:rPr lang="en-US" sz="1800" b="1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locales </a:t>
            </a:r>
            <a:r>
              <a:rPr lang="en-US" sz="1800" b="1" u="none" strike="noStrike" cap="all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leves</a:t>
            </a:r>
            <a:r>
              <a:rPr lang="en-US" sz="1800" b="1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" marR="151765" lvl="0" defTabSz="914400" fontAlgn="base">
              <a:lnSpc>
                <a:spcPct val="110000"/>
              </a:lnSpc>
              <a:spcAft>
                <a:spcPts val="1430"/>
              </a:spcAft>
              <a:buClr>
                <a:schemeClr val="tx1"/>
              </a:buClr>
              <a:buSzPts val="2000"/>
            </a:pP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frecuentes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3-9%</a:t>
            </a:r>
            <a:endParaRPr lang="en-US" sz="1800" u="none" strike="noStrike" cap="all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143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Dolor </a:t>
            </a: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143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207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Induración</a:t>
            </a:r>
            <a:r>
              <a:rPr lang="en-US" sz="1800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" marR="151765" lvl="0" defTabSz="914400" fontAlgn="base">
              <a:lnSpc>
                <a:spcPct val="110000"/>
              </a:lnSpc>
              <a:spcAft>
                <a:spcPts val="2070"/>
              </a:spcAft>
              <a:buClr>
                <a:schemeClr val="tx1"/>
              </a:buClr>
              <a:buSzPts val="2000"/>
            </a:pPr>
            <a:r>
              <a:rPr lang="en-US" sz="1800" b="1" cap="all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Generales</a:t>
            </a:r>
            <a:r>
              <a:rPr lang="en-US" sz="1800" b="1" cap="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cap="all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leves</a:t>
            </a:r>
            <a:r>
              <a:rPr lang="en-US" sz="1800" b="1" cap="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800" b="1" cap="all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transitorios</a:t>
            </a:r>
            <a:endParaRPr lang="en-US" sz="1800" b="1" cap="all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144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Cefalea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fatiga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irritabilidad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120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Fiebre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37.7</a:t>
            </a:r>
            <a:r>
              <a:rPr lang="en-US" sz="1800" u="none" strike="noStrike" cap="all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 marL="342900" marR="151765" lvl="0" indent="-228600" defTabSz="914400" fontAlgn="base">
              <a:lnSpc>
                <a:spcPct val="110000"/>
              </a:lnSpc>
              <a:spcAft>
                <a:spcPts val="490"/>
              </a:spcAft>
              <a:buClr>
                <a:schemeClr val="tx1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800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Anafilaxia</a:t>
            </a:r>
            <a:r>
              <a:rPr lang="en-US" sz="1800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39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72ACCB4-7605-A17D-92F0-C7A57E70477C}"/>
              </a:ext>
            </a:extLst>
          </p:cNvPr>
          <p:cNvSpPr txBox="1"/>
          <p:nvPr/>
        </p:nvSpPr>
        <p:spPr>
          <a:xfrm>
            <a:off x="949544" y="1174564"/>
            <a:ext cx="8070631" cy="4636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0160" lvl="0" indent="-228600" defTabSz="914400" fontAlgn="base">
              <a:lnSpc>
                <a:spcPct val="110000"/>
              </a:lnSpc>
              <a:spcAft>
                <a:spcPts val="485"/>
              </a:spcAft>
              <a:buClr>
                <a:schemeClr val="tx1"/>
              </a:buClr>
              <a:buSzPts val="2400"/>
              <a:buFont typeface="Arial" panose="020B0604020202020204" pitchFamily="34" charset="0"/>
              <a:buChar char="•"/>
            </a:pPr>
            <a:r>
              <a:rPr lang="es-AR" sz="2000" b="1" kern="1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Contraindicaciones/ Precauciones/ Falsas contraindicaciones:</a:t>
            </a:r>
            <a:endParaRPr lang="en-US" sz="2000" b="1" u="none" strike="noStrike" cap="all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lvl="0" defTabSz="914400" fontAlgn="base">
              <a:lnSpc>
                <a:spcPct val="110000"/>
              </a:lnSpc>
              <a:spcAft>
                <a:spcPts val="485"/>
              </a:spcAft>
              <a:buClr>
                <a:schemeClr val="tx1"/>
              </a:buClr>
              <a:buSzPts val="2400"/>
            </a:pPr>
            <a:endParaRPr lang="en-US" b="1" cap="all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10160" indent="-228600" defTabSz="914400" fontAlgn="base">
              <a:lnSpc>
                <a:spcPct val="110000"/>
              </a:lnSpc>
              <a:spcAft>
                <a:spcPts val="485"/>
              </a:spcAft>
              <a:buClr>
                <a:schemeClr val="tx1"/>
              </a:buClr>
              <a:buSzPts val="2400"/>
              <a:buFont typeface="Arial" panose="020B0604020202020204" pitchFamily="34" charset="0"/>
              <a:buChar char="•"/>
            </a:pPr>
            <a:r>
              <a:rPr lang="es-AR" sz="1800" b="1" u="none" strike="noStrike" kern="100" dirty="0">
                <a:solidFill>
                  <a:schemeClr val="bg2">
                    <a:lumMod val="50000"/>
                  </a:schemeClr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Contraindicaciones</a:t>
            </a:r>
            <a:endParaRPr lang="es-AR" sz="1800" kern="100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defTabSz="914400" fontAlgn="base">
              <a:lnSpc>
                <a:spcPct val="110000"/>
              </a:lnSpc>
              <a:spcAft>
                <a:spcPts val="485"/>
              </a:spcAft>
              <a:buClr>
                <a:schemeClr val="tx1"/>
              </a:buClr>
              <a:buSzPts val="2400"/>
            </a:pPr>
            <a:r>
              <a:rPr kumimoji="0" lang="es-AR" sz="1800" b="0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Anafilaxia a dosis previa o a componentes de la vacuna</a:t>
            </a:r>
          </a:p>
          <a:p>
            <a:pPr marL="114300" marR="10160" defTabSz="914400" fontAlgn="base">
              <a:lnSpc>
                <a:spcPct val="110000"/>
              </a:lnSpc>
              <a:spcAft>
                <a:spcPts val="485"/>
              </a:spcAft>
              <a:buClr>
                <a:schemeClr val="tx1"/>
              </a:buClr>
              <a:buSzPts val="2400"/>
            </a:pPr>
            <a:endParaRPr kumimoji="0" lang="es-AR" sz="1800" b="0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0160" lvl="0" indent="-228600" defTabSz="914400" fontAlgn="base">
              <a:lnSpc>
                <a:spcPct val="110000"/>
              </a:lnSpc>
              <a:spcAft>
                <a:spcPts val="490"/>
              </a:spcAft>
              <a:buClr>
                <a:schemeClr val="tx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1800" b="1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Precauciones</a:t>
            </a:r>
            <a:endParaRPr lang="en-US" sz="1800" b="1" u="none" strike="noStrike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defTabSz="914400" fontAlgn="base">
              <a:lnSpc>
                <a:spcPct val="110000"/>
              </a:lnSpc>
              <a:spcAft>
                <a:spcPts val="490"/>
              </a:spcAft>
              <a:buClr>
                <a:schemeClr val="tx1"/>
              </a:buClr>
              <a:buSzPts val="2400"/>
            </a:pPr>
            <a:r>
              <a:rPr lang="es-AR" sz="1800" kern="1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s-AR" sz="1800" kern="1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Enfermedad aguda o grave con o sin fiebre</a:t>
            </a:r>
          </a:p>
          <a:p>
            <a:pPr marL="342900" marR="10160" lvl="0" indent="-228600" defTabSz="914400" fontAlgn="base">
              <a:lnSpc>
                <a:spcPct val="110000"/>
              </a:lnSpc>
              <a:spcAft>
                <a:spcPts val="490"/>
              </a:spcAft>
              <a:buClr>
                <a:schemeClr val="tx1"/>
              </a:buClr>
              <a:buSzPts val="2400"/>
              <a:buFont typeface="Arial" panose="020B0604020202020204" pitchFamily="34" charset="0"/>
              <a:buChar char="•"/>
            </a:pPr>
            <a:endParaRPr lang="en-US" sz="1800" cap="all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10160" lvl="0" indent="-228600" defTabSz="914400" fontAlgn="base">
              <a:lnSpc>
                <a:spcPct val="110000"/>
              </a:lnSpc>
              <a:spcAft>
                <a:spcPts val="115"/>
              </a:spcAft>
              <a:buClr>
                <a:schemeClr val="tx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Falsas </a:t>
            </a:r>
            <a:r>
              <a:rPr lang="en-US" sz="1800" b="1" u="none" strike="noStrike" dirty="0" err="1">
                <a:solidFill>
                  <a:schemeClr val="bg2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  <a:endParaRPr lang="en-US" sz="1800" b="1" u="none" strike="noStrike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lvl="0" defTabSz="914400" fontAlgn="base">
              <a:lnSpc>
                <a:spcPct val="110000"/>
              </a:lnSpc>
              <a:spcAft>
                <a:spcPts val="115"/>
              </a:spcAft>
              <a:buClr>
                <a:schemeClr val="tx1"/>
              </a:buClr>
              <a:buSzPts val="2400"/>
            </a:pPr>
            <a:endParaRPr lang="en-US" sz="1800" b="1" cap="all" dirty="0">
              <a:solidFill>
                <a:schemeClr val="bg2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lvl="0" defTabSz="914400" fontAlgn="base">
              <a:lnSpc>
                <a:spcPct val="110000"/>
              </a:lnSpc>
              <a:spcAft>
                <a:spcPts val="115"/>
              </a:spcAft>
              <a:buClr>
                <a:schemeClr val="tx1"/>
              </a:buClr>
              <a:buSzPts val="2400"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lvl="0" defTabSz="914400" fontAlgn="base">
              <a:lnSpc>
                <a:spcPct val="110000"/>
              </a:lnSpc>
              <a:spcAft>
                <a:spcPts val="115"/>
              </a:spcAft>
              <a:buClr>
                <a:schemeClr val="tx1"/>
              </a:buClr>
              <a:buSzPts val="2400"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Lactancia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10160" lvl="0" defTabSz="914400" fontAlgn="base">
              <a:lnSpc>
                <a:spcPct val="110000"/>
              </a:lnSpc>
              <a:spcAft>
                <a:spcPts val="115"/>
              </a:spcAft>
              <a:buClr>
                <a:schemeClr val="tx1"/>
              </a:buClr>
              <a:buSzPts val="2400"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autoinmune</a:t>
            </a:r>
            <a:r>
              <a:rPr lang="en-US" sz="1800" cap="all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AR" dirty="0"/>
          </a:p>
        </p:txBody>
      </p:sp>
      <p:pic>
        <p:nvPicPr>
          <p:cNvPr id="11" name="Picture 2" descr="Cómo afecta el embarazo al corazón? | Blog de Centro Médico Teknon">
            <a:extLst>
              <a:ext uri="{FF2B5EF4-FFF2-40B4-BE49-F238E27FC236}">
                <a16:creationId xmlns:a16="http://schemas.microsoft.com/office/drawing/2014/main" id="{DE3EAE8B-4735-658B-F684-72700423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05" y="1587501"/>
            <a:ext cx="2838450" cy="174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odo sobre la lactancia materna | Centro Médico ABC">
            <a:extLst>
              <a:ext uri="{FF2B5EF4-FFF2-40B4-BE49-F238E27FC236}">
                <a16:creationId xmlns:a16="http://schemas.microsoft.com/office/drawing/2014/main" id="{98BFCF55-3DEF-3DA5-35A4-D6AB2606A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940" y="4382559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5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19502-F500-E191-52E2-F3B26B8573F9}"/>
              </a:ext>
            </a:extLst>
          </p:cNvPr>
          <p:cNvSpPr txBox="1">
            <a:spLocks/>
          </p:cNvSpPr>
          <p:nvPr/>
        </p:nvSpPr>
        <p:spPr>
          <a:xfrm>
            <a:off x="561975" y="714375"/>
            <a:ext cx="8991600" cy="578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AR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Inmunoprofilaxis</a:t>
            </a:r>
            <a:r>
              <a:rPr lang="es-AR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s-AR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gamaglobulina</a:t>
            </a:r>
            <a:r>
              <a:rPr lang="es-AR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es-AR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AR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Cuando  esté indicada la </a:t>
            </a:r>
            <a:r>
              <a:rPr lang="es-AR" sz="18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inmunoprofilaxis</a:t>
            </a:r>
            <a:r>
              <a:rPr lang="es-AR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debe ser iniciada lo más precozmente posible preferentemente dentro de las 24 horas, pero no debe exceder los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días </a:t>
            </a:r>
            <a:r>
              <a:rPr lang="es-AR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exposición percutánea</a:t>
            </a:r>
            <a:r>
              <a:rPr lang="es-AR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los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días </a:t>
            </a:r>
            <a:r>
              <a:rPr lang="es-AR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exposición sexual.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Intervalo para administrar vacunas con virus atenuados de sarampión o varicela en quienes recibieron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 Hepatitis B es de 3 meses  </a:t>
            </a:r>
          </a:p>
          <a:p>
            <a:endParaRPr lang="es-AR" sz="1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Presentación :</a:t>
            </a:r>
          </a:p>
          <a:p>
            <a:pPr marL="0" indent="0">
              <a:buNone/>
            </a:pPr>
            <a:r>
              <a:rPr lang="es-ES" sz="1800" dirty="0">
                <a:solidFill>
                  <a:srgbClr val="7C878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-Frasco ampolla de  </a:t>
            </a:r>
            <a:r>
              <a:rPr lang="es-ES" sz="1800" b="1" dirty="0">
                <a:solidFill>
                  <a:srgbClr val="7C878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– 10 – 20 ml</a:t>
            </a:r>
          </a:p>
          <a:p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Composición: </a:t>
            </a:r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una solución estéril que se obtiene de plasma con alto nivel de anticuerpos antígeno de superficie de virus de hepatitis B.</a:t>
            </a:r>
          </a:p>
          <a:p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Conservación: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Conservar entre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2° y 8° C,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evitando la congelación. Protección de luz solar.</a:t>
            </a:r>
          </a:p>
          <a:p>
            <a:pPr marL="0" indent="0">
              <a:buNone/>
            </a:pPr>
            <a:endParaRPr lang="es-ES" sz="1800" b="1" dirty="0">
              <a:solidFill>
                <a:srgbClr val="7C878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985456-8F9E-9525-91F5-B82A0643F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3575" y="1000125"/>
            <a:ext cx="2383163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19502-F500-E191-52E2-F3B26B8573F9}"/>
              </a:ext>
            </a:extLst>
          </p:cNvPr>
          <p:cNvSpPr txBox="1">
            <a:spLocks/>
          </p:cNvSpPr>
          <p:nvPr/>
        </p:nvSpPr>
        <p:spPr>
          <a:xfrm>
            <a:off x="561975" y="714375"/>
            <a:ext cx="7943850" cy="578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b="1" dirty="0">
              <a:solidFill>
                <a:srgbClr val="7C878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85EB7AE-4C9A-8334-7E44-54AB17ED4DBD}"/>
              </a:ext>
            </a:extLst>
          </p:cNvPr>
          <p:cNvSpPr txBox="1"/>
          <p:nvPr/>
        </p:nvSpPr>
        <p:spPr>
          <a:xfrm>
            <a:off x="561974" y="597455"/>
            <a:ext cx="11001374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Gammaglobulina anti hepatitis 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8E8E8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Indicaciones: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Recién nacidos de madre portadora de hepatitis B(HBsAg+), además debe administrarse   dosis de vacuna anti hepatitis B</a:t>
            </a:r>
            <a:endParaRPr lang="es-ES" b="1" dirty="0">
              <a:solidFill>
                <a:srgbClr val="E8E8E8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E8E8E8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de salud no inmunizado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corresponde al grupo que no consiguen elevar el nivel de anticuerpos, a pesar de estar vacunados(no respondedores)que , tiene contacto con una fuente +(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accidente cortopunzante).Recomendaciones para la profilaxis contra HB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postexposición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percutánea en personas con riesgo ocupacional.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E8E8E8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 y vía de administración: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endParaRPr lang="es-ES" dirty="0">
              <a:solidFill>
                <a:srgbClr val="E8E8E8">
                  <a:lumMod val="5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 :  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RN y menores de 1 </a:t>
            </a:r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año:</a:t>
            </a:r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0,5 ml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Mayores de 1 año: </a:t>
            </a:r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0,06 ml/ kg de peso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8E8E8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Vía :    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intramuscular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E8E8E8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Efectos adversos :       Locales: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 ,edema, eritema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Sistémicos: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rara vez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E8E8E8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fiebre</a:t>
            </a:r>
          </a:p>
        </p:txBody>
      </p:sp>
    </p:spTree>
    <p:extLst>
      <p:ext uri="{BB962C8B-B14F-4D97-AF65-F5344CB8AC3E}">
        <p14:creationId xmlns:p14="http://schemas.microsoft.com/office/powerpoint/2010/main" val="11900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19502-F500-E191-52E2-F3B26B8573F9}"/>
              </a:ext>
            </a:extLst>
          </p:cNvPr>
          <p:cNvSpPr txBox="1">
            <a:spLocks/>
          </p:cNvSpPr>
          <p:nvPr/>
        </p:nvSpPr>
        <p:spPr>
          <a:xfrm>
            <a:off x="723901" y="704851"/>
            <a:ext cx="10982324" cy="5791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603D47-4005-6827-4B31-F2C3DD5A9074}"/>
              </a:ext>
            </a:extLst>
          </p:cNvPr>
          <p:cNvSpPr txBox="1"/>
          <p:nvPr/>
        </p:nvSpPr>
        <p:spPr>
          <a:xfrm>
            <a:off x="3047146" y="5032881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ES" sz="6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Gracias !!!</a:t>
            </a:r>
          </a:p>
        </p:txBody>
      </p:sp>
      <p:pic>
        <p:nvPicPr>
          <p:cNvPr id="2050" name="Picture 2" descr="Carta de una enfermera Covid - Bimedica">
            <a:extLst>
              <a:ext uri="{FF2B5EF4-FFF2-40B4-BE49-F238E27FC236}">
                <a16:creationId xmlns:a16="http://schemas.microsoft.com/office/drawing/2014/main" id="{EF83121A-1A33-1C19-B892-3548C07FC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103842"/>
            <a:ext cx="69151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7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EFE6FBC-D70E-DC18-3B7D-3994E4481313}"/>
              </a:ext>
            </a:extLst>
          </p:cNvPr>
          <p:cNvSpPr/>
          <p:nvPr/>
        </p:nvSpPr>
        <p:spPr>
          <a:xfrm>
            <a:off x="790575" y="1331442"/>
            <a:ext cx="10972800" cy="145494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Argentina la vacuna esta incorporada al CN para todos los RN a partir del año  2000.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Recomendando la dosis neonatal antes de las 12 horas de vida </a:t>
            </a:r>
            <a:r>
              <a:rPr lang="es-ES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objetivo de prevenir la transmisión vertical del VHB.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C1C809-8D6C-00EB-03A9-F5251E06E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400"/>
            <a:ext cx="10744198" cy="780258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Incorporación de la vacuna B en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Argentina (I) Hepatitis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B2F8A3-0023-C643-FD67-FAF3788A9DF4}"/>
              </a:ext>
            </a:extLst>
          </p:cNvPr>
          <p:cNvSpPr/>
          <p:nvPr/>
        </p:nvSpPr>
        <p:spPr>
          <a:xfrm>
            <a:off x="752473" y="5140322"/>
            <a:ext cx="11010902" cy="141922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s-A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Mediante la Resolución Ministerial 52/2014 se Incorpora al Calendario Nacional  de Vacunación, con carácter gratuito y obligatorio la vacuna contra la hepatitis B para todas las personas (de cualquier edad).</a:t>
            </a:r>
            <a:r>
              <a:rPr lang="es-AR" b="1" u="sng" kern="1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considerará esquema completo a la administración de tres dosis</a:t>
            </a:r>
            <a:r>
              <a:rPr lang="es-AR" b="1" u="sng" kern="100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893DD2E-3122-9943-485F-717A649DDEDE}"/>
              </a:ext>
            </a:extLst>
          </p:cNvPr>
          <p:cNvSpPr/>
          <p:nvPr/>
        </p:nvSpPr>
        <p:spPr>
          <a:xfrm>
            <a:off x="771525" y="2892027"/>
            <a:ext cx="10982325" cy="212486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S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obligatoria para los trabajadores </a:t>
            </a: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salud por la Ley Nacional </a:t>
            </a:r>
            <a:r>
              <a:rPr lang="es-ES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</a:t>
            </a: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24.151, que rige desde </a:t>
            </a:r>
            <a:r>
              <a:rPr lang="es-ES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1992.</a:t>
            </a:r>
            <a:endParaRPr lang="es-ES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del año </a:t>
            </a:r>
            <a:r>
              <a:rPr lang="es-ES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2012,</a:t>
            </a:r>
            <a:r>
              <a:rPr lang="es-ES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incorpora la </a:t>
            </a:r>
            <a:r>
              <a:rPr lang="es-ES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vacunación universal</a:t>
            </a:r>
            <a:r>
              <a:rPr lang="es-ES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el objetivo de aumentar las coberturas de vacunación y avanzar en el proceso de control y eliminación de esta enfermedad. Se propone la vacunación universal de toda la población, con especial acento en los menores de 40 años, y en los grupos que tienen un mayor riesgo de infección</a:t>
            </a:r>
            <a:endParaRPr lang="es-AR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86BE228B-EB74-063E-8D2F-3BC8CAC31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49" y="16745"/>
            <a:ext cx="1238251" cy="100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3" grpId="0" build="p" animBg="1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B9BB03-0F8E-D0A0-4D35-274D3C2A0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763" y="866775"/>
            <a:ext cx="8848587" cy="5124449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583B1519-D51A-EDE7-A4C6-63CBDA3C6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6745"/>
            <a:ext cx="1219200" cy="10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6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as vacunas en bebés: ¿qué vacunas tocan cada mes?">
            <a:extLst>
              <a:ext uri="{FF2B5EF4-FFF2-40B4-BE49-F238E27FC236}">
                <a16:creationId xmlns:a16="http://schemas.microsoft.com/office/drawing/2014/main" id="{6707D8DE-DD90-11A1-D9C8-F0335B0C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3" r="14687" b="1"/>
          <a:stretch/>
        </p:blipFill>
        <p:spPr bwMode="auto">
          <a:xfrm>
            <a:off x="8712141" y="3849828"/>
            <a:ext cx="2851209" cy="2106573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7463DCA-0C3F-6E65-2C57-47E583E9D3D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8130" r="-1" b="8819"/>
          <a:stretch/>
        </p:blipFill>
        <p:spPr>
          <a:xfrm>
            <a:off x="8712141" y="1303500"/>
            <a:ext cx="2851209" cy="1974004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15EC845-8A4B-D35B-5C94-5FA83AFDC220}"/>
              </a:ext>
            </a:extLst>
          </p:cNvPr>
          <p:cNvSpPr txBox="1"/>
          <p:nvPr/>
        </p:nvSpPr>
        <p:spPr>
          <a:xfrm>
            <a:off x="937389" y="746234"/>
            <a:ext cx="7397314" cy="45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inmunizante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presentacion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AE3526-7DE0-45D3-B8D1-D8804FE46107}"/>
              </a:ext>
            </a:extLst>
          </p:cNvPr>
          <p:cNvSpPr/>
          <p:nvPr/>
        </p:nvSpPr>
        <p:spPr>
          <a:xfrm>
            <a:off x="937389" y="2929931"/>
            <a:ext cx="7215984" cy="302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combinada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quíntuple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celular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(DTP-HIB-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Pentavalente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cuádruple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anatoxinas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diftérica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tetánica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antígenos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bordetella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pertussis y 10 mcg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antígeno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recombinante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VHB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adsorbidos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hidróxido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que se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mezcla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conjugada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haemophilus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influenzae b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fluida</a:t>
            </a:r>
            <a:r>
              <a:rPr lang="en-US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8523D8-61A5-406B-9E5D-B1BF2982D191}"/>
              </a:ext>
            </a:extLst>
          </p:cNvPr>
          <p:cNvSpPr/>
          <p:nvPr/>
        </p:nvSpPr>
        <p:spPr>
          <a:xfrm>
            <a:off x="921970" y="1478848"/>
            <a:ext cx="7246821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monovalente</a:t>
            </a:r>
            <a:r>
              <a:rPr lang="en-US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contiene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antígeno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depurado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virus de la hepatitis B (HB)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ingeniería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contiene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 10 o 20 mcg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pediátrica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fabricante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6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E273C-DC28-79C7-67BD-CABC8F98B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5199" y="1547029"/>
            <a:ext cx="327129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9F272CE-0BC6-0F1D-CB0B-18C9F90C6D88}"/>
              </a:ext>
            </a:extLst>
          </p:cNvPr>
          <p:cNvSpPr txBox="1"/>
          <p:nvPr/>
        </p:nvSpPr>
        <p:spPr>
          <a:xfrm>
            <a:off x="818357" y="753108"/>
            <a:ext cx="9659937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 de vacunación:</a:t>
            </a:r>
          </a:p>
          <a:p>
            <a:endParaRPr lang="es-E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La </a:t>
            </a: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 neonatal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vacuna contra la Hepatitis B</a:t>
            </a: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ser </a:t>
            </a: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monovalente</a:t>
            </a:r>
          </a:p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El esquema continúa con vacuna combinada.</a:t>
            </a:r>
          </a:p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Se requiere la aplicación de quíntuple celular</a:t>
            </a: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pentavalente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los </a:t>
            </a: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4 y 6 meses de vida   </a:t>
            </a:r>
          </a:p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indispensable vacunar a los niños antes de las 12 </a:t>
            </a:r>
            <a:r>
              <a:rPr lang="es-ES" sz="18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s-ES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vida: esta es una estrategia esencial en la prevención de la infección vertical por el VHB.</a:t>
            </a:r>
          </a:p>
          <a:p>
            <a:pPr>
              <a:lnSpc>
                <a:spcPct val="150000"/>
              </a:lnSpc>
            </a:pPr>
            <a:r>
              <a:rPr lang="es-ES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 recibirla en ese lapso, debe recibirla tan pronto como sea posible</a:t>
            </a:r>
            <a:endParaRPr lang="es-AR" sz="1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610CF2B-9087-04FF-25ED-E61D254093A1}"/>
              </a:ext>
            </a:extLst>
          </p:cNvPr>
          <p:cNvSpPr txBox="1"/>
          <p:nvPr/>
        </p:nvSpPr>
        <p:spPr>
          <a:xfrm>
            <a:off x="915115" y="849354"/>
            <a:ext cx="10639424" cy="6232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considerara</a:t>
            </a: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esquema</a:t>
            </a: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completo</a:t>
            </a: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 la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administración</a:t>
            </a: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tres</a:t>
            </a:r>
            <a:r>
              <a:rPr lang="en-US" sz="2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000" b="1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dosis</a:t>
            </a:r>
            <a:endParaRPr lang="en-US" sz="2000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75" y="0"/>
            <a:ext cx="1282376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Multi-step regulation of hepatitis B virus entry">
            <a:extLst>
              <a:ext uri="{FF2B5EF4-FFF2-40B4-BE49-F238E27FC236}">
                <a16:creationId xmlns:a16="http://schemas.microsoft.com/office/drawing/2014/main" id="{EF91C73C-693F-8C92-03B3-7EE345711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32" y="22967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EC717A56-7D5E-FFD4-4CA2-2E099316FCC1}"/>
              </a:ext>
            </a:extLst>
          </p:cNvPr>
          <p:cNvSpPr txBox="1"/>
          <p:nvPr/>
        </p:nvSpPr>
        <p:spPr>
          <a:xfrm>
            <a:off x="476508" y="1971001"/>
            <a:ext cx="7623704" cy="4139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marR="11430" lvl="0" indent="-285750" defTabSz="914400" fontAlgn="base">
              <a:lnSpc>
                <a:spcPct val="150000"/>
              </a:lnSpc>
              <a:spcAft>
                <a:spcPts val="66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b="1" u="none" strike="noStrike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b="1" u="none" strike="noStrike" dirty="0" err="1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esquema</a:t>
            </a:r>
            <a:r>
              <a:rPr lang="en-US" b="1" u="none" strike="noStrike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none" strike="noStrike" dirty="0" err="1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consta</a:t>
            </a:r>
            <a:r>
              <a:rPr lang="en-US" b="1" u="none" strike="noStrike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de 3 </a:t>
            </a:r>
            <a:r>
              <a:rPr lang="en-US" b="1" u="none" strike="noStrike" dirty="0" err="1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US" b="1" u="none" strike="noStrike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0, 1 y 6 meses; </a:t>
            </a:r>
          </a:p>
          <a:p>
            <a:pPr marL="400050" marR="11430" lvl="0" indent="-285750" defTabSz="914400" fontAlgn="base">
              <a:lnSpc>
                <a:spcPct val="150000"/>
              </a:lnSpc>
              <a:spcAft>
                <a:spcPts val="66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personas no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vacunadas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vacunación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11430" lvl="0" indent="-285750" defTabSz="914400" fontAlgn="base">
              <a:lnSpc>
                <a:spcPct val="150000"/>
              </a:lnSpc>
              <a:spcAft>
                <a:spcPts val="69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recibido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previa,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las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falten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11430" indent="-285750" fontAlgn="base">
              <a:lnSpc>
                <a:spcPct val="150000"/>
              </a:lnSpc>
              <a:spcAft>
                <a:spcPts val="69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considerarse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acortados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un mayor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situaciones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inmunitaria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marR="11430" lvl="0" indent="-285750" defTabSz="914400" fontAlgn="base">
              <a:lnSpc>
                <a:spcPct val="150000"/>
              </a:lnSpc>
              <a:spcAft>
                <a:spcPts val="69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0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15EC845-8A4B-D35B-5C94-5FA83AFDC220}"/>
              </a:ext>
            </a:extLst>
          </p:cNvPr>
          <p:cNvSpPr txBox="1"/>
          <p:nvPr/>
        </p:nvSpPr>
        <p:spPr>
          <a:xfrm>
            <a:off x="937389" y="746234"/>
            <a:ext cx="7397314" cy="52656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endParaRPr 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1CCCD6-003D-1E31-574F-CC0A80883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280" y="1569509"/>
            <a:ext cx="3123121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A789053-9712-7A13-E059-88D606F85ED6}"/>
              </a:ext>
            </a:extLst>
          </p:cNvPr>
          <p:cNvSpPr txBox="1"/>
          <p:nvPr/>
        </p:nvSpPr>
        <p:spPr>
          <a:xfrm>
            <a:off x="803136" y="1000125"/>
            <a:ext cx="753156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b="1" i="0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Conservación</a:t>
            </a:r>
          </a:p>
          <a:p>
            <a:pPr algn="l"/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8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conservarse entre </a:t>
            </a:r>
            <a:r>
              <a:rPr lang="es-ES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y 8 </a:t>
            </a:r>
            <a:r>
              <a:rPr lang="es-ES" sz="1800" b="1" i="0" u="none" strike="noStrike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ºC</a:t>
            </a:r>
            <a:r>
              <a:rPr lang="es-ES" sz="18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la parte central de la heladera. No debe congelarse. El frasco multidosis, una vez abierto y conservado entre 2º y 8 </a:t>
            </a:r>
            <a:r>
              <a:rPr lang="es-ES" sz="1800" b="0" i="0" u="none" strike="noStrike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ºC</a:t>
            </a:r>
            <a:r>
              <a:rPr lang="es-ES" sz="18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podrá utilizar dentro de </a:t>
            </a:r>
            <a:r>
              <a:rPr lang="es-AR" sz="1800" b="0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AR" sz="18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semanas</a:t>
            </a: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 y vía de aplicación </a:t>
            </a: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Dosis: las dosis dependen de la marca comercial y de la edad . SIEMPRE LEER EL PROSPECTO (volumen puede cambiar con la marca comercial) </a:t>
            </a:r>
            <a:r>
              <a:rPr lang="es-E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 ml o 1 ml </a:t>
            </a:r>
          </a:p>
          <a:p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 de aplicación : intramuscular </a:t>
            </a: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Lugar de aplicación: región anterolateral del muslo, en RN y lactantes menores de 12 meses o no deambuladores. Brazo (músculo deltoides), en niños mayores de 12 meses y adultos</a:t>
            </a:r>
          </a:p>
        </p:txBody>
      </p:sp>
    </p:spTree>
    <p:extLst>
      <p:ext uri="{BB962C8B-B14F-4D97-AF65-F5344CB8AC3E}">
        <p14:creationId xmlns:p14="http://schemas.microsoft.com/office/powerpoint/2010/main" val="3133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919" y="0"/>
            <a:ext cx="121708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Multi-step regulation of hepatitis B virus entry">
            <a:extLst>
              <a:ext uri="{FF2B5EF4-FFF2-40B4-BE49-F238E27FC236}">
                <a16:creationId xmlns:a16="http://schemas.microsoft.com/office/drawing/2014/main" id="{A9F2E5E4-DA75-07A9-DB70-6752E7BFF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839" y="1478492"/>
            <a:ext cx="2398199" cy="206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41F0316-1EB1-897E-7284-D7EE75EE5757}"/>
              </a:ext>
            </a:extLst>
          </p:cNvPr>
          <p:cNvSpPr txBox="1"/>
          <p:nvPr/>
        </p:nvSpPr>
        <p:spPr>
          <a:xfrm>
            <a:off x="752475" y="579894"/>
            <a:ext cx="966092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Intervalos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 atrasados: No es necesario reiniciar esquemas</a:t>
            </a:r>
          </a:p>
          <a:p>
            <a:endParaRPr lang="es-ES" sz="1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Intervalo mínimo entre dosis: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entre 1º y 2º                      1 mes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entre 2º y 3º                      2 meses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entre 1º y 3º                      4 meses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La última dosis no debe colocarse antes de los 6 meses de vida.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Uso simultaneo con otras vacunas del CNV. En sitios anatómicos</a:t>
            </a: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diferentes.</a:t>
            </a:r>
          </a:p>
          <a:p>
            <a:endParaRPr lang="es-ES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Las marcas comerciales son intercambiables entre si    </a:t>
            </a:r>
            <a:endParaRPr lang="es-AR" sz="1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3386C6EA-B062-3AAF-2EFB-902EF8ADFDCE}"/>
              </a:ext>
            </a:extLst>
          </p:cNvPr>
          <p:cNvSpPr/>
          <p:nvPr/>
        </p:nvSpPr>
        <p:spPr>
          <a:xfrm>
            <a:off x="2511875" y="2400280"/>
            <a:ext cx="978408" cy="1855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F10D7707-51AF-8191-BF2C-94C9E3679FF9}"/>
              </a:ext>
            </a:extLst>
          </p:cNvPr>
          <p:cNvSpPr/>
          <p:nvPr/>
        </p:nvSpPr>
        <p:spPr>
          <a:xfrm>
            <a:off x="2511875" y="2925403"/>
            <a:ext cx="978408" cy="1855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49F74E68-F7D5-A794-7888-7082ED401F61}"/>
              </a:ext>
            </a:extLst>
          </p:cNvPr>
          <p:cNvSpPr/>
          <p:nvPr/>
        </p:nvSpPr>
        <p:spPr>
          <a:xfrm>
            <a:off x="2511875" y="3450526"/>
            <a:ext cx="978408" cy="1855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27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2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23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35EB9C6-9EF5-ACBE-DE53-DF0F9E12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0" y="0"/>
            <a:ext cx="1200149" cy="86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3398B84-9593-2A3F-6AE5-52A622D52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039" y="869753"/>
            <a:ext cx="8610601" cy="511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20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992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Wingdings</vt:lpstr>
      <vt:lpstr>Tema de Office</vt:lpstr>
      <vt:lpstr>Vacuna Hepatitis B  Curso PAI 2024 - HNRG</vt:lpstr>
      <vt:lpstr>Incorporación de la vacuna B en la Argentina (I) Hepatitis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Vacuna Hepatitis B  Curso PAI 2024 - HNRG</dc:title>
  <dc:creator>Usuario Prueba</dc:creator>
  <cp:lastModifiedBy>Horacio Myslinski</cp:lastModifiedBy>
  <cp:revision>17</cp:revision>
  <dcterms:created xsi:type="dcterms:W3CDTF">2024-08-29T15:23:36Z</dcterms:created>
  <dcterms:modified xsi:type="dcterms:W3CDTF">2024-09-12T11:23:14Z</dcterms:modified>
</cp:coreProperties>
</file>