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67" r:id="rId4"/>
    <p:sldId id="270" r:id="rId5"/>
    <p:sldId id="284" r:id="rId6"/>
    <p:sldId id="271" r:id="rId7"/>
    <p:sldId id="285" r:id="rId8"/>
    <p:sldId id="286" r:id="rId9"/>
    <p:sldId id="275" r:id="rId10"/>
    <p:sldId id="276" r:id="rId11"/>
    <p:sldId id="288" r:id="rId12"/>
    <p:sldId id="291" r:id="rId13"/>
    <p:sldId id="293" r:id="rId14"/>
    <p:sldId id="292" r:id="rId15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D220EF-9612-4D64-BF43-F9E968678008}" type="datetimeFigureOut">
              <a:rPr lang="es-AR" smtClean="0"/>
              <a:t>12/9/2024</a:t>
            </a:fld>
            <a:endParaRPr lang="es-AR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67DB55-BFCA-40B5-B7A7-E4091814552C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597802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67DB55-BFCA-40B5-B7A7-E4091814552C}" type="slidenum">
              <a:rPr lang="es-AR" smtClean="0"/>
              <a:t>9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854824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FF0CAE3-0F17-D7C7-C36F-5A8338505F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037440E-2900-03FF-D2AA-5EB608926E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4E6899-B9AE-42CD-755D-AC7A422FBC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0652-42BF-4F1C-A3AA-95584C1EE642}" type="datetimeFigureOut">
              <a:rPr lang="es-AR" smtClean="0"/>
              <a:t>12/9/2024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8AEE7A8-1FF0-B8E6-30F8-3FF315CE1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2E5EE83-ED1A-F679-8CC8-4124CB33D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F60C-6FCE-4420-BB42-77C4695E84DC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77974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56D28-C56B-2F81-9414-F45315516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D28457A-F150-D1A2-1436-CB820A584A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E3D5A14-267D-6616-D255-DE51008DE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0652-42BF-4F1C-A3AA-95584C1EE642}" type="datetimeFigureOut">
              <a:rPr lang="es-AR" smtClean="0"/>
              <a:t>12/9/2024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F61AF66-18F0-4E76-25AE-CDBF70907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EF6030-92A2-50BB-657A-C14B06D1B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F60C-6FCE-4420-BB42-77C4695E84DC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245013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A951319-D6EF-1507-F93C-A43C5D326A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52C1357-58ED-D97B-ED18-61D8CAE93C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9BBF81-D743-D73A-1CF9-FB4AABE66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0652-42BF-4F1C-A3AA-95584C1EE642}" type="datetimeFigureOut">
              <a:rPr lang="es-AR" smtClean="0"/>
              <a:t>12/9/2024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D204067-463B-EE60-076B-053396D2B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39417F5-7F3E-676B-AD6A-4F4A09A27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F60C-6FCE-4420-BB42-77C4695E84DC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298737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A2B4DC-FD1C-D5D5-BDA7-D6F17C5F9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E9F8E48-CF50-BB8E-0D49-4CA2ADD851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2B40C6-E5FF-8CB5-31E1-705F2C6FD3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0652-42BF-4F1C-A3AA-95584C1EE642}" type="datetimeFigureOut">
              <a:rPr lang="es-AR" smtClean="0"/>
              <a:t>12/9/2024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0BF951E-EC60-F685-CB74-242649A76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B2B93F3-7939-E5C4-AFC5-0199C2EC6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F60C-6FCE-4420-BB42-77C4695E84DC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405933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767D23-9BDD-8087-A437-FE49F1207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9AF1A0E-F702-C408-36C9-5CBB034AD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4B232F-E69A-7B23-C726-E16F5F016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0652-42BF-4F1C-A3AA-95584C1EE642}" type="datetimeFigureOut">
              <a:rPr lang="es-AR" smtClean="0"/>
              <a:t>12/9/2024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A08E68-8C9C-B354-71B4-333803D3A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F3CF65D-6B82-0F69-C43C-B89A1CD61E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F60C-6FCE-4420-BB42-77C4695E84DC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03178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788862-AAEC-B56B-5FFA-E514B082A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10FBDC-1E0A-D63C-3F31-0176B42DF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9C1D164-D0F0-5E0E-9A09-4B6A2CAD98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CB4C629-BA59-A4AD-0883-3F7D5A4CA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0652-42BF-4F1C-A3AA-95584C1EE642}" type="datetimeFigureOut">
              <a:rPr lang="es-AR" smtClean="0"/>
              <a:t>12/9/2024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BF2DAB-46C5-B8E0-CFA5-7D9872872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346842A-1095-D82C-DE4F-05C6F02E3C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F60C-6FCE-4420-BB42-77C4695E84DC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42824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6A629FC-8352-2E4E-BAFC-D76C78D740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261A5A-106D-D604-0AB1-8565B9B8B5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FAB7C1-3C54-E353-4E4D-70B0DCC68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2EBE018-2ADC-23B7-AAB0-5095C66030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2B89022E-9EE9-6898-AA54-D355BF012F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207A7B94-278D-9CB9-EDE2-3FEBC2125C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0652-42BF-4F1C-A3AA-95584C1EE642}" type="datetimeFigureOut">
              <a:rPr lang="es-AR" smtClean="0"/>
              <a:t>12/9/2024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1EBA881-8F14-DC14-8D3F-4DF3D0351E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8DA079E-B377-2CCC-76A1-8D73B45FA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F60C-6FCE-4420-BB42-77C4695E84DC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89308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188DBB-14DA-9BE4-29B6-174A570F3A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56EA020-8BC0-C7BD-3206-CBB65DEE1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0652-42BF-4F1C-A3AA-95584C1EE642}" type="datetimeFigureOut">
              <a:rPr lang="es-AR" smtClean="0"/>
              <a:t>12/9/2024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B7DC3EF-0A68-8E82-6D32-03AE45A82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3F5B518-F458-314A-BA48-BCAC9B678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F60C-6FCE-4420-BB42-77C4695E84DC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66326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4A3E001-E3A6-DD8C-DC31-3FE5411BC0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0652-42BF-4F1C-A3AA-95584C1EE642}" type="datetimeFigureOut">
              <a:rPr lang="es-AR" smtClean="0"/>
              <a:t>12/9/2024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28A72B9-2D49-F470-F414-432E6AD4F2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DD815DD-3957-ED14-D1E3-BE1CB8144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F60C-6FCE-4420-BB42-77C4695E84DC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20015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CB00A9-C370-A72C-E56A-BEE9E0CCA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5A84B55-6B6B-2998-2225-BA912B67C8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8C897FF-B43F-06C2-6C23-7B91A6F1A3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6E4FEC-22D8-DC02-14C0-D5D410FAD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0652-42BF-4F1C-A3AA-95584C1EE642}" type="datetimeFigureOut">
              <a:rPr lang="es-AR" smtClean="0"/>
              <a:t>12/9/2024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21B00B9-1808-EC74-A417-1C42E869D7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E350C7-CA3D-F149-7BBD-F7FE1E5E1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F60C-6FCE-4420-BB42-77C4695E84DC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04665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D75DB0-D1E9-6C65-24D6-B1404A64E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397E1A8-D547-B4F5-0439-ACDC72B6DE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60009D0-F27F-FD6F-261A-88DFE94AB7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3DBE1B-2531-3EB0-87FD-46CEC77A8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E0652-42BF-4F1C-A3AA-95584C1EE642}" type="datetimeFigureOut">
              <a:rPr lang="es-AR" smtClean="0"/>
              <a:t>12/9/2024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CF3E4F4-DF09-5EFB-DAAB-FF6DA76027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46EDA65-B04F-4832-9A35-550CD862D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BF60C-6FCE-4420-BB42-77C4695E84DC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58355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D439474-C688-025C-82CF-C4EC2C8D3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178037B-6ADB-0A55-D052-05F5A444A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CD6BF4-5244-7943-BB07-074CEBE1DF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4E0652-42BF-4F1C-A3AA-95584C1EE642}" type="datetimeFigureOut">
              <a:rPr lang="es-AR" smtClean="0"/>
              <a:t>12/9/2024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5DFA54-0087-2B1D-0012-EA381A884A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26FC2BC-1E23-6B1F-C820-44EB02B25A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1BF60C-6FCE-4420-BB42-77C4695E84DC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27333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892367-96B9-D3D0-AE08-618245582F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1500" y="790575"/>
            <a:ext cx="10096500" cy="1533525"/>
          </a:xfrm>
        </p:spPr>
        <p:txBody>
          <a:bodyPr>
            <a:normAutofit/>
          </a:bodyPr>
          <a:lstStyle/>
          <a:p>
            <a:r>
              <a:rPr lang="es-AR" sz="2800" b="1" dirty="0">
                <a:latin typeface="Arial" panose="020B0604020202020204" pitchFamily="34" charset="0"/>
                <a:cs typeface="Arial" panose="020B0604020202020204" pitchFamily="34" charset="0"/>
              </a:rPr>
              <a:t>Vacuna Hepatitis B</a:t>
            </a:r>
            <a:br>
              <a:rPr lang="es-A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s-AR" sz="2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AR" sz="2800" b="1" dirty="0">
                <a:latin typeface="Arial" panose="020B0604020202020204" pitchFamily="34" charset="0"/>
                <a:cs typeface="Arial" panose="020B0604020202020204" pitchFamily="34" charset="0"/>
              </a:rPr>
              <a:t>Curso PAI 2024 - HNRG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AEAC19C-11D0-25E2-4050-7C517F1DD7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43050" y="6067425"/>
            <a:ext cx="8391525" cy="380999"/>
          </a:xfrm>
        </p:spPr>
        <p:txBody>
          <a:bodyPr>
            <a:normAutofit/>
          </a:bodyPr>
          <a:lstStyle/>
          <a:p>
            <a:pPr algn="r"/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Lic. Verónica Cella (Enfermera en Control de Infecciones)</a:t>
            </a:r>
            <a:endParaRPr lang="es-AR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CFF65968-5113-9623-5DA7-80DB1B4A8F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79522" y="1"/>
            <a:ext cx="1412478" cy="1083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93BDB52B-B27E-432E-0024-19589177E8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4700" y="1381125"/>
            <a:ext cx="1257299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Things to know about taking treatment for hepatitis B - Brisbane Indian  Times">
            <a:extLst>
              <a:ext uri="{FF2B5EF4-FFF2-40B4-BE49-F238E27FC236}">
                <a16:creationId xmlns:a16="http://schemas.microsoft.com/office/drawing/2014/main" id="{83F6073E-3B01-2CD4-3F88-5D719ABF5A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325" y="2447924"/>
            <a:ext cx="8391525" cy="3429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5299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9" name="Rectangle 1038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1" name="Right Triangle 1040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43" name="Rectangle 1042">
            <a:extLst>
              <a:ext uri="{FF2B5EF4-FFF2-40B4-BE49-F238E27FC236}">
                <a16:creationId xmlns:a16="http://schemas.microsoft.com/office/drawing/2014/main" id="{C37E9D4B-7BFA-4D10-B666-547BAC4994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2" name="Picture 8" descr="Recomendación de la OPS/OMS ante la aplicación de tercera dosis de vacuna  contra la COVID-19 - OPS/OMS | Organización Panamericana de la Salud">
            <a:extLst>
              <a:ext uri="{FF2B5EF4-FFF2-40B4-BE49-F238E27FC236}">
                <a16:creationId xmlns:a16="http://schemas.microsoft.com/office/drawing/2014/main" id="{A041A696-C50E-7A65-BB7C-E90E17054B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469835" y="1451913"/>
            <a:ext cx="2696501" cy="1949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ómo aliviar los síntomas de migraña? - CinfaSalud">
            <a:extLst>
              <a:ext uri="{FF2B5EF4-FFF2-40B4-BE49-F238E27FC236}">
                <a16:creationId xmlns:a16="http://schemas.microsoft.com/office/drawing/2014/main" id="{315B977C-42CC-6AB7-1EF8-552D7C840B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01898" y="3785879"/>
            <a:ext cx="2626121" cy="1839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4">
            <a:extLst>
              <a:ext uri="{FF2B5EF4-FFF2-40B4-BE49-F238E27FC236}">
                <a16:creationId xmlns:a16="http://schemas.microsoft.com/office/drawing/2014/main" id="{B35EB9C6-9EF5-ACBE-DE53-DF0F9E128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1375" y="0"/>
            <a:ext cx="1190624" cy="825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40F93166-6FBD-CA75-407C-2ADB85D51AAA}"/>
              </a:ext>
            </a:extLst>
          </p:cNvPr>
          <p:cNvSpPr txBox="1"/>
          <p:nvPr/>
        </p:nvSpPr>
        <p:spPr>
          <a:xfrm>
            <a:off x="885825" y="964928"/>
            <a:ext cx="8258175" cy="49281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14300" marR="151765" lvl="0" algn="ctr" defTabSz="914400" fontAlgn="base">
              <a:lnSpc>
                <a:spcPct val="110000"/>
              </a:lnSpc>
              <a:spcAft>
                <a:spcPts val="1430"/>
              </a:spcAft>
              <a:buClr>
                <a:schemeClr val="tx1"/>
              </a:buClr>
              <a:buSzPts val="2000"/>
            </a:pPr>
            <a:r>
              <a:rPr lang="en-US" sz="2000" b="1" u="none" strike="noStrike" cap="all" dirty="0" err="1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Efectos</a:t>
            </a:r>
            <a:r>
              <a:rPr lang="en-US" sz="2000" b="1" u="none" strike="noStrike" cap="all" dirty="0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u="none" strike="noStrike" cap="all" dirty="0" err="1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adversos</a:t>
            </a:r>
            <a:r>
              <a:rPr lang="en-US" sz="2000" b="1" u="none" strike="noStrike" cap="all" dirty="0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14300" marR="151765" lvl="0" defTabSz="914400" fontAlgn="base">
              <a:lnSpc>
                <a:spcPct val="110000"/>
              </a:lnSpc>
              <a:spcAft>
                <a:spcPts val="1430"/>
              </a:spcAft>
              <a:buClr>
                <a:schemeClr val="tx1"/>
              </a:buClr>
              <a:buSzPts val="2000"/>
            </a:pPr>
            <a:r>
              <a:rPr lang="en-US" sz="1800" b="1" u="none" strike="noStrike" cap="all" dirty="0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locales </a:t>
            </a:r>
            <a:r>
              <a:rPr lang="en-US" sz="1800" b="1" u="none" strike="noStrike" cap="all" dirty="0" err="1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leves</a:t>
            </a:r>
            <a:r>
              <a:rPr lang="en-US" sz="1800" b="1" u="none" strike="noStrike" cap="all" dirty="0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14300" marR="151765" lvl="0" defTabSz="914400" fontAlgn="base">
              <a:lnSpc>
                <a:spcPct val="110000"/>
              </a:lnSpc>
              <a:spcAft>
                <a:spcPts val="1430"/>
              </a:spcAft>
              <a:buClr>
                <a:schemeClr val="tx1"/>
              </a:buClr>
              <a:buSzPts val="2000"/>
            </a:pPr>
            <a:r>
              <a:rPr lang="en-US" sz="1800" u="none" strike="noStrike" dirty="0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Más </a:t>
            </a:r>
            <a:r>
              <a:rPr lang="en-US" sz="1800" u="none" strike="noStrike" dirty="0" err="1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frecuentes</a:t>
            </a:r>
            <a:r>
              <a:rPr lang="en-US" sz="1800" u="none" strike="noStrike" dirty="0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u="none" strike="noStrike" dirty="0" err="1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800" u="none" strike="noStrike" dirty="0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u="none" strike="noStrike" dirty="0" err="1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adultos</a:t>
            </a:r>
            <a:r>
              <a:rPr lang="en-US" sz="1800" u="none" strike="noStrike" dirty="0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3-9%</a:t>
            </a:r>
            <a:endParaRPr lang="en-US" sz="1800" u="none" strike="noStrike" cap="all" dirty="0">
              <a:solidFill>
                <a:schemeClr val="bg2">
                  <a:lumMod val="50000"/>
                </a:schemeClr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151765" lvl="0" indent="-228600" defTabSz="914400" fontAlgn="base">
              <a:lnSpc>
                <a:spcPct val="110000"/>
              </a:lnSpc>
              <a:spcAft>
                <a:spcPts val="1430"/>
              </a:spcAft>
              <a:buClr>
                <a:schemeClr val="tx1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1800" u="none" strike="noStrike" dirty="0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Dolor </a:t>
            </a:r>
          </a:p>
          <a:p>
            <a:pPr marL="342900" marR="151765" lvl="0" indent="-228600" defTabSz="914400" fontAlgn="base">
              <a:lnSpc>
                <a:spcPct val="110000"/>
              </a:lnSpc>
              <a:spcAft>
                <a:spcPts val="1430"/>
              </a:spcAft>
              <a:buClr>
                <a:schemeClr val="tx1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1800" u="none" strike="noStrike" dirty="0" err="1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Eritema</a:t>
            </a:r>
            <a:r>
              <a:rPr lang="en-US" sz="1800" u="none" strike="noStrike" dirty="0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marR="151765" lvl="0" indent="-228600" defTabSz="914400" fontAlgn="base">
              <a:lnSpc>
                <a:spcPct val="110000"/>
              </a:lnSpc>
              <a:spcAft>
                <a:spcPts val="2070"/>
              </a:spcAft>
              <a:buClr>
                <a:schemeClr val="tx1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1800" u="none" strike="noStrike" dirty="0" err="1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Induración</a:t>
            </a:r>
            <a:r>
              <a:rPr lang="en-US" sz="1800" u="none" strike="noStrike" cap="all" dirty="0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14300" marR="151765" lvl="0" defTabSz="914400" fontAlgn="base">
              <a:lnSpc>
                <a:spcPct val="110000"/>
              </a:lnSpc>
              <a:spcAft>
                <a:spcPts val="2070"/>
              </a:spcAft>
              <a:buClr>
                <a:schemeClr val="tx1"/>
              </a:buClr>
              <a:buSzPts val="2000"/>
            </a:pPr>
            <a:r>
              <a:rPr lang="en-US" sz="1800" b="1" cap="all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Generales</a:t>
            </a:r>
            <a:r>
              <a:rPr lang="en-US" sz="1800" b="1" cap="all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1800" b="1" cap="all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leves</a:t>
            </a:r>
            <a:r>
              <a:rPr lang="en-US" sz="1800" b="1" cap="all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1800" b="1" cap="all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transitorios</a:t>
            </a:r>
            <a:endParaRPr lang="en-US" sz="1800" b="1" cap="all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151765" lvl="0" indent="-228600" defTabSz="914400" fontAlgn="base">
              <a:lnSpc>
                <a:spcPct val="110000"/>
              </a:lnSpc>
              <a:spcAft>
                <a:spcPts val="1440"/>
              </a:spcAft>
              <a:buClr>
                <a:schemeClr val="tx1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1800" u="none" strike="noStrike" dirty="0" err="1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Cefalea</a:t>
            </a:r>
            <a:r>
              <a:rPr lang="en-US" sz="1800" u="none" strike="noStrike" dirty="0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,  </a:t>
            </a:r>
            <a:r>
              <a:rPr lang="en-US" sz="1800" u="none" strike="noStrike" dirty="0" err="1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fatiga</a:t>
            </a:r>
            <a:r>
              <a:rPr lang="en-US" sz="1800" u="none" strike="noStrike" dirty="0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800" u="none" strike="noStrike" dirty="0" err="1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irritabilidad</a:t>
            </a:r>
            <a:r>
              <a:rPr lang="en-US" sz="1800" u="none" strike="noStrike" dirty="0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342900" marR="151765" lvl="0" indent="-228600" defTabSz="914400" fontAlgn="base">
              <a:lnSpc>
                <a:spcPct val="110000"/>
              </a:lnSpc>
              <a:spcAft>
                <a:spcPts val="1200"/>
              </a:spcAft>
              <a:buClr>
                <a:schemeClr val="tx1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1800" u="none" strike="noStrike" dirty="0" err="1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Fiebre</a:t>
            </a:r>
            <a:r>
              <a:rPr lang="en-US" sz="1800" u="none" strike="noStrike" dirty="0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 37.7</a:t>
            </a:r>
            <a:r>
              <a:rPr lang="en-US" sz="1800" u="none" strike="noStrike" cap="all" dirty="0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% </a:t>
            </a:r>
          </a:p>
          <a:p>
            <a:pPr marL="342900" marR="151765" lvl="0" indent="-228600" defTabSz="914400" fontAlgn="base">
              <a:lnSpc>
                <a:spcPct val="110000"/>
              </a:lnSpc>
              <a:spcAft>
                <a:spcPts val="490"/>
              </a:spcAft>
              <a:buClr>
                <a:schemeClr val="tx1"/>
              </a:buClr>
              <a:buSzPts val="2000"/>
              <a:buFont typeface="Arial" panose="020B0604020202020204" pitchFamily="34" charset="0"/>
              <a:buChar char="•"/>
            </a:pPr>
            <a:r>
              <a:rPr lang="en-US" sz="1800" u="none" strike="noStrike" dirty="0" err="1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Anafilaxia</a:t>
            </a:r>
            <a:r>
              <a:rPr lang="en-US" sz="1800" u="none" strike="noStrike" dirty="0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603969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B35EB9C6-9EF5-ACBE-DE53-DF0F9E128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919" y="0"/>
            <a:ext cx="121708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372ACCB4-7605-A17D-92F0-C7A57E70477C}"/>
              </a:ext>
            </a:extLst>
          </p:cNvPr>
          <p:cNvSpPr txBox="1"/>
          <p:nvPr/>
        </p:nvSpPr>
        <p:spPr>
          <a:xfrm>
            <a:off x="949544" y="1174564"/>
            <a:ext cx="8070631" cy="46367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10160" lvl="0" indent="-228600" defTabSz="914400" fontAlgn="base">
              <a:lnSpc>
                <a:spcPct val="110000"/>
              </a:lnSpc>
              <a:spcAft>
                <a:spcPts val="485"/>
              </a:spcAft>
              <a:buClr>
                <a:schemeClr val="tx1"/>
              </a:buClr>
              <a:buSzPts val="2400"/>
              <a:buFont typeface="Arial" panose="020B0604020202020204" pitchFamily="34" charset="0"/>
              <a:buChar char="•"/>
            </a:pPr>
            <a:r>
              <a:rPr lang="es-AR" sz="2000" b="1" kern="100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Contraindicaciones/ Precauciones/ Falsas contraindicaciones:</a:t>
            </a:r>
            <a:endParaRPr lang="en-US" sz="2000" b="1" u="none" strike="noStrike" cap="all" dirty="0">
              <a:solidFill>
                <a:schemeClr val="bg2">
                  <a:lumMod val="50000"/>
                </a:schemeClr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marR="10160" lvl="0" defTabSz="914400" fontAlgn="base">
              <a:lnSpc>
                <a:spcPct val="110000"/>
              </a:lnSpc>
              <a:spcAft>
                <a:spcPts val="485"/>
              </a:spcAft>
              <a:buClr>
                <a:schemeClr val="tx1"/>
              </a:buClr>
              <a:buSzPts val="2400"/>
            </a:pPr>
            <a:endParaRPr lang="en-US" b="1" cap="all" dirty="0">
              <a:solidFill>
                <a:schemeClr val="bg2">
                  <a:lumMod val="50000"/>
                </a:schemeClr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10160" indent="-228600" defTabSz="914400" fontAlgn="base">
              <a:lnSpc>
                <a:spcPct val="110000"/>
              </a:lnSpc>
              <a:spcAft>
                <a:spcPts val="485"/>
              </a:spcAft>
              <a:buClr>
                <a:schemeClr val="tx1"/>
              </a:buClr>
              <a:buSzPts val="2400"/>
              <a:buFont typeface="Arial" panose="020B0604020202020204" pitchFamily="34" charset="0"/>
              <a:buChar char="•"/>
            </a:pPr>
            <a:r>
              <a:rPr lang="es-AR" sz="1800" b="1" u="none" strike="noStrike" kern="100" dirty="0">
                <a:solidFill>
                  <a:schemeClr val="bg2">
                    <a:lumMod val="50000"/>
                  </a:schemeClr>
                </a:solidFill>
                <a:effectLst/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</a:rPr>
              <a:t>Contraindicaciones</a:t>
            </a:r>
            <a:endParaRPr lang="es-AR" sz="1800" kern="100" dirty="0">
              <a:solidFill>
                <a:schemeClr val="bg2">
                  <a:lumMod val="50000"/>
                </a:schemeClr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endParaRPr>
          </a:p>
          <a:p>
            <a:pPr marL="114300" marR="10160" defTabSz="914400" fontAlgn="base">
              <a:lnSpc>
                <a:spcPct val="110000"/>
              </a:lnSpc>
              <a:spcAft>
                <a:spcPts val="485"/>
              </a:spcAft>
              <a:buClr>
                <a:schemeClr val="tx1"/>
              </a:buClr>
              <a:buSzPts val="2400"/>
            </a:pPr>
            <a:r>
              <a:rPr kumimoji="0" lang="es-AR" sz="1800" b="0" i="0" u="none" strike="noStrike" kern="100" cap="none" spc="0" normalizeH="0" baseline="0" noProof="0" dirty="0">
                <a:ln>
                  <a:noFill/>
                </a:ln>
                <a:solidFill>
                  <a:schemeClr val="bg2">
                    <a:lumMod val="50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Anafilaxia a dosis previa o a componentes de la vacuna</a:t>
            </a:r>
          </a:p>
          <a:p>
            <a:pPr marL="114300" marR="10160" defTabSz="914400" fontAlgn="base">
              <a:lnSpc>
                <a:spcPct val="110000"/>
              </a:lnSpc>
              <a:spcAft>
                <a:spcPts val="485"/>
              </a:spcAft>
              <a:buClr>
                <a:schemeClr val="tx1"/>
              </a:buClr>
              <a:buSzPts val="2400"/>
            </a:pPr>
            <a:endParaRPr kumimoji="0" lang="es-AR" sz="1800" b="0" i="0" u="none" strike="noStrike" kern="100" cap="none" spc="0" normalizeH="0" baseline="0" noProof="0" dirty="0">
              <a:ln>
                <a:noFill/>
              </a:ln>
              <a:solidFill>
                <a:schemeClr val="bg2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10160" lvl="0" indent="-228600" defTabSz="914400" fontAlgn="base">
              <a:lnSpc>
                <a:spcPct val="110000"/>
              </a:lnSpc>
              <a:spcAft>
                <a:spcPts val="490"/>
              </a:spcAft>
              <a:buClr>
                <a:schemeClr val="tx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1800" b="1" u="none" strike="noStrike" dirty="0" err="1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Precauciones</a:t>
            </a:r>
            <a:endParaRPr lang="en-US" sz="1800" b="1" u="none" strike="noStrike" dirty="0">
              <a:solidFill>
                <a:schemeClr val="bg2">
                  <a:lumMod val="50000"/>
                </a:schemeClr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marR="10160" defTabSz="914400" fontAlgn="base">
              <a:lnSpc>
                <a:spcPct val="110000"/>
              </a:lnSpc>
              <a:spcAft>
                <a:spcPts val="490"/>
              </a:spcAft>
              <a:buClr>
                <a:schemeClr val="tx1"/>
              </a:buClr>
              <a:buSzPts val="2400"/>
            </a:pPr>
            <a:r>
              <a:rPr lang="es-AR" sz="1800" kern="100" dirty="0">
                <a:solidFill>
                  <a:schemeClr val="bg2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- </a:t>
            </a:r>
            <a:r>
              <a:rPr lang="es-AR" sz="1800" kern="100" dirty="0">
                <a:solidFill>
                  <a:schemeClr val="bg2">
                    <a:lumMod val="5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Enfermedad aguda o grave con o sin fiebre</a:t>
            </a:r>
          </a:p>
          <a:p>
            <a:pPr marL="342900" marR="10160" lvl="0" indent="-228600" defTabSz="914400" fontAlgn="base">
              <a:lnSpc>
                <a:spcPct val="110000"/>
              </a:lnSpc>
              <a:spcAft>
                <a:spcPts val="490"/>
              </a:spcAft>
              <a:buClr>
                <a:schemeClr val="tx1"/>
              </a:buClr>
              <a:buSzPts val="2400"/>
              <a:buFont typeface="Arial" panose="020B0604020202020204" pitchFamily="34" charset="0"/>
              <a:buChar char="•"/>
            </a:pPr>
            <a:endParaRPr lang="en-US" sz="1800" cap="all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marR="10160" lvl="0" indent="-228600" defTabSz="914400" fontAlgn="base">
              <a:lnSpc>
                <a:spcPct val="110000"/>
              </a:lnSpc>
              <a:spcAft>
                <a:spcPts val="115"/>
              </a:spcAft>
              <a:buClr>
                <a:schemeClr val="tx1"/>
              </a:buClr>
              <a:buSzPts val="2400"/>
              <a:buFont typeface="Arial" panose="020B0604020202020204" pitchFamily="34" charset="0"/>
              <a:buChar char="•"/>
            </a:pPr>
            <a:r>
              <a:rPr lang="en-US" sz="1800" b="1" u="none" strike="noStrike" dirty="0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Falsas </a:t>
            </a:r>
            <a:r>
              <a:rPr lang="en-US" sz="1800" b="1" u="none" strike="noStrike" dirty="0" err="1">
                <a:solidFill>
                  <a:schemeClr val="bg2">
                    <a:lumMod val="50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contraindicaciones</a:t>
            </a:r>
            <a:endParaRPr lang="en-US" sz="1800" b="1" u="none" strike="noStrike" dirty="0">
              <a:solidFill>
                <a:schemeClr val="bg2">
                  <a:lumMod val="50000"/>
                </a:schemeClr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marR="10160" lvl="0" defTabSz="914400" fontAlgn="base">
              <a:lnSpc>
                <a:spcPct val="110000"/>
              </a:lnSpc>
              <a:spcAft>
                <a:spcPts val="115"/>
              </a:spcAft>
              <a:buClr>
                <a:schemeClr val="tx1"/>
              </a:buClr>
              <a:buSzPts val="2400"/>
            </a:pPr>
            <a:endParaRPr lang="en-US" sz="1800" b="1" cap="all" dirty="0">
              <a:solidFill>
                <a:schemeClr val="bg2">
                  <a:lumMod val="50000"/>
                </a:schemeClr>
              </a:solidFill>
              <a:uFill>
                <a:solidFill>
                  <a:srgbClr val="000000"/>
                </a:solidFill>
              </a:u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marR="10160" lvl="0" defTabSz="914400" fontAlgn="base">
              <a:lnSpc>
                <a:spcPct val="110000"/>
              </a:lnSpc>
              <a:spcAft>
                <a:spcPts val="115"/>
              </a:spcAft>
              <a:buClr>
                <a:schemeClr val="tx1"/>
              </a:buClr>
              <a:buSzPts val="2400"/>
            </a:pP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800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Embarazo</a:t>
            </a:r>
            <a:endParaRPr lang="en-US" sz="18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marR="10160" lvl="0" defTabSz="914400" fontAlgn="base">
              <a:lnSpc>
                <a:spcPct val="110000"/>
              </a:lnSpc>
              <a:spcAft>
                <a:spcPts val="115"/>
              </a:spcAft>
              <a:buClr>
                <a:schemeClr val="tx1"/>
              </a:buClr>
              <a:buSzPts val="2400"/>
            </a:pP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800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Lactancia</a:t>
            </a:r>
            <a:endParaRPr lang="en-US" sz="18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14300" marR="10160" lvl="0" defTabSz="914400" fontAlgn="base">
              <a:lnSpc>
                <a:spcPct val="110000"/>
              </a:lnSpc>
              <a:spcAft>
                <a:spcPts val="115"/>
              </a:spcAft>
              <a:buClr>
                <a:schemeClr val="tx1"/>
              </a:buClr>
              <a:buSzPts val="2400"/>
            </a:pP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1800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Enfermedad</a:t>
            </a:r>
            <a:r>
              <a:rPr lang="en-US" sz="1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autoinmune</a:t>
            </a:r>
            <a:r>
              <a:rPr lang="en-US" sz="1800" cap="all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s-AR" dirty="0"/>
          </a:p>
        </p:txBody>
      </p:sp>
      <p:pic>
        <p:nvPicPr>
          <p:cNvPr id="11" name="Picture 2" descr="Cómo afecta el embarazo al corazón? | Blog de Centro Médico Teknon">
            <a:extLst>
              <a:ext uri="{FF2B5EF4-FFF2-40B4-BE49-F238E27FC236}">
                <a16:creationId xmlns:a16="http://schemas.microsoft.com/office/drawing/2014/main" id="{DE3EAE8B-4735-658B-F684-72700423BA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605" y="1587501"/>
            <a:ext cx="2838450" cy="1748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Todo sobre la lactancia materna | Centro Médico ABC">
            <a:extLst>
              <a:ext uri="{FF2B5EF4-FFF2-40B4-BE49-F238E27FC236}">
                <a16:creationId xmlns:a16="http://schemas.microsoft.com/office/drawing/2014/main" id="{98BFCF55-3DEF-3DA5-35A4-D6AB2606A6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13940" y="4382559"/>
            <a:ext cx="2952750" cy="1543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4357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B35EB9C6-9EF5-ACBE-DE53-DF0F9E128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919" y="0"/>
            <a:ext cx="121708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319502-F500-E191-52E2-F3B26B8573F9}"/>
              </a:ext>
            </a:extLst>
          </p:cNvPr>
          <p:cNvSpPr txBox="1">
            <a:spLocks/>
          </p:cNvSpPr>
          <p:nvPr/>
        </p:nvSpPr>
        <p:spPr>
          <a:xfrm>
            <a:off x="561975" y="714375"/>
            <a:ext cx="8991600" cy="578167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AR" sz="18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s-AR" sz="20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Inmunoprofilaxis</a:t>
            </a:r>
            <a:r>
              <a:rPr lang="es-AR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con </a:t>
            </a:r>
            <a:r>
              <a:rPr lang="es-AR" sz="2000" b="1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gamaglobulina</a:t>
            </a:r>
            <a:r>
              <a:rPr lang="es-AR" sz="20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endParaRPr lang="es-AR" sz="20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s-AR" sz="1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Cuando  esté indicada la </a:t>
            </a:r>
            <a:r>
              <a:rPr lang="es-AR" sz="1800" dirty="0" err="1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inmunoprofilaxis</a:t>
            </a:r>
            <a:r>
              <a:rPr lang="es-AR" sz="1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debe ser iniciada lo más precozmente posible preferentemente dentro de las 24 horas, pero no debe exceder los </a:t>
            </a:r>
            <a:r>
              <a:rPr lang="es-AR" sz="1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7 días </a:t>
            </a:r>
            <a:r>
              <a:rPr lang="es-AR" sz="1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la </a:t>
            </a:r>
            <a:r>
              <a:rPr lang="es-AR" sz="1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exposición percutánea</a:t>
            </a:r>
            <a:r>
              <a:rPr lang="es-AR" sz="1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 los </a:t>
            </a:r>
            <a:r>
              <a:rPr lang="es-AR" sz="1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14 días </a:t>
            </a:r>
            <a:r>
              <a:rPr lang="es-AR" sz="1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 la </a:t>
            </a:r>
            <a:r>
              <a:rPr lang="es-AR" sz="1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exposición sexual.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ES" sz="1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Intervalo para administrar vacunas con virus atenuados de sarampión o varicela en quienes recibieron </a:t>
            </a:r>
            <a:r>
              <a:rPr lang="es-AR" sz="1800" b="1" dirty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es-AR" sz="1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Anti Hepatitis B es de 3 meses  </a:t>
            </a:r>
          </a:p>
          <a:p>
            <a:endParaRPr lang="es-AR" sz="18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800" b="1" dirty="0">
                <a:solidFill>
                  <a:schemeClr val="bg2">
                    <a:lumMod val="50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Presentación :</a:t>
            </a:r>
          </a:p>
          <a:p>
            <a:pPr marL="0" indent="0">
              <a:buNone/>
            </a:pPr>
            <a:r>
              <a:rPr lang="es-ES" sz="1800" dirty="0">
                <a:solidFill>
                  <a:srgbClr val="7C878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-Frasco ampolla de  </a:t>
            </a:r>
            <a:r>
              <a:rPr lang="es-ES" sz="1800" b="1" dirty="0">
                <a:solidFill>
                  <a:srgbClr val="7C878E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 – 10 – 20 ml</a:t>
            </a:r>
          </a:p>
          <a:p>
            <a:r>
              <a:rPr lang="es-ES" sz="1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Composición: </a:t>
            </a:r>
            <a:r>
              <a:rPr lang="es-ES" sz="1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 una solución estéril que se obtiene de plasma con alto nivel de anticuerpos antígeno de superficie de virus de hepatitis B.</a:t>
            </a:r>
          </a:p>
          <a:p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E8E8E8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Conservación: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E8E8E8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Conservar entre </a:t>
            </a: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E8E8E8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2° y 8° C,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E8E8E8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evitando la congelación. Protección de luz solar.</a:t>
            </a:r>
          </a:p>
          <a:p>
            <a:pPr marL="0" indent="0">
              <a:buNone/>
            </a:pPr>
            <a:endParaRPr lang="es-ES" sz="1800" b="1" dirty="0">
              <a:solidFill>
                <a:srgbClr val="7C878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C985456-8F9E-9525-91F5-B82A0643FD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53575" y="1000125"/>
            <a:ext cx="2383163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4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B35EB9C6-9EF5-ACBE-DE53-DF0F9E128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919" y="0"/>
            <a:ext cx="121708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319502-F500-E191-52E2-F3B26B8573F9}"/>
              </a:ext>
            </a:extLst>
          </p:cNvPr>
          <p:cNvSpPr txBox="1">
            <a:spLocks/>
          </p:cNvSpPr>
          <p:nvPr/>
        </p:nvSpPr>
        <p:spPr>
          <a:xfrm>
            <a:off x="561975" y="714375"/>
            <a:ext cx="7943850" cy="5781675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s-AR" sz="18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800" b="1" dirty="0">
              <a:solidFill>
                <a:srgbClr val="7C878E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F85EB7AE-4C9A-8334-7E44-54AB17ED4DBD}"/>
              </a:ext>
            </a:extLst>
          </p:cNvPr>
          <p:cNvSpPr txBox="1"/>
          <p:nvPr/>
        </p:nvSpPr>
        <p:spPr>
          <a:xfrm>
            <a:off x="561974" y="597455"/>
            <a:ext cx="11001374" cy="5663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2000" b="1" i="0" u="none" strike="noStrike" kern="1200" cap="none" spc="0" normalizeH="0" baseline="0" noProof="0" dirty="0">
                <a:ln>
                  <a:noFill/>
                </a:ln>
                <a:solidFill>
                  <a:srgbClr val="E8E8E8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Gammaglobulina anti hepatitis B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srgbClr val="E8E8E8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E8E8E8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Indicaciones: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E8E8E8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Recién nacidos de madre portadora de hepatitis B(HBsAg+), además debe administrarse   dosis de vacuna anti hepatitis B</a:t>
            </a:r>
            <a:endParaRPr lang="es-ES" b="1" dirty="0">
              <a:solidFill>
                <a:srgbClr val="E8E8E8">
                  <a:lumMod val="50000"/>
                </a:srgb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srgbClr val="E8E8E8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E8E8E8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Personal de salud no inmunizado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E8E8E8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que corresponde al grupo que no consiguen elevar el nivel de anticuerpos, a pesar de estar vacunados(no respondedores)que , tiene contacto con una fuente +(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E8E8E8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ej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E8E8E8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accidente cortopunzante).Recomendaciones para la profilaxis contra HB 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E8E8E8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postexposición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E8E8E8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percutánea en personas con riesgo ocupacional.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srgbClr val="E8E8E8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E8E8E8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Dosis y vía de administración:</a:t>
            </a:r>
          </a:p>
          <a:p>
            <a:pPr marL="285750" lvl="0" indent="-285750">
              <a:buFont typeface="Wingdings" panose="05000000000000000000" pitchFamily="2" charset="2"/>
              <a:buChar char="Ø"/>
              <a:defRPr/>
            </a:pPr>
            <a:endParaRPr lang="es-ES" dirty="0">
              <a:solidFill>
                <a:srgbClr val="E8E8E8">
                  <a:lumMod val="50000"/>
                </a:srgb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es-ES" sz="1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Dosis :   </a:t>
            </a:r>
            <a:r>
              <a:rPr lang="es-E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RN y menores de 1 </a:t>
            </a:r>
            <a:r>
              <a:rPr lang="es-ES" sz="1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año:</a:t>
            </a:r>
            <a:r>
              <a:rPr lang="es-ES" sz="1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0,5 ml</a:t>
            </a:r>
          </a:p>
          <a:p>
            <a:pPr marL="0" indent="0">
              <a:buNone/>
            </a:pPr>
            <a:r>
              <a:rPr lang="es-ES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</a:t>
            </a:r>
            <a:r>
              <a:rPr lang="es-ES" sz="1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Mayores de 1 año: </a:t>
            </a:r>
            <a:r>
              <a:rPr lang="es-ES" sz="1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0,06 ml/ kg de peso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ES" sz="1800" b="0" i="0" u="none" strike="noStrike" kern="1200" cap="none" spc="0" normalizeH="0" baseline="0" noProof="0" dirty="0">
              <a:ln>
                <a:noFill/>
              </a:ln>
              <a:solidFill>
                <a:srgbClr val="E8E8E8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E8E8E8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Vía :    </a:t>
            </a:r>
            <a:r>
              <a:rPr kumimoji="0" lang="es-ES" sz="1800" i="0" u="none" strike="noStrike" kern="1200" cap="none" spc="0" normalizeH="0" baseline="0" noProof="0" dirty="0">
                <a:ln>
                  <a:noFill/>
                </a:ln>
                <a:solidFill>
                  <a:srgbClr val="E8E8E8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intramuscular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0" lang="es-ES" sz="1800" b="1" i="0" u="none" strike="noStrike" kern="1200" cap="none" spc="0" normalizeH="0" baseline="0" noProof="0" dirty="0">
              <a:ln>
                <a:noFill/>
              </a:ln>
              <a:solidFill>
                <a:srgbClr val="E8E8E8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E8E8E8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Efectos adversos :       Locales: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E8E8E8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dolor ,edema, eritema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1800" b="1" i="0" u="none" strike="noStrike" kern="1200" cap="none" spc="0" normalizeH="0" baseline="0" noProof="0" dirty="0">
                <a:ln>
                  <a:noFill/>
                </a:ln>
                <a:solidFill>
                  <a:srgbClr val="E8E8E8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    Sistémicos: 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E8E8E8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rara vez </a:t>
            </a:r>
            <a:r>
              <a:rPr kumimoji="0" lang="es-E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E8E8E8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rash</a:t>
            </a:r>
            <a:r>
              <a:rPr kumimoji="0" lang="es-ES" sz="1800" b="0" i="0" u="none" strike="noStrike" kern="1200" cap="none" spc="0" normalizeH="0" baseline="0" noProof="0" dirty="0">
                <a:ln>
                  <a:noFill/>
                </a:ln>
                <a:solidFill>
                  <a:srgbClr val="E8E8E8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 fiebre</a:t>
            </a:r>
          </a:p>
        </p:txBody>
      </p:sp>
    </p:spTree>
    <p:extLst>
      <p:ext uri="{BB962C8B-B14F-4D97-AF65-F5344CB8AC3E}">
        <p14:creationId xmlns:p14="http://schemas.microsoft.com/office/powerpoint/2010/main" val="119003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B35EB9C6-9EF5-ACBE-DE53-DF0F9E128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919" y="0"/>
            <a:ext cx="121708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319502-F500-E191-52E2-F3B26B8573F9}"/>
              </a:ext>
            </a:extLst>
          </p:cNvPr>
          <p:cNvSpPr txBox="1">
            <a:spLocks/>
          </p:cNvSpPr>
          <p:nvPr/>
        </p:nvSpPr>
        <p:spPr>
          <a:xfrm>
            <a:off x="723901" y="704851"/>
            <a:ext cx="10982324" cy="57912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s-ES" sz="18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8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8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s-ES" sz="18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D603D47-4005-6827-4B31-F2C3DD5A9074}"/>
              </a:ext>
            </a:extLst>
          </p:cNvPr>
          <p:cNvSpPr txBox="1"/>
          <p:nvPr/>
        </p:nvSpPr>
        <p:spPr>
          <a:xfrm>
            <a:off x="3047146" y="5032881"/>
            <a:ext cx="6096000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s-ES" sz="60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Gracias !!!</a:t>
            </a:r>
          </a:p>
        </p:txBody>
      </p:sp>
      <p:pic>
        <p:nvPicPr>
          <p:cNvPr id="2050" name="Picture 2" descr="Carta de una enfermera Covid - Bimedica">
            <a:extLst>
              <a:ext uri="{FF2B5EF4-FFF2-40B4-BE49-F238E27FC236}">
                <a16:creationId xmlns:a16="http://schemas.microsoft.com/office/drawing/2014/main" id="{EF83121A-1A33-1C19-B892-3548C07FC9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0" y="1103842"/>
            <a:ext cx="6915150" cy="3943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1074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ángulo 4">
            <a:extLst>
              <a:ext uri="{FF2B5EF4-FFF2-40B4-BE49-F238E27FC236}">
                <a16:creationId xmlns:a16="http://schemas.microsoft.com/office/drawing/2014/main" id="{2EFE6FBC-D70E-DC18-3B7D-3994E4481313}"/>
              </a:ext>
            </a:extLst>
          </p:cNvPr>
          <p:cNvSpPr/>
          <p:nvPr/>
        </p:nvSpPr>
        <p:spPr>
          <a:xfrm>
            <a:off x="790575" y="1331442"/>
            <a:ext cx="10972800" cy="1454942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s-ES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Argentina la vacuna esta incorporada al CN para todos los RN a partir del año  2000.</a:t>
            </a:r>
          </a:p>
          <a:p>
            <a:pPr>
              <a:lnSpc>
                <a:spcPct val="150000"/>
              </a:lnSpc>
            </a:pPr>
            <a:r>
              <a:rPr lang="es-ES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Recomendando la dosis neonatal antes de las 12 horas de vida </a:t>
            </a:r>
            <a:r>
              <a:rPr lang="es-ES" b="1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 el objetivo de prevenir la transmisión vertical del VHB.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64C1C809-8D6C-00EB-03A9-F5251E06E6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33400"/>
            <a:ext cx="10744198" cy="780258"/>
          </a:xfrm>
        </p:spPr>
        <p:txBody>
          <a:bodyPr>
            <a:noAutofit/>
          </a:bodyPr>
          <a:lstStyle/>
          <a:p>
            <a:pPr algn="ctr"/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Incorporación de la vacuna B en</a:t>
            </a:r>
            <a:b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la Argentina (I) Hepatitis</a:t>
            </a:r>
            <a:endParaRPr lang="es-AR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13B2F8A3-0023-C643-FD67-FAF3788A9DF4}"/>
              </a:ext>
            </a:extLst>
          </p:cNvPr>
          <p:cNvSpPr/>
          <p:nvPr/>
        </p:nvSpPr>
        <p:spPr>
          <a:xfrm>
            <a:off x="752473" y="5140322"/>
            <a:ext cx="11010902" cy="1419226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lnSpc>
                <a:spcPct val="150000"/>
              </a:lnSpc>
            </a:pPr>
            <a:r>
              <a:rPr lang="es-AR" kern="1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Mediante la Resolución Ministerial 52/2014 se Incorpora al Calendario Nacional  de Vacunación, con carácter gratuito y obligatorio la vacuna contra la hepatitis B para todas las personas (de cualquier edad).</a:t>
            </a:r>
            <a:r>
              <a:rPr lang="es-AR" b="1" u="sng" kern="100" dirty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 considerará esquema completo a la administración de tres dosis</a:t>
            </a:r>
            <a:r>
              <a:rPr lang="es-AR" b="1" u="sng" kern="100" dirty="0">
                <a:solidFill>
                  <a:schemeClr val="accent5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A893DD2E-3122-9943-485F-717A649DDEDE}"/>
              </a:ext>
            </a:extLst>
          </p:cNvPr>
          <p:cNvSpPr/>
          <p:nvPr/>
        </p:nvSpPr>
        <p:spPr>
          <a:xfrm>
            <a:off x="771525" y="2892027"/>
            <a:ext cx="10982325" cy="212486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s-ES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obligatoria para los trabajadores </a:t>
            </a:r>
            <a:r>
              <a:rPr lang="es-ES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salud por la Ley Nacional </a:t>
            </a:r>
            <a:r>
              <a:rPr lang="es-ES" i="0" u="none" strike="noStrike" baseline="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Nº</a:t>
            </a:r>
            <a:r>
              <a:rPr lang="es-ES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24.151, que rige desde </a:t>
            </a:r>
            <a:r>
              <a:rPr lang="es-ES" b="1" i="0" u="none" strike="noStrike" baseline="0" dirty="0">
                <a:solidFill>
                  <a:schemeClr val="tx2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1992.</a:t>
            </a:r>
            <a:endParaRPr lang="es-ES" b="1" dirty="0">
              <a:solidFill>
                <a:schemeClr val="tx2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partir del año </a:t>
            </a:r>
            <a:r>
              <a:rPr lang="es-ES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2012,</a:t>
            </a:r>
            <a:r>
              <a:rPr lang="es-ES" i="0" u="none" strike="noStrike" baseline="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 incorpora la </a:t>
            </a:r>
            <a:r>
              <a:rPr lang="es-ES" b="1" i="0" u="none" strike="noStrike" baseline="0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vacunación universal</a:t>
            </a:r>
            <a:r>
              <a:rPr lang="es-ES" i="0" u="none" strike="noStrike" baseline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con el objetivo de aumentar las coberturas de vacunación y avanzar en el proceso de control y eliminación de esta enfermedad. Se propone la vacunación universal de toda la población, con especial acento en los menores de 40 años, y en los grupos que tienen un mayor riesgo de infección</a:t>
            </a:r>
            <a:endParaRPr lang="es-AR" kern="100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86BE228B-EB74-063E-8D2F-3BC8CAC318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49" y="16745"/>
            <a:ext cx="1238251" cy="1002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4910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3" grpId="0" build="p" animBg="1"/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EB9BB03-0F8E-D0A0-4D35-274D3C2A0F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763" y="866775"/>
            <a:ext cx="8848587" cy="5124449"/>
          </a:xfrm>
          <a:prstGeom prst="rect">
            <a:avLst/>
          </a:prstGeom>
        </p:spPr>
      </p:pic>
      <p:pic>
        <p:nvPicPr>
          <p:cNvPr id="2" name="Picture 4">
            <a:extLst>
              <a:ext uri="{FF2B5EF4-FFF2-40B4-BE49-F238E27FC236}">
                <a16:creationId xmlns:a16="http://schemas.microsoft.com/office/drawing/2014/main" id="{583B1519-D51A-EDE7-A4C6-63CBDA3C6C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0" y="16745"/>
            <a:ext cx="1219200" cy="1031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8564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B35EB9C6-9EF5-ACBE-DE53-DF0F9E128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919" y="0"/>
            <a:ext cx="121708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Las vacunas en bebés: ¿qué vacunas tocan cada mes?">
            <a:extLst>
              <a:ext uri="{FF2B5EF4-FFF2-40B4-BE49-F238E27FC236}">
                <a16:creationId xmlns:a16="http://schemas.microsoft.com/office/drawing/2014/main" id="{6707D8DE-DD90-11A1-D9C8-F0335B0C7F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63" r="14687" b="1"/>
          <a:stretch/>
        </p:blipFill>
        <p:spPr bwMode="auto">
          <a:xfrm>
            <a:off x="8712141" y="3849828"/>
            <a:ext cx="2851209" cy="2106573"/>
          </a:xfrm>
          <a:prstGeom prst="rect">
            <a:avLst/>
          </a:prstGeom>
          <a:noFill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67463DCA-0C3F-6E65-2C57-47E583E9D3D2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18130" r="-1" b="8819"/>
          <a:stretch/>
        </p:blipFill>
        <p:spPr>
          <a:xfrm>
            <a:off x="8712141" y="1303500"/>
            <a:ext cx="2851209" cy="1974004"/>
          </a:xfrm>
          <a:prstGeom prst="rect">
            <a:avLst/>
          </a:prstGeom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15EC845-8A4B-D35B-5C94-5FA83AFDC220}"/>
              </a:ext>
            </a:extLst>
          </p:cNvPr>
          <p:cNvSpPr txBox="1"/>
          <p:nvPr/>
        </p:nvSpPr>
        <p:spPr>
          <a:xfrm>
            <a:off x="937389" y="746234"/>
            <a:ext cx="7397314" cy="4574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buClr>
                <a:schemeClr val="tx1"/>
              </a:buClr>
            </a:pP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Agente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inmunizante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sz="20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presentacion</a:t>
            </a:r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  <a:buClr>
                <a:schemeClr val="tx1"/>
              </a:buClr>
            </a:pPr>
            <a:endParaRPr 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1AE3526-7DE0-45D3-B8D1-D8804FE46107}"/>
              </a:ext>
            </a:extLst>
          </p:cNvPr>
          <p:cNvSpPr/>
          <p:nvPr/>
        </p:nvSpPr>
        <p:spPr>
          <a:xfrm>
            <a:off x="937389" y="2929931"/>
            <a:ext cx="7215984" cy="30264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28600">
              <a:lnSpc>
                <a:spcPct val="150000"/>
              </a:lnSpc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>
              <a:lnSpc>
                <a:spcPct val="150000"/>
              </a:lnSpc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b="1" u="sng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Vacuna</a:t>
            </a:r>
            <a:r>
              <a:rPr lang="en-US" b="1" u="sng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u="sng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combinada</a:t>
            </a:r>
            <a:r>
              <a:rPr lang="en-US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vacuna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quíntuple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celular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(DTP-HIB-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HB</a:t>
            </a:r>
            <a:r>
              <a:rPr lang="en-US" b="1" cap="all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en-US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Pentavalente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en-US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una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vacuna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combinada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vacuna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cuádruple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fluida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anatoxinas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diftérica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tetánica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antígenos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bordetella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pertussis y 10 mcg de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antígeno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superficie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ADN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recombinante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VHB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adsorbidos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hidróxido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aluminio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), que se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mezcla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la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vacuna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conjugada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contra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haemophilus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influenzae b </a:t>
            </a:r>
            <a:r>
              <a:rPr lang="en-US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fluida</a:t>
            </a:r>
            <a:r>
              <a:rPr lang="en-US" cap="all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8523D8-61A5-406B-9E5D-B1BF2982D191}"/>
              </a:ext>
            </a:extLst>
          </p:cNvPr>
          <p:cNvSpPr/>
          <p:nvPr/>
        </p:nvSpPr>
        <p:spPr>
          <a:xfrm>
            <a:off x="921970" y="1478848"/>
            <a:ext cx="7246821" cy="17030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-228600">
              <a:lnSpc>
                <a:spcPct val="150000"/>
              </a:lnSpc>
              <a:spcAft>
                <a:spcPts val="600"/>
              </a:spcAft>
              <a:buClr>
                <a:schemeClr val="tx1"/>
              </a:buClr>
              <a:buFont typeface="Arial" panose="020B0604020202020204" pitchFamily="34" charset="0"/>
              <a:buChar char="•"/>
            </a:pPr>
            <a:r>
              <a:rPr lang="en-US" b="1" u="sng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Vacuna</a:t>
            </a:r>
            <a:r>
              <a:rPr lang="en-US" b="1" u="sng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u="sng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monovalente</a:t>
            </a:r>
            <a:r>
              <a:rPr lang="en-US" cap="all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una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vacuna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contiene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antígeno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superficie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depurado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del virus de la hepatitis B (HB)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elaborado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ingeniería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genética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Cada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dosis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contiene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5, 10 o 20 mcg de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acuerdo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 la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presentación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pediátrica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de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adultos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y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según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fabricante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699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E4E273C-DC28-79C7-67BD-CABC8F98BE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8045199" y="1547029"/>
            <a:ext cx="3271295" cy="2171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4">
            <a:extLst>
              <a:ext uri="{FF2B5EF4-FFF2-40B4-BE49-F238E27FC236}">
                <a16:creationId xmlns:a16="http://schemas.microsoft.com/office/drawing/2014/main" id="{B35EB9C6-9EF5-ACBE-DE53-DF0F9E128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919" y="0"/>
            <a:ext cx="121708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D9F272CE-0BC6-0F1D-CB0B-18C9F90C6D88}"/>
              </a:ext>
            </a:extLst>
          </p:cNvPr>
          <p:cNvSpPr txBox="1"/>
          <p:nvPr/>
        </p:nvSpPr>
        <p:spPr>
          <a:xfrm>
            <a:off x="818357" y="753108"/>
            <a:ext cx="9659937" cy="46115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Esquema de vacunación:</a:t>
            </a:r>
          </a:p>
          <a:p>
            <a:endParaRPr lang="es-ES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La </a:t>
            </a:r>
            <a:r>
              <a:rPr lang="es-ES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dosis neonatal </a:t>
            </a:r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vacuna contra la Hepatitis B</a:t>
            </a:r>
          </a:p>
          <a:p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 ser </a:t>
            </a:r>
            <a:r>
              <a:rPr lang="es-ES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solo monovalente</a:t>
            </a:r>
          </a:p>
          <a:p>
            <a:endParaRPr lang="es-E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El esquema continúa con vacuna combinada.</a:t>
            </a:r>
          </a:p>
          <a:p>
            <a:endParaRPr lang="es-E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Se requiere la aplicación de quíntuple celular</a:t>
            </a:r>
          </a:p>
          <a:p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s-ES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pentavalente</a:t>
            </a:r>
            <a:r>
              <a:rPr lang="es-E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a los </a:t>
            </a:r>
            <a:r>
              <a:rPr lang="es-ES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 4 y 6 meses de vida   </a:t>
            </a:r>
          </a:p>
          <a:p>
            <a:endParaRPr lang="es-ES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sz="18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 indispensable vacunar a los niños antes de las 12 </a:t>
            </a:r>
            <a:r>
              <a:rPr lang="es-ES" sz="1800" b="1" dirty="0" err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hs</a:t>
            </a:r>
            <a:r>
              <a:rPr lang="es-ES" sz="18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vida: esta es una estrategia esencial en la prevención de la infección vertical por el VHB.</a:t>
            </a:r>
          </a:p>
          <a:p>
            <a:pPr>
              <a:lnSpc>
                <a:spcPct val="150000"/>
              </a:lnSpc>
            </a:pPr>
            <a:r>
              <a:rPr lang="es-ES" sz="18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no recibirla en ese lapso, debe recibirla tan pronto como sea posible</a:t>
            </a:r>
            <a:endParaRPr lang="es-AR" sz="18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353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E610CF2B-9087-04FF-25ED-E61D254093A1}"/>
              </a:ext>
            </a:extLst>
          </p:cNvPr>
          <p:cNvSpPr txBox="1"/>
          <p:nvPr/>
        </p:nvSpPr>
        <p:spPr>
          <a:xfrm>
            <a:off x="915115" y="849354"/>
            <a:ext cx="10639424" cy="6232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Se </a:t>
            </a:r>
            <a:r>
              <a:rPr lang="en-US" sz="2000" b="1" kern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considerara</a:t>
            </a:r>
            <a:r>
              <a:rPr lang="en-US" sz="2000" b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000" b="1" kern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esquema</a:t>
            </a:r>
            <a:r>
              <a:rPr lang="en-US" sz="2000" b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000" b="1" kern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completo</a:t>
            </a:r>
            <a:r>
              <a:rPr lang="en-US" sz="2000" b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a la </a:t>
            </a:r>
            <a:r>
              <a:rPr lang="en-US" sz="2000" b="1" kern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administración</a:t>
            </a:r>
            <a:r>
              <a:rPr lang="en-US" sz="2000" b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de </a:t>
            </a:r>
            <a:r>
              <a:rPr lang="en-US" sz="2000" b="1" kern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tres</a:t>
            </a:r>
            <a:r>
              <a:rPr lang="en-US" sz="2000" b="1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en-US" sz="2000" b="1" kern="12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dosis</a:t>
            </a:r>
            <a:endParaRPr lang="en-US" sz="2000" kern="12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B35EB9C6-9EF5-ACBE-DE53-DF0F9E128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3275" y="0"/>
            <a:ext cx="1282376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8" descr="Multi-step regulation of hepatitis B virus entry">
            <a:extLst>
              <a:ext uri="{FF2B5EF4-FFF2-40B4-BE49-F238E27FC236}">
                <a16:creationId xmlns:a16="http://schemas.microsoft.com/office/drawing/2014/main" id="{EF91C73C-693F-8C92-03B3-7EE345711D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3832" y="2296788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EC717A56-7D5E-FFD4-4CA2-2E099316FCC1}"/>
              </a:ext>
            </a:extLst>
          </p:cNvPr>
          <p:cNvSpPr txBox="1"/>
          <p:nvPr/>
        </p:nvSpPr>
        <p:spPr>
          <a:xfrm>
            <a:off x="476508" y="1971001"/>
            <a:ext cx="7623704" cy="41395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00050" marR="11430" lvl="0" indent="-285750" defTabSz="914400" fontAlgn="base">
              <a:lnSpc>
                <a:spcPct val="150000"/>
              </a:lnSpc>
              <a:spcAft>
                <a:spcPts val="660"/>
              </a:spcAft>
              <a:buClr>
                <a:schemeClr val="tx1"/>
              </a:buClr>
              <a:buSzPts val="1800"/>
              <a:buFont typeface="Wingdings" panose="05000000000000000000" pitchFamily="2" charset="2"/>
              <a:buChar char="Ø"/>
            </a:pPr>
            <a:r>
              <a:rPr lang="en-US" b="1" u="none" strike="noStrike" dirty="0">
                <a:solidFill>
                  <a:schemeClr val="accent4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b="1" u="none" strike="noStrike" dirty="0" err="1">
                <a:solidFill>
                  <a:schemeClr val="accent4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esquema</a:t>
            </a:r>
            <a:r>
              <a:rPr lang="en-US" b="1" u="none" strike="noStrike" dirty="0">
                <a:solidFill>
                  <a:schemeClr val="accent4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u="none" strike="noStrike" dirty="0" err="1">
                <a:solidFill>
                  <a:schemeClr val="accent4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consta</a:t>
            </a:r>
            <a:r>
              <a:rPr lang="en-US" b="1" u="none" strike="noStrike" dirty="0">
                <a:solidFill>
                  <a:schemeClr val="accent4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 de 3 </a:t>
            </a:r>
            <a:r>
              <a:rPr lang="en-US" b="1" u="none" strike="noStrike" dirty="0" err="1">
                <a:solidFill>
                  <a:schemeClr val="accent4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dosis</a:t>
            </a:r>
            <a:r>
              <a:rPr lang="en-US" b="1" u="none" strike="noStrike" dirty="0">
                <a:solidFill>
                  <a:schemeClr val="accent4">
                    <a:lumMod val="75000"/>
                  </a:schemeClr>
                </a:solidFill>
                <a:uFill>
                  <a:solidFill>
                    <a:srgbClr val="000000"/>
                  </a:solidFill>
                </a:uFill>
                <a:latin typeface="Arial" panose="020B0604020202020204" pitchFamily="34" charset="0"/>
                <a:cs typeface="Arial" panose="020B0604020202020204" pitchFamily="34" charset="0"/>
              </a:rPr>
              <a:t>: 0, 1 y 6 meses; </a:t>
            </a:r>
          </a:p>
          <a:p>
            <a:pPr marL="400050" marR="11430" lvl="0" indent="-285750" defTabSz="914400" fontAlgn="base">
              <a:lnSpc>
                <a:spcPct val="150000"/>
              </a:lnSpc>
              <a:spcAft>
                <a:spcPts val="660"/>
              </a:spcAft>
              <a:buClr>
                <a:schemeClr val="tx1"/>
              </a:buClr>
              <a:buSzPts val="18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personas no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vacunadas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deberán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iniciar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esquema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vacunación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tres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dosis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marR="11430" lvl="0" indent="-285750" defTabSz="914400" fontAlgn="base">
              <a:lnSpc>
                <a:spcPct val="150000"/>
              </a:lnSpc>
              <a:spcAft>
                <a:spcPts val="690"/>
              </a:spcAft>
              <a:buClr>
                <a:schemeClr val="tx1"/>
              </a:buClr>
              <a:buSzPts val="18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caso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haber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recibido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alguna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dosis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previa,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completar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con las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dosis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falten</a:t>
            </a:r>
            <a:endParaRPr lang="en-US" sz="18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00050" marR="11430" indent="-285750" fontAlgn="base">
              <a:lnSpc>
                <a:spcPct val="150000"/>
              </a:lnSpc>
              <a:spcAft>
                <a:spcPts val="690"/>
              </a:spcAft>
              <a:buClr>
                <a:schemeClr val="tx1"/>
              </a:buClr>
              <a:buSzPts val="1800"/>
              <a:buFont typeface="Wingdings" panose="05000000000000000000" pitchFamily="2" charset="2"/>
              <a:buChar char="Ø"/>
            </a:pP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algunos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casos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pueden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considerarse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esquemas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acortados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ante un mayor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riesgo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situaciones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que se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requiere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respuesta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inmunitaria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corto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8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tiempo</a:t>
            </a:r>
            <a:r>
              <a:rPr lang="en-US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400050" marR="11430" lvl="0" indent="-285750" defTabSz="914400" fontAlgn="base">
              <a:lnSpc>
                <a:spcPct val="150000"/>
              </a:lnSpc>
              <a:spcAft>
                <a:spcPts val="690"/>
              </a:spcAft>
              <a:buClr>
                <a:schemeClr val="tx1"/>
              </a:buClr>
              <a:buSzPts val="1800"/>
              <a:buFont typeface="Wingdings" panose="05000000000000000000" pitchFamily="2" charset="2"/>
              <a:buChar char="Ø"/>
            </a:pPr>
            <a:endParaRPr lang="en-US" sz="18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9906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B35EB9C6-9EF5-ACBE-DE53-DF0F9E128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919" y="0"/>
            <a:ext cx="121708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A15EC845-8A4B-D35B-5C94-5FA83AFDC220}"/>
              </a:ext>
            </a:extLst>
          </p:cNvPr>
          <p:cNvSpPr txBox="1"/>
          <p:nvPr/>
        </p:nvSpPr>
        <p:spPr>
          <a:xfrm>
            <a:off x="937389" y="746234"/>
            <a:ext cx="7397314" cy="526568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  <a:buClr>
                <a:schemeClr val="tx1"/>
              </a:buClr>
            </a:pPr>
            <a:endParaRPr lang="en-US" cap="all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D1CCCD6-003D-1E31-574F-CC0A808830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280" y="1569509"/>
            <a:ext cx="3123121" cy="269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3A789053-9712-7A13-E059-88D606F85ED6}"/>
              </a:ext>
            </a:extLst>
          </p:cNvPr>
          <p:cNvSpPr txBox="1"/>
          <p:nvPr/>
        </p:nvSpPr>
        <p:spPr>
          <a:xfrm>
            <a:off x="803136" y="1000125"/>
            <a:ext cx="7531567" cy="489364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s-ES" sz="2000" b="1" i="0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Conservación</a:t>
            </a:r>
          </a:p>
          <a:p>
            <a:pPr algn="l"/>
            <a:endParaRPr lang="es-ES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s-ES" sz="1800" b="0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Debe conservarse entre </a:t>
            </a:r>
            <a:r>
              <a:rPr lang="es-ES" sz="18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y 8 </a:t>
            </a:r>
            <a:r>
              <a:rPr lang="es-ES" sz="1800" b="1" i="0" u="none" strike="noStrike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ºC</a:t>
            </a:r>
            <a:r>
              <a:rPr lang="es-ES" sz="1800" b="0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en la parte central de la heladera. No debe congelarse. El frasco multidosis, una vez abierto y conservado entre 2º y 8 </a:t>
            </a:r>
            <a:r>
              <a:rPr lang="es-ES" sz="1800" b="0" i="0" u="none" strike="noStrike" baseline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ºC</a:t>
            </a:r>
            <a:r>
              <a:rPr lang="es-ES" sz="1800" b="0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 podrá utilizar dentro de </a:t>
            </a:r>
            <a:r>
              <a:rPr lang="es-AR" sz="1800" b="0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</a:t>
            </a:r>
            <a:r>
              <a:rPr lang="es-AR" sz="1800" b="1" i="0" u="none" strike="noStrike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 semanas</a:t>
            </a:r>
          </a:p>
          <a:p>
            <a:endParaRPr lang="es-ES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Dosis y vía de aplicación </a:t>
            </a:r>
          </a:p>
          <a:p>
            <a:endParaRPr lang="es-ES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Dosis: las dosis dependen de la marca comercial y de la edad . SIEMPRE LEER EL PROSPECTO (volumen puede cambiar con la marca comercial) </a:t>
            </a:r>
            <a:r>
              <a:rPr lang="es-ES" sz="1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0.5 ml o 1 ml </a:t>
            </a:r>
          </a:p>
          <a:p>
            <a:endParaRPr lang="es-ES" sz="1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Vía de aplicación : intramuscular </a:t>
            </a:r>
          </a:p>
          <a:p>
            <a:endParaRPr lang="es-ES" sz="1800" b="1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Lugar de aplicación: región anterolateral del muslo, en RN y lactantes menores de 12 meses o no deambuladores. Brazo (músculo deltoides), en niños mayores de 12 meses y adultos</a:t>
            </a:r>
          </a:p>
        </p:txBody>
      </p:sp>
    </p:spTree>
    <p:extLst>
      <p:ext uri="{BB962C8B-B14F-4D97-AF65-F5344CB8AC3E}">
        <p14:creationId xmlns:p14="http://schemas.microsoft.com/office/powerpoint/2010/main" val="3133785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17A7F34E-D418-47E2-9F86-2C45BBC31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1732" y="321733"/>
            <a:ext cx="11546828" cy="6214534"/>
          </a:xfrm>
          <a:custGeom>
            <a:avLst/>
            <a:gdLst>
              <a:gd name="connsiteX0" fmla="*/ 0 w 11546828"/>
              <a:gd name="connsiteY0" fmla="*/ 0 h 6214534"/>
              <a:gd name="connsiteX1" fmla="*/ 7965430 w 11546828"/>
              <a:gd name="connsiteY1" fmla="*/ 0 h 6214534"/>
              <a:gd name="connsiteX2" fmla="*/ 7965430 w 11546828"/>
              <a:gd name="connsiteY2" fmla="*/ 1786 h 6214534"/>
              <a:gd name="connsiteX3" fmla="*/ 11546828 w 11546828"/>
              <a:gd name="connsiteY3" fmla="*/ 1786 h 6214534"/>
              <a:gd name="connsiteX4" fmla="*/ 11546828 w 11546828"/>
              <a:gd name="connsiteY4" fmla="*/ 2866740 h 6214534"/>
              <a:gd name="connsiteX5" fmla="*/ 11225095 w 11546828"/>
              <a:gd name="connsiteY5" fmla="*/ 3179536 h 6214534"/>
              <a:gd name="connsiteX6" fmla="*/ 11225095 w 11546828"/>
              <a:gd name="connsiteY6" fmla="*/ 301542 h 6214534"/>
              <a:gd name="connsiteX7" fmla="*/ 320042 w 11546828"/>
              <a:gd name="connsiteY7" fmla="*/ 301542 h 6214534"/>
              <a:gd name="connsiteX8" fmla="*/ 320042 w 11546828"/>
              <a:gd name="connsiteY8" fmla="*/ 5909424 h 6214534"/>
              <a:gd name="connsiteX9" fmla="*/ 8417210 w 11546828"/>
              <a:gd name="connsiteY9" fmla="*/ 5909424 h 6214534"/>
              <a:gd name="connsiteX10" fmla="*/ 8103383 w 11546828"/>
              <a:gd name="connsiteY10" fmla="*/ 6214534 h 6214534"/>
              <a:gd name="connsiteX11" fmla="*/ 7222929 w 11546828"/>
              <a:gd name="connsiteY11" fmla="*/ 6214534 h 6214534"/>
              <a:gd name="connsiteX12" fmla="*/ 7222929 w 11546828"/>
              <a:gd name="connsiteY12" fmla="*/ 6212748 h 6214534"/>
              <a:gd name="connsiteX13" fmla="*/ 0 w 11546828"/>
              <a:gd name="connsiteY13" fmla="*/ 6212748 h 6214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1546828" h="6214534">
                <a:moveTo>
                  <a:pt x="0" y="0"/>
                </a:moveTo>
                <a:lnTo>
                  <a:pt x="7965430" y="0"/>
                </a:lnTo>
                <a:lnTo>
                  <a:pt x="7965430" y="1786"/>
                </a:lnTo>
                <a:lnTo>
                  <a:pt x="11546828" y="1786"/>
                </a:lnTo>
                <a:lnTo>
                  <a:pt x="11546828" y="2866740"/>
                </a:lnTo>
                <a:lnTo>
                  <a:pt x="11225095" y="3179536"/>
                </a:lnTo>
                <a:lnTo>
                  <a:pt x="11225095" y="301542"/>
                </a:lnTo>
                <a:lnTo>
                  <a:pt x="320042" y="301542"/>
                </a:lnTo>
                <a:lnTo>
                  <a:pt x="320042" y="5909424"/>
                </a:lnTo>
                <a:lnTo>
                  <a:pt x="8417210" y="5909424"/>
                </a:lnTo>
                <a:lnTo>
                  <a:pt x="8103383" y="6214534"/>
                </a:lnTo>
                <a:lnTo>
                  <a:pt x="7222929" y="6214534"/>
                </a:lnTo>
                <a:lnTo>
                  <a:pt x="7222929" y="6212748"/>
                </a:lnTo>
                <a:lnTo>
                  <a:pt x="0" y="6212748"/>
                </a:lnTo>
                <a:close/>
              </a:path>
            </a:pathLst>
          </a:custGeom>
          <a:solidFill>
            <a:schemeClr val="tx1">
              <a:lumMod val="50000"/>
              <a:lumOff val="50000"/>
              <a:alpha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B35EB9C6-9EF5-ACBE-DE53-DF0F9E128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4919" y="0"/>
            <a:ext cx="121708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8" descr="Multi-step regulation of hepatitis B virus entry">
            <a:extLst>
              <a:ext uri="{FF2B5EF4-FFF2-40B4-BE49-F238E27FC236}">
                <a16:creationId xmlns:a16="http://schemas.microsoft.com/office/drawing/2014/main" id="{A9F2E5E4-DA75-07A9-DB70-6752E7BFF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8839" y="1478492"/>
            <a:ext cx="2398199" cy="20648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141F0316-1EB1-897E-7284-D7EE75EE5757}"/>
              </a:ext>
            </a:extLst>
          </p:cNvPr>
          <p:cNvSpPr txBox="1"/>
          <p:nvPr/>
        </p:nvSpPr>
        <p:spPr>
          <a:xfrm>
            <a:off x="752475" y="579894"/>
            <a:ext cx="9660922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" sz="2000" b="1" dirty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Intervalos</a:t>
            </a:r>
          </a:p>
          <a:p>
            <a:endParaRPr lang="es-ES" sz="18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es-ES" sz="1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Esquemas atrasados: No es necesario reiniciar esquemas</a:t>
            </a:r>
          </a:p>
          <a:p>
            <a:endParaRPr lang="es-ES" sz="1800" b="1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Intervalo mínimo entre dosis:</a:t>
            </a:r>
          </a:p>
          <a:p>
            <a:endParaRPr lang="es-ES" sz="18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entre 1º y 2º                      1 mes</a:t>
            </a:r>
          </a:p>
          <a:p>
            <a:endParaRPr lang="es-ES" sz="18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entre 2º y 3º                      2 meses</a:t>
            </a:r>
          </a:p>
          <a:p>
            <a:endParaRPr lang="es-ES" sz="18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entre 1º y 3º                      4 meses</a:t>
            </a:r>
          </a:p>
          <a:p>
            <a:endParaRPr lang="es-ES" sz="18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s-ES" sz="18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La última dosis no debe colocarse antes de los 6 meses de vida.</a:t>
            </a:r>
          </a:p>
          <a:p>
            <a:endParaRPr lang="es-ES" sz="18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Uso simultaneo con otras vacunas del CNV. En sitios anatómicos</a:t>
            </a:r>
          </a:p>
          <a:p>
            <a:r>
              <a:rPr lang="es-ES" sz="1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diferentes.</a:t>
            </a:r>
          </a:p>
          <a:p>
            <a:endParaRPr lang="es-ES" sz="18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1800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Las marcas comerciales son intercambiables entre si    </a:t>
            </a:r>
            <a:endParaRPr lang="es-AR" sz="1800" dirty="0">
              <a:solidFill>
                <a:schemeClr val="bg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lecha: a la derecha 6">
            <a:extLst>
              <a:ext uri="{FF2B5EF4-FFF2-40B4-BE49-F238E27FC236}">
                <a16:creationId xmlns:a16="http://schemas.microsoft.com/office/drawing/2014/main" id="{3386C6EA-B062-3AAF-2EFB-902EF8ADFDCE}"/>
              </a:ext>
            </a:extLst>
          </p:cNvPr>
          <p:cNvSpPr/>
          <p:nvPr/>
        </p:nvSpPr>
        <p:spPr>
          <a:xfrm>
            <a:off x="2511875" y="2400280"/>
            <a:ext cx="978408" cy="185548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Flecha: a la derecha 8">
            <a:extLst>
              <a:ext uri="{FF2B5EF4-FFF2-40B4-BE49-F238E27FC236}">
                <a16:creationId xmlns:a16="http://schemas.microsoft.com/office/drawing/2014/main" id="{F10D7707-51AF-8191-BF2C-94C9E3679FF9}"/>
              </a:ext>
            </a:extLst>
          </p:cNvPr>
          <p:cNvSpPr/>
          <p:nvPr/>
        </p:nvSpPr>
        <p:spPr>
          <a:xfrm>
            <a:off x="2511875" y="2925403"/>
            <a:ext cx="978408" cy="185548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1" name="Flecha: a la derecha 10">
            <a:extLst>
              <a:ext uri="{FF2B5EF4-FFF2-40B4-BE49-F238E27FC236}">
                <a16:creationId xmlns:a16="http://schemas.microsoft.com/office/drawing/2014/main" id="{49F74E68-F7D5-A794-7888-7082ED401F61}"/>
              </a:ext>
            </a:extLst>
          </p:cNvPr>
          <p:cNvSpPr/>
          <p:nvPr/>
        </p:nvSpPr>
        <p:spPr>
          <a:xfrm>
            <a:off x="2511875" y="3450526"/>
            <a:ext cx="978408" cy="185548"/>
          </a:xfrm>
          <a:prstGeom prst="right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42706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0" name="Rectangle 119">
            <a:extLst>
              <a:ext uri="{FF2B5EF4-FFF2-40B4-BE49-F238E27FC236}">
                <a16:creationId xmlns:a16="http://schemas.microsoft.com/office/drawing/2014/main" id="{22F15A2D-2324-487D-A02A-BF46C5C580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ight Triangle 121">
            <a:extLst>
              <a:ext uri="{FF2B5EF4-FFF2-40B4-BE49-F238E27FC236}">
                <a16:creationId xmlns:a16="http://schemas.microsoft.com/office/drawing/2014/main" id="{2AEAFA59-923A-4F54-8B49-44C970BCC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5" name="Rectangle 123">
            <a:extLst>
              <a:ext uri="{FF2B5EF4-FFF2-40B4-BE49-F238E27FC236}">
                <a16:creationId xmlns:a16="http://schemas.microsoft.com/office/drawing/2014/main" id="{C37E9D4B-7BFA-4D10-B666-547BAC4994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B35EB9C6-9EF5-ACBE-DE53-DF0F9E128E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1850" y="0"/>
            <a:ext cx="1200149" cy="866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3398B84-9593-2A3F-6AE5-52A622D52F7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2039" y="869753"/>
            <a:ext cx="8610601" cy="5114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7206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707</TotalTime>
  <Words>992</Words>
  <Application>Microsoft Office PowerPoint</Application>
  <PresentationFormat>Widescreen</PresentationFormat>
  <Paragraphs>114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Aptos</vt:lpstr>
      <vt:lpstr>Aptos Display</vt:lpstr>
      <vt:lpstr>Arial</vt:lpstr>
      <vt:lpstr>Calibri</vt:lpstr>
      <vt:lpstr>Wingdings</vt:lpstr>
      <vt:lpstr>Tema de Office</vt:lpstr>
      <vt:lpstr>Vacuna Hepatitis B  Curso PAI 2024 - HNRG</vt:lpstr>
      <vt:lpstr>Incorporación de la vacuna B en la Argentina (I) Hepatitis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Vacuna Hepatitis B  Curso PAI 2024 - HNRG</dc:title>
  <dc:creator>Usuario Prueba</dc:creator>
  <cp:lastModifiedBy>Horacio Myslinski</cp:lastModifiedBy>
  <cp:revision>17</cp:revision>
  <dcterms:created xsi:type="dcterms:W3CDTF">2024-08-29T15:23:36Z</dcterms:created>
  <dcterms:modified xsi:type="dcterms:W3CDTF">2024-09-12T11:23:14Z</dcterms:modified>
</cp:coreProperties>
</file>