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4"/>
  </p:sldMasterIdLst>
  <p:notesMasterIdLst>
    <p:notesMasterId r:id="rId38"/>
  </p:notesMasterIdLst>
  <p:handoutMasterIdLst>
    <p:handoutMasterId r:id="rId39"/>
  </p:handoutMasterIdLst>
  <p:sldIdLst>
    <p:sldId id="256" r:id="rId5"/>
    <p:sldId id="257" r:id="rId6"/>
    <p:sldId id="2147472763" r:id="rId7"/>
    <p:sldId id="259" r:id="rId8"/>
    <p:sldId id="2147472781" r:id="rId9"/>
    <p:sldId id="2147472782" r:id="rId10"/>
    <p:sldId id="2147472784" r:id="rId11"/>
    <p:sldId id="2147472786" r:id="rId12"/>
    <p:sldId id="2147472787" r:id="rId13"/>
    <p:sldId id="301" r:id="rId14"/>
    <p:sldId id="2147472775" r:id="rId15"/>
    <p:sldId id="2147472774" r:id="rId16"/>
    <p:sldId id="2147472780" r:id="rId17"/>
    <p:sldId id="2147472767" r:id="rId18"/>
    <p:sldId id="428" r:id="rId19"/>
    <p:sldId id="2147472768" r:id="rId20"/>
    <p:sldId id="2147375747" r:id="rId21"/>
    <p:sldId id="2147375714" r:id="rId22"/>
    <p:sldId id="568" r:id="rId23"/>
    <p:sldId id="544" r:id="rId24"/>
    <p:sldId id="2147472760" r:id="rId25"/>
    <p:sldId id="356" r:id="rId26"/>
    <p:sldId id="338" r:id="rId27"/>
    <p:sldId id="2147472766" r:id="rId28"/>
    <p:sldId id="390" r:id="rId29"/>
    <p:sldId id="2147472789" r:id="rId30"/>
    <p:sldId id="2147472778" r:id="rId31"/>
    <p:sldId id="2147472777" r:id="rId32"/>
    <p:sldId id="2147472779" r:id="rId33"/>
    <p:sldId id="850" r:id="rId34"/>
    <p:sldId id="258" r:id="rId35"/>
    <p:sldId id="2147472759" r:id="rId36"/>
    <p:sldId id="263" r:id="rId37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920"/>
    <a:srgbClr val="EE3C12"/>
    <a:srgbClr val="1B95AD"/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2" autoAdjust="0"/>
    <p:restoredTop sz="94598" autoAdjust="0"/>
  </p:normalViewPr>
  <p:slideViewPr>
    <p:cSldViewPr snapToGrid="0" showGuides="1"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28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1° dosis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Leelawadee" panose="020B0502040204020203" pitchFamily="34" charset="-34"/>
                    <a:ea typeface="+mn-ea"/>
                    <a:cs typeface="Leelawadee" panose="020B0502040204020203" pitchFamily="34" charset="-34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&lt;3 años</c:v>
                </c:pt>
                <c:pt idx="1">
                  <c:v>3-11 años</c:v>
                </c:pt>
                <c:pt idx="2">
                  <c:v>12-17 años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6.2</c:v>
                </c:pt>
                <c:pt idx="1">
                  <c:v>82.9</c:v>
                </c:pt>
                <c:pt idx="2">
                  <c:v>94.4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AE-40F8-AB46-652DBD86CD8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2° dosis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Leelawadee" panose="020B0502040204020203" pitchFamily="34" charset="-34"/>
                    <a:ea typeface="+mn-ea"/>
                    <a:cs typeface="Leelawadee" panose="020B0502040204020203" pitchFamily="34" charset="-34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&lt;3 años</c:v>
                </c:pt>
                <c:pt idx="1">
                  <c:v>3-11 años</c:v>
                </c:pt>
                <c:pt idx="2">
                  <c:v>12-17 años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1">
                  <c:v>66.900000000000006</c:v>
                </c:pt>
                <c:pt idx="2">
                  <c:v>81.5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AE-40F8-AB46-652DBD86CD84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Refuerzo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Leelawadee" panose="020B0502040204020203" pitchFamily="34" charset="-34"/>
                    <a:ea typeface="+mn-ea"/>
                    <a:cs typeface="Leelawadee" panose="020B0502040204020203" pitchFamily="34" charset="-34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&lt;3 años</c:v>
                </c:pt>
                <c:pt idx="1">
                  <c:v>3-11 años</c:v>
                </c:pt>
                <c:pt idx="2">
                  <c:v>12-17 años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1">
                  <c:v>16.399999999999999</c:v>
                </c:pt>
                <c:pt idx="2">
                  <c:v>40.4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AE-40F8-AB46-652DBD86CD84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Refuerzo 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Leelawadee" panose="020B0502040204020203" pitchFamily="34" charset="-34"/>
                    <a:ea typeface="+mn-ea"/>
                    <a:cs typeface="Leelawadee" panose="020B0502040204020203" pitchFamily="34" charset="-34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&lt;3 años</c:v>
                </c:pt>
                <c:pt idx="1">
                  <c:v>3-11 años</c:v>
                </c:pt>
                <c:pt idx="2">
                  <c:v>12-17 años</c:v>
                </c:pt>
              </c:strCache>
            </c:strRef>
          </c:cat>
          <c:val>
            <c:numRef>
              <c:f>Hoja1!$E$2:$E$4</c:f>
              <c:numCache>
                <c:formatCode>General</c:formatCode>
                <c:ptCount val="3"/>
                <c:pt idx="1">
                  <c:v>1.2</c:v>
                </c:pt>
                <c:pt idx="2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AE-40F8-AB46-652DBD86CD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300478136"/>
        <c:axId val="300474216"/>
      </c:barChart>
      <c:catAx>
        <c:axId val="300478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pPr>
            <a:endParaRPr lang="es-AR"/>
          </a:p>
        </c:txPr>
        <c:crossAx val="300474216"/>
        <c:crosses val="autoZero"/>
        <c:auto val="1"/>
        <c:lblAlgn val="ctr"/>
        <c:lblOffset val="100"/>
        <c:noMultiLvlLbl val="0"/>
      </c:catAx>
      <c:valAx>
        <c:axId val="3004742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eelawadee" panose="020B0502040204020203" pitchFamily="34" charset="-34"/>
                    <a:ea typeface="+mn-ea"/>
                    <a:cs typeface="Leelawadee" panose="020B0502040204020203" pitchFamily="34" charset="-34"/>
                  </a:defRPr>
                </a:pPr>
                <a:r>
                  <a:rPr lang="es-AR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Leelawadee" panose="020B0502040204020203" pitchFamily="34" charset="-34"/>
                  <a:ea typeface="+mn-ea"/>
                  <a:cs typeface="Leelawadee" panose="020B0502040204020203" pitchFamily="34" charset="-34"/>
                </a:defRPr>
              </a:pPr>
              <a:endParaRPr lang="es-A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pPr>
            <a:endParaRPr lang="es-AR"/>
          </a:p>
        </c:txPr>
        <c:crossAx val="300478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Leelawadee" panose="020B0502040204020203" pitchFamily="34" charset="-34"/>
              <a:ea typeface="+mn-ea"/>
              <a:cs typeface="Leelawadee" panose="020B0502040204020203" pitchFamily="34" charset="-34"/>
            </a:defRPr>
          </a:pPr>
          <a:endParaRPr lang="es-A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Leelawadee" panose="020B0502040204020203" pitchFamily="34" charset="-34"/>
          <a:cs typeface="Leelawadee" panose="020B0502040204020203" pitchFamily="34" charset="-34"/>
        </a:defRPr>
      </a:pPr>
      <a:endParaRPr lang="es-A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4" Type="http://schemas.openxmlformats.org/officeDocument/2006/relationships/image" Target="../media/image62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4" Type="http://schemas.openxmlformats.org/officeDocument/2006/relationships/image" Target="../media/image6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31308E-77D1-41E8-BCAE-8A3C0CE764BD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85F4936E-6208-4557-AF88-767991CACF41}">
      <dgm:prSet phldrT="[Texto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Coberturas de vacunación</a:t>
          </a:r>
          <a:endParaRPr lang="es-AR" dirty="0">
            <a:solidFill>
              <a:schemeClr val="tx1"/>
            </a:solidFill>
          </a:endParaRPr>
        </a:p>
      </dgm:t>
    </dgm:pt>
    <dgm:pt modelId="{8D294208-0F9B-4764-8B9E-F3661105C86C}" type="parTrans" cxnId="{C135253C-5D21-450C-A2B8-C49E99048367}">
      <dgm:prSet/>
      <dgm:spPr/>
      <dgm:t>
        <a:bodyPr/>
        <a:lstStyle/>
        <a:p>
          <a:endParaRPr lang="es-AR"/>
        </a:p>
      </dgm:t>
    </dgm:pt>
    <dgm:pt modelId="{0A44EF7F-5D6D-4236-ABA1-DE9DCF6B2C50}" type="sibTrans" cxnId="{C135253C-5D21-450C-A2B8-C49E99048367}">
      <dgm:prSet/>
      <dgm:spPr/>
      <dgm:t>
        <a:bodyPr/>
        <a:lstStyle/>
        <a:p>
          <a:endParaRPr lang="es-AR"/>
        </a:p>
      </dgm:t>
    </dgm:pt>
    <dgm:pt modelId="{2263A42F-91FF-4484-B50B-80C178FF1BBC}">
      <dgm:prSet phldrT="[Texto]"/>
      <dgm:spPr/>
      <dgm:t>
        <a:bodyPr/>
        <a:lstStyle/>
        <a:p>
          <a:r>
            <a:rPr lang="es-ES" dirty="0"/>
            <a:t>Novedad de las vacunas y evidencia respaldatoria</a:t>
          </a:r>
          <a:endParaRPr lang="es-AR" dirty="0"/>
        </a:p>
      </dgm:t>
    </dgm:pt>
    <dgm:pt modelId="{86AA76E6-E428-4896-958F-D7A4D7EE5B3A}" type="parTrans" cxnId="{8ACB5708-AD92-4A8C-95DF-38DC759F4518}">
      <dgm:prSet/>
      <dgm:spPr/>
      <dgm:t>
        <a:bodyPr/>
        <a:lstStyle/>
        <a:p>
          <a:endParaRPr lang="es-AR"/>
        </a:p>
      </dgm:t>
    </dgm:pt>
    <dgm:pt modelId="{338EFA2C-A8B7-4152-AC8D-8C979ADA9878}" type="sibTrans" cxnId="{8ACB5708-AD92-4A8C-95DF-38DC759F4518}">
      <dgm:prSet/>
      <dgm:spPr/>
      <dgm:t>
        <a:bodyPr/>
        <a:lstStyle/>
        <a:p>
          <a:endParaRPr lang="es-AR"/>
        </a:p>
      </dgm:t>
    </dgm:pt>
    <dgm:pt modelId="{E4530C77-249B-4C56-B626-0A35881EE711}">
      <dgm:prSet phldrT="[Texto]"/>
      <dgm:spPr/>
      <dgm:t>
        <a:bodyPr/>
        <a:lstStyle/>
        <a:p>
          <a:r>
            <a:rPr lang="es-ES" dirty="0"/>
            <a:t>Percepción de “politización” del tema</a:t>
          </a:r>
          <a:endParaRPr lang="es-AR" dirty="0"/>
        </a:p>
      </dgm:t>
    </dgm:pt>
    <dgm:pt modelId="{0C1C52B9-8875-471E-98AD-339568A350FF}" type="parTrans" cxnId="{BC53B7CF-EF8B-4FF7-BDCC-F1F1AB4CAA81}">
      <dgm:prSet/>
      <dgm:spPr/>
      <dgm:t>
        <a:bodyPr/>
        <a:lstStyle/>
        <a:p>
          <a:endParaRPr lang="es-AR"/>
        </a:p>
      </dgm:t>
    </dgm:pt>
    <dgm:pt modelId="{F325805F-EB54-4FC1-9388-4C146EFE1C3E}" type="sibTrans" cxnId="{BC53B7CF-EF8B-4FF7-BDCC-F1F1AB4CAA81}">
      <dgm:prSet/>
      <dgm:spPr/>
      <dgm:t>
        <a:bodyPr/>
        <a:lstStyle/>
        <a:p>
          <a:endParaRPr lang="es-AR"/>
        </a:p>
      </dgm:t>
    </dgm:pt>
    <dgm:pt modelId="{BEB313E7-8968-48C0-A737-E33C62C2D262}">
      <dgm:prSet phldrT="[Texto]"/>
      <dgm:spPr/>
      <dgm:t>
        <a:bodyPr/>
        <a:lstStyle/>
        <a:p>
          <a:r>
            <a:rPr lang="es-ES" dirty="0"/>
            <a:t>Presión social</a:t>
          </a:r>
        </a:p>
      </dgm:t>
    </dgm:pt>
    <dgm:pt modelId="{C3B80F1F-012B-4FF0-9B9A-E178368A17F4}" type="parTrans" cxnId="{CFC50271-E68C-4B43-8C31-2320AFE47BAC}">
      <dgm:prSet/>
      <dgm:spPr/>
      <dgm:t>
        <a:bodyPr/>
        <a:lstStyle/>
        <a:p>
          <a:endParaRPr lang="es-AR"/>
        </a:p>
      </dgm:t>
    </dgm:pt>
    <dgm:pt modelId="{1E589429-2E59-4C72-A0F4-B8D18D3A83C4}" type="sibTrans" cxnId="{CFC50271-E68C-4B43-8C31-2320AFE47BAC}">
      <dgm:prSet/>
      <dgm:spPr/>
      <dgm:t>
        <a:bodyPr/>
        <a:lstStyle/>
        <a:p>
          <a:endParaRPr lang="es-AR"/>
        </a:p>
      </dgm:t>
    </dgm:pt>
    <dgm:pt modelId="{C16EA582-5543-4209-B988-40BEB569C096}">
      <dgm:prSet phldrT="[Texto]"/>
      <dgm:spPr/>
      <dgm:t>
        <a:bodyPr/>
        <a:lstStyle/>
        <a:p>
          <a:r>
            <a:rPr lang="es-ES" dirty="0"/>
            <a:t>Beneficio colectivo vs individual</a:t>
          </a:r>
        </a:p>
      </dgm:t>
    </dgm:pt>
    <dgm:pt modelId="{8D43C2B5-7E6F-4603-ADBE-205D6F6B4EDE}" type="parTrans" cxnId="{25D2306D-419B-420B-B6DF-997D4E5F1275}">
      <dgm:prSet/>
      <dgm:spPr/>
      <dgm:t>
        <a:bodyPr/>
        <a:lstStyle/>
        <a:p>
          <a:endParaRPr lang="es-AR"/>
        </a:p>
      </dgm:t>
    </dgm:pt>
    <dgm:pt modelId="{BC690249-9EEE-4234-9FB3-9F65F3017FE1}" type="sibTrans" cxnId="{25D2306D-419B-420B-B6DF-997D4E5F1275}">
      <dgm:prSet/>
      <dgm:spPr/>
      <dgm:t>
        <a:bodyPr/>
        <a:lstStyle/>
        <a:p>
          <a:endParaRPr lang="es-AR"/>
        </a:p>
      </dgm:t>
    </dgm:pt>
    <dgm:pt modelId="{DA33662C-59CF-4C0A-8D6A-B365EAEBDF79}" type="pres">
      <dgm:prSet presAssocID="{7131308E-77D1-41E8-BCAE-8A3C0CE764B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35FF1F-32A3-4E9D-8037-8167F9E31B5B}" type="pres">
      <dgm:prSet presAssocID="{85F4936E-6208-4557-AF88-767991CACF41}" presName="centerShape" presStyleLbl="node0" presStyleIdx="0" presStyleCnt="1" custScaleX="97215"/>
      <dgm:spPr/>
    </dgm:pt>
    <dgm:pt modelId="{1D81ECE9-60A7-44F6-ABED-818DE47B9BB4}" type="pres">
      <dgm:prSet presAssocID="{86AA76E6-E428-4896-958F-D7A4D7EE5B3A}" presName="parTrans" presStyleLbl="bgSibTrans2D1" presStyleIdx="0" presStyleCnt="4"/>
      <dgm:spPr/>
    </dgm:pt>
    <dgm:pt modelId="{BDEDE6EB-6B06-44CC-8524-671B993AA96E}" type="pres">
      <dgm:prSet presAssocID="{2263A42F-91FF-4484-B50B-80C178FF1BBC}" presName="node" presStyleLbl="node1" presStyleIdx="0" presStyleCnt="4">
        <dgm:presLayoutVars>
          <dgm:bulletEnabled val="1"/>
        </dgm:presLayoutVars>
      </dgm:prSet>
      <dgm:spPr/>
    </dgm:pt>
    <dgm:pt modelId="{6301AA6A-37B1-40BC-8DD6-7961DFA03F13}" type="pres">
      <dgm:prSet presAssocID="{0C1C52B9-8875-471E-98AD-339568A350FF}" presName="parTrans" presStyleLbl="bgSibTrans2D1" presStyleIdx="1" presStyleCnt="4"/>
      <dgm:spPr/>
    </dgm:pt>
    <dgm:pt modelId="{40FCB447-6BFC-4442-B323-DB7B38FF0EF2}" type="pres">
      <dgm:prSet presAssocID="{E4530C77-249B-4C56-B626-0A35881EE711}" presName="node" presStyleLbl="node1" presStyleIdx="1" presStyleCnt="4">
        <dgm:presLayoutVars>
          <dgm:bulletEnabled val="1"/>
        </dgm:presLayoutVars>
      </dgm:prSet>
      <dgm:spPr/>
    </dgm:pt>
    <dgm:pt modelId="{8035364D-25CD-4DA6-B6B6-BAF2260805AF}" type="pres">
      <dgm:prSet presAssocID="{C3B80F1F-012B-4FF0-9B9A-E178368A17F4}" presName="parTrans" presStyleLbl="bgSibTrans2D1" presStyleIdx="2" presStyleCnt="4"/>
      <dgm:spPr/>
    </dgm:pt>
    <dgm:pt modelId="{F321338A-CFC7-48CC-8888-79DB5B70C967}" type="pres">
      <dgm:prSet presAssocID="{BEB313E7-8968-48C0-A737-E33C62C2D262}" presName="node" presStyleLbl="node1" presStyleIdx="2" presStyleCnt="4">
        <dgm:presLayoutVars>
          <dgm:bulletEnabled val="1"/>
        </dgm:presLayoutVars>
      </dgm:prSet>
      <dgm:spPr/>
    </dgm:pt>
    <dgm:pt modelId="{4771445A-0378-4FB5-97A1-E06135FC28D8}" type="pres">
      <dgm:prSet presAssocID="{8D43C2B5-7E6F-4603-ADBE-205D6F6B4EDE}" presName="parTrans" presStyleLbl="bgSibTrans2D1" presStyleIdx="3" presStyleCnt="4"/>
      <dgm:spPr/>
    </dgm:pt>
    <dgm:pt modelId="{8803EFE7-6A14-4862-8B91-D955A9FA544E}" type="pres">
      <dgm:prSet presAssocID="{C16EA582-5543-4209-B988-40BEB569C096}" presName="node" presStyleLbl="node1" presStyleIdx="3" presStyleCnt="4">
        <dgm:presLayoutVars>
          <dgm:bulletEnabled val="1"/>
        </dgm:presLayoutVars>
      </dgm:prSet>
      <dgm:spPr/>
    </dgm:pt>
  </dgm:ptLst>
  <dgm:cxnLst>
    <dgm:cxn modelId="{8ACB5708-AD92-4A8C-95DF-38DC759F4518}" srcId="{85F4936E-6208-4557-AF88-767991CACF41}" destId="{2263A42F-91FF-4484-B50B-80C178FF1BBC}" srcOrd="0" destOrd="0" parTransId="{86AA76E6-E428-4896-958F-D7A4D7EE5B3A}" sibTransId="{338EFA2C-A8B7-4152-AC8D-8C979ADA9878}"/>
    <dgm:cxn modelId="{4A374117-6BFA-4155-B5E9-5914498D7285}" type="presOf" srcId="{2263A42F-91FF-4484-B50B-80C178FF1BBC}" destId="{BDEDE6EB-6B06-44CC-8524-671B993AA96E}" srcOrd="0" destOrd="0" presId="urn:microsoft.com/office/officeart/2005/8/layout/radial4"/>
    <dgm:cxn modelId="{C135253C-5D21-450C-A2B8-C49E99048367}" srcId="{7131308E-77D1-41E8-BCAE-8A3C0CE764BD}" destId="{85F4936E-6208-4557-AF88-767991CACF41}" srcOrd="0" destOrd="0" parTransId="{8D294208-0F9B-4764-8B9E-F3661105C86C}" sibTransId="{0A44EF7F-5D6D-4236-ABA1-DE9DCF6B2C50}"/>
    <dgm:cxn modelId="{D08D6D40-251C-4C00-BA86-BD7F35A7CD25}" type="presOf" srcId="{8D43C2B5-7E6F-4603-ADBE-205D6F6B4EDE}" destId="{4771445A-0378-4FB5-97A1-E06135FC28D8}" srcOrd="0" destOrd="0" presId="urn:microsoft.com/office/officeart/2005/8/layout/radial4"/>
    <dgm:cxn modelId="{8C4A295E-1634-4317-ACA8-53B777AEE5FA}" type="presOf" srcId="{BEB313E7-8968-48C0-A737-E33C62C2D262}" destId="{F321338A-CFC7-48CC-8888-79DB5B70C967}" srcOrd="0" destOrd="0" presId="urn:microsoft.com/office/officeart/2005/8/layout/radial4"/>
    <dgm:cxn modelId="{05FA7642-E5A2-43B9-B621-0E5B137E81BC}" type="presOf" srcId="{86AA76E6-E428-4896-958F-D7A4D7EE5B3A}" destId="{1D81ECE9-60A7-44F6-ABED-818DE47B9BB4}" srcOrd="0" destOrd="0" presId="urn:microsoft.com/office/officeart/2005/8/layout/radial4"/>
    <dgm:cxn modelId="{4D65026B-228F-4DDD-859C-8AB1A296E875}" type="presOf" srcId="{85F4936E-6208-4557-AF88-767991CACF41}" destId="{B435FF1F-32A3-4E9D-8037-8167F9E31B5B}" srcOrd="0" destOrd="0" presId="urn:microsoft.com/office/officeart/2005/8/layout/radial4"/>
    <dgm:cxn modelId="{25D2306D-419B-420B-B6DF-997D4E5F1275}" srcId="{85F4936E-6208-4557-AF88-767991CACF41}" destId="{C16EA582-5543-4209-B988-40BEB569C096}" srcOrd="3" destOrd="0" parTransId="{8D43C2B5-7E6F-4603-ADBE-205D6F6B4EDE}" sibTransId="{BC690249-9EEE-4234-9FB3-9F65F3017FE1}"/>
    <dgm:cxn modelId="{CFC50271-E68C-4B43-8C31-2320AFE47BAC}" srcId="{85F4936E-6208-4557-AF88-767991CACF41}" destId="{BEB313E7-8968-48C0-A737-E33C62C2D262}" srcOrd="2" destOrd="0" parTransId="{C3B80F1F-012B-4FF0-9B9A-E178368A17F4}" sibTransId="{1E589429-2E59-4C72-A0F4-B8D18D3A83C4}"/>
    <dgm:cxn modelId="{E8BC7A57-4D07-47A2-94C6-3771B89E3B04}" type="presOf" srcId="{0C1C52B9-8875-471E-98AD-339568A350FF}" destId="{6301AA6A-37B1-40BC-8DD6-7961DFA03F13}" srcOrd="0" destOrd="0" presId="urn:microsoft.com/office/officeart/2005/8/layout/radial4"/>
    <dgm:cxn modelId="{111A8584-277A-45DC-98DE-A9B08B525DBC}" type="presOf" srcId="{C16EA582-5543-4209-B988-40BEB569C096}" destId="{8803EFE7-6A14-4862-8B91-D955A9FA544E}" srcOrd="0" destOrd="0" presId="urn:microsoft.com/office/officeart/2005/8/layout/radial4"/>
    <dgm:cxn modelId="{D704B99B-3CCD-4D8B-B74A-EBC78C2D94C0}" type="presOf" srcId="{C3B80F1F-012B-4FF0-9B9A-E178368A17F4}" destId="{8035364D-25CD-4DA6-B6B6-BAF2260805AF}" srcOrd="0" destOrd="0" presId="urn:microsoft.com/office/officeart/2005/8/layout/radial4"/>
    <dgm:cxn modelId="{0726D9A7-74F4-4D95-A7CB-08DB142FD723}" type="presOf" srcId="{7131308E-77D1-41E8-BCAE-8A3C0CE764BD}" destId="{DA33662C-59CF-4C0A-8D6A-B365EAEBDF79}" srcOrd="0" destOrd="0" presId="urn:microsoft.com/office/officeart/2005/8/layout/radial4"/>
    <dgm:cxn modelId="{BC53B7CF-EF8B-4FF7-BDCC-F1F1AB4CAA81}" srcId="{85F4936E-6208-4557-AF88-767991CACF41}" destId="{E4530C77-249B-4C56-B626-0A35881EE711}" srcOrd="1" destOrd="0" parTransId="{0C1C52B9-8875-471E-98AD-339568A350FF}" sibTransId="{F325805F-EB54-4FC1-9388-4C146EFE1C3E}"/>
    <dgm:cxn modelId="{570D75FE-8603-4173-BCB1-C72E3650E9F7}" type="presOf" srcId="{E4530C77-249B-4C56-B626-0A35881EE711}" destId="{40FCB447-6BFC-4442-B323-DB7B38FF0EF2}" srcOrd="0" destOrd="0" presId="urn:microsoft.com/office/officeart/2005/8/layout/radial4"/>
    <dgm:cxn modelId="{F9DB7078-5AD0-458B-9CA6-6093C5FA500E}" type="presParOf" srcId="{DA33662C-59CF-4C0A-8D6A-B365EAEBDF79}" destId="{B435FF1F-32A3-4E9D-8037-8167F9E31B5B}" srcOrd="0" destOrd="0" presId="urn:microsoft.com/office/officeart/2005/8/layout/radial4"/>
    <dgm:cxn modelId="{B9420E95-11B1-4731-98DD-6744C8BA5495}" type="presParOf" srcId="{DA33662C-59CF-4C0A-8D6A-B365EAEBDF79}" destId="{1D81ECE9-60A7-44F6-ABED-818DE47B9BB4}" srcOrd="1" destOrd="0" presId="urn:microsoft.com/office/officeart/2005/8/layout/radial4"/>
    <dgm:cxn modelId="{EC133922-4137-438A-A336-6E98893BA8FB}" type="presParOf" srcId="{DA33662C-59CF-4C0A-8D6A-B365EAEBDF79}" destId="{BDEDE6EB-6B06-44CC-8524-671B993AA96E}" srcOrd="2" destOrd="0" presId="urn:microsoft.com/office/officeart/2005/8/layout/radial4"/>
    <dgm:cxn modelId="{9EDE1497-60C3-442E-B45E-76DD5A4919AC}" type="presParOf" srcId="{DA33662C-59CF-4C0A-8D6A-B365EAEBDF79}" destId="{6301AA6A-37B1-40BC-8DD6-7961DFA03F13}" srcOrd="3" destOrd="0" presId="urn:microsoft.com/office/officeart/2005/8/layout/radial4"/>
    <dgm:cxn modelId="{9EF4C8BC-49C0-40AB-BF2B-5BFE75808419}" type="presParOf" srcId="{DA33662C-59CF-4C0A-8D6A-B365EAEBDF79}" destId="{40FCB447-6BFC-4442-B323-DB7B38FF0EF2}" srcOrd="4" destOrd="0" presId="urn:microsoft.com/office/officeart/2005/8/layout/radial4"/>
    <dgm:cxn modelId="{684CA9C4-2501-44EC-9DE8-C9D8E8011E1E}" type="presParOf" srcId="{DA33662C-59CF-4C0A-8D6A-B365EAEBDF79}" destId="{8035364D-25CD-4DA6-B6B6-BAF2260805AF}" srcOrd="5" destOrd="0" presId="urn:microsoft.com/office/officeart/2005/8/layout/radial4"/>
    <dgm:cxn modelId="{2FAF2700-0DBD-4BA8-B111-6FDC6EB199D9}" type="presParOf" srcId="{DA33662C-59CF-4C0A-8D6A-B365EAEBDF79}" destId="{F321338A-CFC7-48CC-8888-79DB5B70C967}" srcOrd="6" destOrd="0" presId="urn:microsoft.com/office/officeart/2005/8/layout/radial4"/>
    <dgm:cxn modelId="{F39DFBF3-0EED-49F6-854E-6FCF0860C56D}" type="presParOf" srcId="{DA33662C-59CF-4C0A-8D6A-B365EAEBDF79}" destId="{4771445A-0378-4FB5-97A1-E06135FC28D8}" srcOrd="7" destOrd="0" presId="urn:microsoft.com/office/officeart/2005/8/layout/radial4"/>
    <dgm:cxn modelId="{7E505719-7D14-4520-BCBA-916ACFEC22FE}" type="presParOf" srcId="{DA33662C-59CF-4C0A-8D6A-B365EAEBDF79}" destId="{8803EFE7-6A14-4862-8B91-D955A9FA544E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2E5DD2-56F7-4A2E-9BC8-346EA09D5BD5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5B90A679-926D-41D7-832A-28261157D637}">
      <dgm:prSet phldrT="[Texto]" custT="1"/>
      <dgm:spPr/>
      <dgm:t>
        <a:bodyPr/>
        <a:lstStyle/>
        <a:p>
          <a:r>
            <a:rPr lang="es-AR" sz="1200"/>
            <a:t>Infección asintomática</a:t>
          </a:r>
          <a:endParaRPr lang="es-AR" sz="1200" dirty="0"/>
        </a:p>
      </dgm:t>
    </dgm:pt>
    <dgm:pt modelId="{B8A85DCF-4D5B-45F0-BC1C-01A0B2BF9A1F}" type="parTrans" cxnId="{32225C33-6A35-4F08-B8F1-632D6E84F6A1}">
      <dgm:prSet/>
      <dgm:spPr/>
      <dgm:t>
        <a:bodyPr/>
        <a:lstStyle/>
        <a:p>
          <a:endParaRPr lang="es-AR" sz="2000"/>
        </a:p>
      </dgm:t>
    </dgm:pt>
    <dgm:pt modelId="{F13FFB1E-26BF-400B-AF32-595312B3B9FA}" type="sibTrans" cxnId="{32225C33-6A35-4F08-B8F1-632D6E84F6A1}">
      <dgm:prSet custT="1"/>
      <dgm:spPr/>
      <dgm:t>
        <a:bodyPr/>
        <a:lstStyle/>
        <a:p>
          <a:endParaRPr lang="es-AR" sz="1000"/>
        </a:p>
      </dgm:t>
    </dgm:pt>
    <dgm:pt modelId="{07D9E9C4-79F1-458E-A069-AFFD563D0BE4}">
      <dgm:prSet custT="1"/>
      <dgm:spPr/>
      <dgm:t>
        <a:bodyPr/>
        <a:lstStyle/>
        <a:p>
          <a:r>
            <a:rPr lang="es-ES" sz="1200" dirty="0"/>
            <a:t>Enfermedad leve</a:t>
          </a:r>
          <a:endParaRPr lang="es-AR" sz="1200" dirty="0"/>
        </a:p>
      </dgm:t>
    </dgm:pt>
    <dgm:pt modelId="{B438AF6C-88A2-4762-8E43-10E7BBAE62CA}" type="parTrans" cxnId="{8F6EEC65-ABCD-422D-A545-4D71FA97F155}">
      <dgm:prSet/>
      <dgm:spPr/>
      <dgm:t>
        <a:bodyPr/>
        <a:lstStyle/>
        <a:p>
          <a:endParaRPr lang="es-AR" sz="2000"/>
        </a:p>
      </dgm:t>
    </dgm:pt>
    <dgm:pt modelId="{96212229-970B-410E-AE06-C8FFED316007}" type="sibTrans" cxnId="{8F6EEC65-ABCD-422D-A545-4D71FA97F155}">
      <dgm:prSet custT="1"/>
      <dgm:spPr/>
      <dgm:t>
        <a:bodyPr/>
        <a:lstStyle/>
        <a:p>
          <a:endParaRPr lang="es-AR" sz="1000"/>
        </a:p>
      </dgm:t>
    </dgm:pt>
    <dgm:pt modelId="{89485766-AB1B-4A6A-88D7-DF864B5EC4E0}">
      <dgm:prSet custT="1"/>
      <dgm:spPr/>
      <dgm:t>
        <a:bodyPr/>
        <a:lstStyle/>
        <a:p>
          <a:r>
            <a:rPr lang="es-ES" sz="1200" dirty="0"/>
            <a:t>Enfermedad grave</a:t>
          </a:r>
          <a:endParaRPr lang="es-AR" sz="1200" dirty="0"/>
        </a:p>
      </dgm:t>
    </dgm:pt>
    <dgm:pt modelId="{C7D10F52-9ADF-40FE-9C4C-E26C6C24DDDF}" type="parTrans" cxnId="{68FA63AD-91D3-49E1-8932-677717EAB61B}">
      <dgm:prSet/>
      <dgm:spPr/>
      <dgm:t>
        <a:bodyPr/>
        <a:lstStyle/>
        <a:p>
          <a:endParaRPr lang="es-AR" sz="2000"/>
        </a:p>
      </dgm:t>
    </dgm:pt>
    <dgm:pt modelId="{55EE9AE8-ABB8-42B8-9F16-960D0FA23AAE}" type="sibTrans" cxnId="{68FA63AD-91D3-49E1-8932-677717EAB61B}">
      <dgm:prSet custT="1"/>
      <dgm:spPr/>
      <dgm:t>
        <a:bodyPr/>
        <a:lstStyle/>
        <a:p>
          <a:endParaRPr lang="es-AR" sz="1000"/>
        </a:p>
      </dgm:t>
    </dgm:pt>
    <dgm:pt modelId="{AD548FB9-8A39-420A-9CAE-2C7AD4C8BD6F}">
      <dgm:prSet custT="1"/>
      <dgm:spPr/>
      <dgm:t>
        <a:bodyPr/>
        <a:lstStyle/>
        <a:p>
          <a:r>
            <a:rPr lang="es-ES" sz="1200" dirty="0"/>
            <a:t>Enfermedad crítica</a:t>
          </a:r>
          <a:endParaRPr lang="es-AR" sz="1200" dirty="0"/>
        </a:p>
      </dgm:t>
    </dgm:pt>
    <dgm:pt modelId="{DD6ACA0C-CA26-4DCD-A8F7-4B65E38774CE}" type="parTrans" cxnId="{38AFA850-6F71-42BF-AFF1-1BA8946A7F4E}">
      <dgm:prSet/>
      <dgm:spPr/>
      <dgm:t>
        <a:bodyPr/>
        <a:lstStyle/>
        <a:p>
          <a:endParaRPr lang="es-AR" sz="2000"/>
        </a:p>
      </dgm:t>
    </dgm:pt>
    <dgm:pt modelId="{617B59DC-83A3-4B5C-9700-BA4081B6CBF7}" type="sibTrans" cxnId="{38AFA850-6F71-42BF-AFF1-1BA8946A7F4E}">
      <dgm:prSet/>
      <dgm:spPr/>
      <dgm:t>
        <a:bodyPr/>
        <a:lstStyle/>
        <a:p>
          <a:endParaRPr lang="es-AR" sz="2000"/>
        </a:p>
      </dgm:t>
    </dgm:pt>
    <dgm:pt modelId="{55130128-5DCF-4523-884F-84FFE6B5A51D}">
      <dgm:prSet phldrT="[Texto]" custT="1"/>
      <dgm:spPr/>
      <dgm:t>
        <a:bodyPr/>
        <a:lstStyle/>
        <a:p>
          <a:r>
            <a:rPr lang="es-ES" sz="1200" dirty="0"/>
            <a:t>Prueba COVID-19 + pero sin síntomas.</a:t>
          </a:r>
          <a:endParaRPr lang="es-AR" sz="1200" dirty="0"/>
        </a:p>
      </dgm:t>
    </dgm:pt>
    <dgm:pt modelId="{1CA3E934-9F69-4765-A48B-70B6C5055F01}" type="parTrans" cxnId="{71B61A33-9569-4962-A454-E2B08796E954}">
      <dgm:prSet/>
      <dgm:spPr/>
      <dgm:t>
        <a:bodyPr/>
        <a:lstStyle/>
        <a:p>
          <a:endParaRPr lang="es-AR" sz="2000"/>
        </a:p>
      </dgm:t>
    </dgm:pt>
    <dgm:pt modelId="{0EB47DB0-B9B0-4F95-A3B3-F09C8BF37773}" type="sibTrans" cxnId="{71B61A33-9569-4962-A454-E2B08796E954}">
      <dgm:prSet/>
      <dgm:spPr/>
      <dgm:t>
        <a:bodyPr/>
        <a:lstStyle/>
        <a:p>
          <a:endParaRPr lang="es-AR" sz="2000"/>
        </a:p>
      </dgm:t>
    </dgm:pt>
    <dgm:pt modelId="{DAE78C22-6A2F-4E6C-AB9B-2763F872F8D8}">
      <dgm:prSet custT="1"/>
      <dgm:spPr/>
      <dgm:t>
        <a:bodyPr/>
        <a:lstStyle/>
        <a:p>
          <a:r>
            <a:rPr lang="es-ES" sz="1200" dirty="0"/>
            <a:t>Fiebre, tos, odinofagia, malestar general, cefalea, mialgia, náuseas, vómitos, diarrea, pérdida del gusto y olfato), </a:t>
          </a:r>
          <a:endParaRPr lang="es-AR" sz="1200" dirty="0"/>
        </a:p>
      </dgm:t>
    </dgm:pt>
    <dgm:pt modelId="{1BA1D4D1-EF21-4551-A009-02921B088AAB}" type="parTrans" cxnId="{C14A87AC-EC03-47E3-AB34-A87420EDB756}">
      <dgm:prSet/>
      <dgm:spPr/>
      <dgm:t>
        <a:bodyPr/>
        <a:lstStyle/>
        <a:p>
          <a:endParaRPr lang="es-AR" sz="2000"/>
        </a:p>
      </dgm:t>
    </dgm:pt>
    <dgm:pt modelId="{5EB506A3-B793-4598-B8F8-26CB9FC3587B}" type="sibTrans" cxnId="{C14A87AC-EC03-47E3-AB34-A87420EDB756}">
      <dgm:prSet/>
      <dgm:spPr/>
      <dgm:t>
        <a:bodyPr/>
        <a:lstStyle/>
        <a:p>
          <a:endParaRPr lang="es-AR" sz="2000"/>
        </a:p>
      </dgm:t>
    </dgm:pt>
    <dgm:pt modelId="{186C53DA-FFE2-47BA-A468-D11F0F55F5AD}">
      <dgm:prSet custT="1"/>
      <dgm:spPr/>
      <dgm:t>
        <a:bodyPr/>
        <a:lstStyle/>
        <a:p>
          <a:r>
            <a:rPr lang="es-ES" sz="1200" dirty="0"/>
            <a:t>Enfermedad moderada</a:t>
          </a:r>
          <a:endParaRPr lang="es-AR" sz="1200" dirty="0"/>
        </a:p>
      </dgm:t>
    </dgm:pt>
    <dgm:pt modelId="{5948109E-0E3A-4C89-933A-DD43183F2DEA}" type="parTrans" cxnId="{469D3DDD-2318-4284-AE9C-5AF882869358}">
      <dgm:prSet/>
      <dgm:spPr/>
      <dgm:t>
        <a:bodyPr/>
        <a:lstStyle/>
        <a:p>
          <a:endParaRPr lang="es-AR" sz="2000"/>
        </a:p>
      </dgm:t>
    </dgm:pt>
    <dgm:pt modelId="{8B997CDF-D14C-4071-B8DC-56941FD484A6}" type="sibTrans" cxnId="{469D3DDD-2318-4284-AE9C-5AF882869358}">
      <dgm:prSet custT="1"/>
      <dgm:spPr/>
      <dgm:t>
        <a:bodyPr/>
        <a:lstStyle/>
        <a:p>
          <a:endParaRPr lang="es-AR" sz="1000"/>
        </a:p>
      </dgm:t>
    </dgm:pt>
    <dgm:pt modelId="{42167AB1-C49E-4502-AB98-F8A7E19F9527}">
      <dgm:prSet custT="1"/>
      <dgm:spPr/>
      <dgm:t>
        <a:bodyPr/>
        <a:lstStyle/>
        <a:p>
          <a:r>
            <a:rPr lang="es-ES" sz="1200" dirty="0"/>
            <a:t>Evidencia de enfermedad de las vías respiratorias inferiores durante evaluación</a:t>
          </a:r>
          <a:endParaRPr lang="es-AR" sz="1200" dirty="0"/>
        </a:p>
      </dgm:t>
    </dgm:pt>
    <dgm:pt modelId="{9BAD62C3-AEB6-47F0-BFF7-6EA5C1CDDB9C}" type="parTrans" cxnId="{DC2F840E-C0D9-4438-A84E-E719A8F96260}">
      <dgm:prSet/>
      <dgm:spPr/>
      <dgm:t>
        <a:bodyPr/>
        <a:lstStyle/>
        <a:p>
          <a:endParaRPr lang="es-AR" sz="2000"/>
        </a:p>
      </dgm:t>
    </dgm:pt>
    <dgm:pt modelId="{EDDC405E-959A-45D3-BB50-1826668D2B24}" type="sibTrans" cxnId="{DC2F840E-C0D9-4438-A84E-E719A8F96260}">
      <dgm:prSet/>
      <dgm:spPr/>
      <dgm:t>
        <a:bodyPr/>
        <a:lstStyle/>
        <a:p>
          <a:endParaRPr lang="es-AR" sz="2000"/>
        </a:p>
      </dgm:t>
    </dgm:pt>
    <dgm:pt modelId="{4DBEAD8E-2814-4332-8512-7FAB4C09E6E3}">
      <dgm:prSet custT="1"/>
      <dgm:spPr/>
      <dgm:t>
        <a:bodyPr/>
        <a:lstStyle/>
        <a:p>
          <a:r>
            <a:rPr lang="es-ES" sz="1200" dirty="0"/>
            <a:t>Saturación O2 &lt;94% en aire ambiente, frecuencia respiratoria &gt;30 </a:t>
          </a:r>
          <a:r>
            <a:rPr lang="es-AR" sz="1200" dirty="0"/>
            <a:t>respiraciones/min o infiltrados pulmonares &gt;50%.</a:t>
          </a:r>
        </a:p>
      </dgm:t>
    </dgm:pt>
    <dgm:pt modelId="{0A584296-06EE-4968-80F7-2311B4720B86}" type="parTrans" cxnId="{C032E386-30AC-4EC4-A94C-2B6B85FD9CAA}">
      <dgm:prSet/>
      <dgm:spPr/>
      <dgm:t>
        <a:bodyPr/>
        <a:lstStyle/>
        <a:p>
          <a:endParaRPr lang="es-AR" sz="2000"/>
        </a:p>
      </dgm:t>
    </dgm:pt>
    <dgm:pt modelId="{527EEFA5-6018-45E2-B0D7-A5B8FAE490F7}" type="sibTrans" cxnId="{C032E386-30AC-4EC4-A94C-2B6B85FD9CAA}">
      <dgm:prSet/>
      <dgm:spPr/>
      <dgm:t>
        <a:bodyPr/>
        <a:lstStyle/>
        <a:p>
          <a:endParaRPr lang="es-AR" sz="2000"/>
        </a:p>
      </dgm:t>
    </dgm:pt>
    <dgm:pt modelId="{3063AC2C-EC8E-454E-A4AF-266C3043FE3E}">
      <dgm:prSet custT="1"/>
      <dgm:spPr/>
      <dgm:t>
        <a:bodyPr/>
        <a:lstStyle/>
        <a:p>
          <a:r>
            <a:rPr lang="es-ES" sz="1200" dirty="0"/>
            <a:t>Insuficiencia respiratoria, shock séptico y/o disfunción de múltiples órganos</a:t>
          </a:r>
          <a:r>
            <a:rPr lang="es-AR" sz="1200" dirty="0"/>
            <a:t>.</a:t>
          </a:r>
        </a:p>
      </dgm:t>
    </dgm:pt>
    <dgm:pt modelId="{410849CF-BC82-4FE8-9FA9-D6898EE35011}" type="parTrans" cxnId="{57825073-D453-46A0-B920-EA97CAC0C35F}">
      <dgm:prSet/>
      <dgm:spPr/>
      <dgm:t>
        <a:bodyPr/>
        <a:lstStyle/>
        <a:p>
          <a:endParaRPr lang="es-AR" sz="2000"/>
        </a:p>
      </dgm:t>
    </dgm:pt>
    <dgm:pt modelId="{054231F5-A74C-4061-BE2C-A2AF49EFAABB}" type="sibTrans" cxnId="{57825073-D453-46A0-B920-EA97CAC0C35F}">
      <dgm:prSet/>
      <dgm:spPr/>
      <dgm:t>
        <a:bodyPr/>
        <a:lstStyle/>
        <a:p>
          <a:endParaRPr lang="es-AR" sz="2000"/>
        </a:p>
      </dgm:t>
    </dgm:pt>
    <dgm:pt modelId="{80006BFF-00CC-437A-9017-31C8865F0EF0}" type="pres">
      <dgm:prSet presAssocID="{962E5DD2-56F7-4A2E-9BC8-346EA09D5BD5}" presName="linearFlow" presStyleCnt="0">
        <dgm:presLayoutVars>
          <dgm:dir/>
          <dgm:animLvl val="lvl"/>
          <dgm:resizeHandles val="exact"/>
        </dgm:presLayoutVars>
      </dgm:prSet>
      <dgm:spPr/>
    </dgm:pt>
    <dgm:pt modelId="{9E35E24F-FFC1-4C53-9B58-1CFF30AF1178}" type="pres">
      <dgm:prSet presAssocID="{5B90A679-926D-41D7-832A-28261157D637}" presName="composite" presStyleCnt="0"/>
      <dgm:spPr/>
    </dgm:pt>
    <dgm:pt modelId="{1E418001-31A4-4BED-8985-9C2245C6850E}" type="pres">
      <dgm:prSet presAssocID="{5B90A679-926D-41D7-832A-28261157D637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BAAEFBE-BC70-4EEF-9765-2D704C569460}" type="pres">
      <dgm:prSet presAssocID="{5B90A679-926D-41D7-832A-28261157D637}" presName="parSh" presStyleLbl="node1" presStyleIdx="0" presStyleCnt="5"/>
      <dgm:spPr/>
    </dgm:pt>
    <dgm:pt modelId="{1537D710-8A4E-4546-85C1-B42E06F8EB25}" type="pres">
      <dgm:prSet presAssocID="{5B90A679-926D-41D7-832A-28261157D637}" presName="desTx" presStyleLbl="fgAcc1" presStyleIdx="0" presStyleCnt="5">
        <dgm:presLayoutVars>
          <dgm:bulletEnabled val="1"/>
        </dgm:presLayoutVars>
      </dgm:prSet>
      <dgm:spPr/>
    </dgm:pt>
    <dgm:pt modelId="{996E1045-B843-43CA-AF5B-BE4B6DD0FE13}" type="pres">
      <dgm:prSet presAssocID="{F13FFB1E-26BF-400B-AF32-595312B3B9FA}" presName="sibTrans" presStyleLbl="sibTrans2D1" presStyleIdx="0" presStyleCnt="4"/>
      <dgm:spPr/>
    </dgm:pt>
    <dgm:pt modelId="{34298088-09CF-4A1C-B5F2-30D7F50014C0}" type="pres">
      <dgm:prSet presAssocID="{F13FFB1E-26BF-400B-AF32-595312B3B9FA}" presName="connTx" presStyleLbl="sibTrans2D1" presStyleIdx="0" presStyleCnt="4"/>
      <dgm:spPr/>
    </dgm:pt>
    <dgm:pt modelId="{B842C418-105E-4603-864E-872F8604DB43}" type="pres">
      <dgm:prSet presAssocID="{07D9E9C4-79F1-458E-A069-AFFD563D0BE4}" presName="composite" presStyleCnt="0"/>
      <dgm:spPr/>
    </dgm:pt>
    <dgm:pt modelId="{5C1CA286-773E-4FF9-AFB3-1254E5F1C6D5}" type="pres">
      <dgm:prSet presAssocID="{07D9E9C4-79F1-458E-A069-AFFD563D0BE4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A5F20E32-8774-49BB-AEA5-B6B2A115FC87}" type="pres">
      <dgm:prSet presAssocID="{07D9E9C4-79F1-458E-A069-AFFD563D0BE4}" presName="parSh" presStyleLbl="node1" presStyleIdx="1" presStyleCnt="5"/>
      <dgm:spPr/>
    </dgm:pt>
    <dgm:pt modelId="{F9E10AF4-8DF7-4DCE-9DF0-8367FBD1ED37}" type="pres">
      <dgm:prSet presAssocID="{07D9E9C4-79F1-458E-A069-AFFD563D0BE4}" presName="desTx" presStyleLbl="fgAcc1" presStyleIdx="1" presStyleCnt="5">
        <dgm:presLayoutVars>
          <dgm:bulletEnabled val="1"/>
        </dgm:presLayoutVars>
      </dgm:prSet>
      <dgm:spPr/>
    </dgm:pt>
    <dgm:pt modelId="{6D16001E-6048-4D8A-98AE-1CB1281F3D08}" type="pres">
      <dgm:prSet presAssocID="{96212229-970B-410E-AE06-C8FFED316007}" presName="sibTrans" presStyleLbl="sibTrans2D1" presStyleIdx="1" presStyleCnt="4"/>
      <dgm:spPr/>
    </dgm:pt>
    <dgm:pt modelId="{6890EB5A-8521-4075-88BB-586E7850FD5B}" type="pres">
      <dgm:prSet presAssocID="{96212229-970B-410E-AE06-C8FFED316007}" presName="connTx" presStyleLbl="sibTrans2D1" presStyleIdx="1" presStyleCnt="4"/>
      <dgm:spPr/>
    </dgm:pt>
    <dgm:pt modelId="{A3B03FCC-F013-450D-AAFA-09C49A0A2DCE}" type="pres">
      <dgm:prSet presAssocID="{186C53DA-FFE2-47BA-A468-D11F0F55F5AD}" presName="composite" presStyleCnt="0"/>
      <dgm:spPr/>
    </dgm:pt>
    <dgm:pt modelId="{20CA163B-08CD-45C0-A939-528DAF09DACA}" type="pres">
      <dgm:prSet presAssocID="{186C53DA-FFE2-47BA-A468-D11F0F55F5AD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731C1FD3-F354-4107-BE51-931A074E6F03}" type="pres">
      <dgm:prSet presAssocID="{186C53DA-FFE2-47BA-A468-D11F0F55F5AD}" presName="parSh" presStyleLbl="node1" presStyleIdx="2" presStyleCnt="5"/>
      <dgm:spPr/>
    </dgm:pt>
    <dgm:pt modelId="{C8AC4D89-92EE-4E1C-BE07-5119ADE17414}" type="pres">
      <dgm:prSet presAssocID="{186C53DA-FFE2-47BA-A468-D11F0F55F5AD}" presName="desTx" presStyleLbl="fgAcc1" presStyleIdx="2" presStyleCnt="5">
        <dgm:presLayoutVars>
          <dgm:bulletEnabled val="1"/>
        </dgm:presLayoutVars>
      </dgm:prSet>
      <dgm:spPr/>
    </dgm:pt>
    <dgm:pt modelId="{CB807393-B455-4E91-82C1-F149BE9743A5}" type="pres">
      <dgm:prSet presAssocID="{8B997CDF-D14C-4071-B8DC-56941FD484A6}" presName="sibTrans" presStyleLbl="sibTrans2D1" presStyleIdx="2" presStyleCnt="4"/>
      <dgm:spPr/>
    </dgm:pt>
    <dgm:pt modelId="{C09F1A9A-D514-4092-92C8-2C618C1B17CC}" type="pres">
      <dgm:prSet presAssocID="{8B997CDF-D14C-4071-B8DC-56941FD484A6}" presName="connTx" presStyleLbl="sibTrans2D1" presStyleIdx="2" presStyleCnt="4"/>
      <dgm:spPr/>
    </dgm:pt>
    <dgm:pt modelId="{28F365DB-BF72-431F-8430-6EB15342AD8C}" type="pres">
      <dgm:prSet presAssocID="{89485766-AB1B-4A6A-88D7-DF864B5EC4E0}" presName="composite" presStyleCnt="0"/>
      <dgm:spPr/>
    </dgm:pt>
    <dgm:pt modelId="{C0F65E35-4A55-400D-AABE-38D544105B83}" type="pres">
      <dgm:prSet presAssocID="{89485766-AB1B-4A6A-88D7-DF864B5EC4E0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FD28D21-31F3-4B4A-8158-5484E6A95EA7}" type="pres">
      <dgm:prSet presAssocID="{89485766-AB1B-4A6A-88D7-DF864B5EC4E0}" presName="parSh" presStyleLbl="node1" presStyleIdx="3" presStyleCnt="5"/>
      <dgm:spPr/>
    </dgm:pt>
    <dgm:pt modelId="{65C6B551-F74F-4359-AF6B-9C31D4CFE58E}" type="pres">
      <dgm:prSet presAssocID="{89485766-AB1B-4A6A-88D7-DF864B5EC4E0}" presName="desTx" presStyleLbl="fgAcc1" presStyleIdx="3" presStyleCnt="5">
        <dgm:presLayoutVars>
          <dgm:bulletEnabled val="1"/>
        </dgm:presLayoutVars>
      </dgm:prSet>
      <dgm:spPr/>
    </dgm:pt>
    <dgm:pt modelId="{4FCBA758-6804-4A6B-97A8-DECCEA450AA5}" type="pres">
      <dgm:prSet presAssocID="{55EE9AE8-ABB8-42B8-9F16-960D0FA23AAE}" presName="sibTrans" presStyleLbl="sibTrans2D1" presStyleIdx="3" presStyleCnt="4"/>
      <dgm:spPr/>
    </dgm:pt>
    <dgm:pt modelId="{1EAD7166-D011-4E14-96A6-0EF9350356A8}" type="pres">
      <dgm:prSet presAssocID="{55EE9AE8-ABB8-42B8-9F16-960D0FA23AAE}" presName="connTx" presStyleLbl="sibTrans2D1" presStyleIdx="3" presStyleCnt="4"/>
      <dgm:spPr/>
    </dgm:pt>
    <dgm:pt modelId="{0FA4AF33-CA51-45EA-87DF-0970945C338C}" type="pres">
      <dgm:prSet presAssocID="{AD548FB9-8A39-420A-9CAE-2C7AD4C8BD6F}" presName="composite" presStyleCnt="0"/>
      <dgm:spPr/>
    </dgm:pt>
    <dgm:pt modelId="{6539CAD5-5F10-4534-B5C2-583030433CEB}" type="pres">
      <dgm:prSet presAssocID="{AD548FB9-8A39-420A-9CAE-2C7AD4C8BD6F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BEFAE317-1574-4CE6-97FD-A8AC50BAAE64}" type="pres">
      <dgm:prSet presAssocID="{AD548FB9-8A39-420A-9CAE-2C7AD4C8BD6F}" presName="parSh" presStyleLbl="node1" presStyleIdx="4" presStyleCnt="5"/>
      <dgm:spPr/>
    </dgm:pt>
    <dgm:pt modelId="{1BC37A52-517B-4FEE-A746-E6086F215570}" type="pres">
      <dgm:prSet presAssocID="{AD548FB9-8A39-420A-9CAE-2C7AD4C8BD6F}" presName="desTx" presStyleLbl="fgAcc1" presStyleIdx="4" presStyleCnt="5">
        <dgm:presLayoutVars>
          <dgm:bulletEnabled val="1"/>
        </dgm:presLayoutVars>
      </dgm:prSet>
      <dgm:spPr/>
    </dgm:pt>
  </dgm:ptLst>
  <dgm:cxnLst>
    <dgm:cxn modelId="{A08AE608-D6D6-4677-8DDF-F759394E8024}" type="presOf" srcId="{F13FFB1E-26BF-400B-AF32-595312B3B9FA}" destId="{34298088-09CF-4A1C-B5F2-30D7F50014C0}" srcOrd="1" destOrd="0" presId="urn:microsoft.com/office/officeart/2005/8/layout/process3"/>
    <dgm:cxn modelId="{DC2F840E-C0D9-4438-A84E-E719A8F96260}" srcId="{186C53DA-FFE2-47BA-A468-D11F0F55F5AD}" destId="{42167AB1-C49E-4502-AB98-F8A7E19F9527}" srcOrd="0" destOrd="0" parTransId="{9BAD62C3-AEB6-47F0-BFF7-6EA5C1CDDB9C}" sibTransId="{EDDC405E-959A-45D3-BB50-1826668D2B24}"/>
    <dgm:cxn modelId="{EFB2671E-D316-4462-BD70-57A6C13D30A3}" type="presOf" srcId="{4DBEAD8E-2814-4332-8512-7FAB4C09E6E3}" destId="{65C6B551-F74F-4359-AF6B-9C31D4CFE58E}" srcOrd="0" destOrd="0" presId="urn:microsoft.com/office/officeart/2005/8/layout/process3"/>
    <dgm:cxn modelId="{6868CE1E-EA19-4611-978D-B25AF8D0C4D3}" type="presOf" srcId="{AD548FB9-8A39-420A-9CAE-2C7AD4C8BD6F}" destId="{6539CAD5-5F10-4534-B5C2-583030433CEB}" srcOrd="0" destOrd="0" presId="urn:microsoft.com/office/officeart/2005/8/layout/process3"/>
    <dgm:cxn modelId="{1CD95927-B8C5-4DD4-B407-5C92B9DB23D0}" type="presOf" srcId="{5B90A679-926D-41D7-832A-28261157D637}" destId="{8BAAEFBE-BC70-4EEF-9765-2D704C569460}" srcOrd="1" destOrd="0" presId="urn:microsoft.com/office/officeart/2005/8/layout/process3"/>
    <dgm:cxn modelId="{F17FAD27-4719-47A1-9FAD-29A75D548764}" type="presOf" srcId="{96212229-970B-410E-AE06-C8FFED316007}" destId="{6890EB5A-8521-4075-88BB-586E7850FD5B}" srcOrd="1" destOrd="0" presId="urn:microsoft.com/office/officeart/2005/8/layout/process3"/>
    <dgm:cxn modelId="{ED167430-4F4B-4C6A-A052-E13B42AB0B81}" type="presOf" srcId="{3063AC2C-EC8E-454E-A4AF-266C3043FE3E}" destId="{1BC37A52-517B-4FEE-A746-E6086F215570}" srcOrd="0" destOrd="0" presId="urn:microsoft.com/office/officeart/2005/8/layout/process3"/>
    <dgm:cxn modelId="{71B61A33-9569-4962-A454-E2B08796E954}" srcId="{5B90A679-926D-41D7-832A-28261157D637}" destId="{55130128-5DCF-4523-884F-84FFE6B5A51D}" srcOrd="0" destOrd="0" parTransId="{1CA3E934-9F69-4765-A48B-70B6C5055F01}" sibTransId="{0EB47DB0-B9B0-4F95-A3B3-F09C8BF37773}"/>
    <dgm:cxn modelId="{32225C33-6A35-4F08-B8F1-632D6E84F6A1}" srcId="{962E5DD2-56F7-4A2E-9BC8-346EA09D5BD5}" destId="{5B90A679-926D-41D7-832A-28261157D637}" srcOrd="0" destOrd="0" parTransId="{B8A85DCF-4D5B-45F0-BC1C-01A0B2BF9A1F}" sibTransId="{F13FFB1E-26BF-400B-AF32-595312B3B9FA}"/>
    <dgm:cxn modelId="{942E663C-2E13-4609-A110-F1CF5E53766A}" type="presOf" srcId="{55EE9AE8-ABB8-42B8-9F16-960D0FA23AAE}" destId="{4FCBA758-6804-4A6B-97A8-DECCEA450AA5}" srcOrd="0" destOrd="0" presId="urn:microsoft.com/office/officeart/2005/8/layout/process3"/>
    <dgm:cxn modelId="{39A1355E-2F0F-4742-AC65-0061FE88C0E2}" type="presOf" srcId="{186C53DA-FFE2-47BA-A468-D11F0F55F5AD}" destId="{20CA163B-08CD-45C0-A939-528DAF09DACA}" srcOrd="0" destOrd="0" presId="urn:microsoft.com/office/officeart/2005/8/layout/process3"/>
    <dgm:cxn modelId="{5C901F65-3ECA-4F8A-983A-4ED0E8B82094}" type="presOf" srcId="{96212229-970B-410E-AE06-C8FFED316007}" destId="{6D16001E-6048-4D8A-98AE-1CB1281F3D08}" srcOrd="0" destOrd="0" presId="urn:microsoft.com/office/officeart/2005/8/layout/process3"/>
    <dgm:cxn modelId="{8F6EEC65-ABCD-422D-A545-4D71FA97F155}" srcId="{962E5DD2-56F7-4A2E-9BC8-346EA09D5BD5}" destId="{07D9E9C4-79F1-458E-A069-AFFD563D0BE4}" srcOrd="1" destOrd="0" parTransId="{B438AF6C-88A2-4762-8E43-10E7BBAE62CA}" sibTransId="{96212229-970B-410E-AE06-C8FFED316007}"/>
    <dgm:cxn modelId="{15B38467-CBBD-4776-9560-03915059AAAA}" type="presOf" srcId="{962E5DD2-56F7-4A2E-9BC8-346EA09D5BD5}" destId="{80006BFF-00CC-437A-9017-31C8865F0EF0}" srcOrd="0" destOrd="0" presId="urn:microsoft.com/office/officeart/2005/8/layout/process3"/>
    <dgm:cxn modelId="{618FCB4B-2554-4481-92FC-72652C808645}" type="presOf" srcId="{8B997CDF-D14C-4071-B8DC-56941FD484A6}" destId="{C09F1A9A-D514-4092-92C8-2C618C1B17CC}" srcOrd="1" destOrd="0" presId="urn:microsoft.com/office/officeart/2005/8/layout/process3"/>
    <dgm:cxn modelId="{6173556C-B341-40A6-A944-AB99EC85BEAB}" type="presOf" srcId="{55130128-5DCF-4523-884F-84FFE6B5A51D}" destId="{1537D710-8A4E-4546-85C1-B42E06F8EB25}" srcOrd="0" destOrd="0" presId="urn:microsoft.com/office/officeart/2005/8/layout/process3"/>
    <dgm:cxn modelId="{38AFA850-6F71-42BF-AFF1-1BA8946A7F4E}" srcId="{962E5DD2-56F7-4A2E-9BC8-346EA09D5BD5}" destId="{AD548FB9-8A39-420A-9CAE-2C7AD4C8BD6F}" srcOrd="4" destOrd="0" parTransId="{DD6ACA0C-CA26-4DCD-A8F7-4B65E38774CE}" sibTransId="{617B59DC-83A3-4B5C-9700-BA4081B6CBF7}"/>
    <dgm:cxn modelId="{57825073-D453-46A0-B920-EA97CAC0C35F}" srcId="{AD548FB9-8A39-420A-9CAE-2C7AD4C8BD6F}" destId="{3063AC2C-EC8E-454E-A4AF-266C3043FE3E}" srcOrd="0" destOrd="0" parTransId="{410849CF-BC82-4FE8-9FA9-D6898EE35011}" sibTransId="{054231F5-A74C-4061-BE2C-A2AF49EFAABB}"/>
    <dgm:cxn modelId="{6A8EBB5A-7E41-41B0-BBD0-1810D98F3D78}" type="presOf" srcId="{F13FFB1E-26BF-400B-AF32-595312B3B9FA}" destId="{996E1045-B843-43CA-AF5B-BE4B6DD0FE13}" srcOrd="0" destOrd="0" presId="urn:microsoft.com/office/officeart/2005/8/layout/process3"/>
    <dgm:cxn modelId="{C032E386-30AC-4EC4-A94C-2B6B85FD9CAA}" srcId="{89485766-AB1B-4A6A-88D7-DF864B5EC4E0}" destId="{4DBEAD8E-2814-4332-8512-7FAB4C09E6E3}" srcOrd="0" destOrd="0" parTransId="{0A584296-06EE-4968-80F7-2311B4720B86}" sibTransId="{527EEFA5-6018-45E2-B0D7-A5B8FAE490F7}"/>
    <dgm:cxn modelId="{7219EB8E-5498-46D9-9FF6-F34B40960976}" type="presOf" srcId="{07D9E9C4-79F1-458E-A069-AFFD563D0BE4}" destId="{A5F20E32-8774-49BB-AEA5-B6B2A115FC87}" srcOrd="1" destOrd="0" presId="urn:microsoft.com/office/officeart/2005/8/layout/process3"/>
    <dgm:cxn modelId="{99421D8F-49A3-4417-808D-864F9A26E074}" type="presOf" srcId="{5B90A679-926D-41D7-832A-28261157D637}" destId="{1E418001-31A4-4BED-8985-9C2245C6850E}" srcOrd="0" destOrd="0" presId="urn:microsoft.com/office/officeart/2005/8/layout/process3"/>
    <dgm:cxn modelId="{983E64A5-7A2F-420B-9EC3-32251253A714}" type="presOf" srcId="{89485766-AB1B-4A6A-88D7-DF864B5EC4E0}" destId="{C0F65E35-4A55-400D-AABE-38D544105B83}" srcOrd="0" destOrd="0" presId="urn:microsoft.com/office/officeart/2005/8/layout/process3"/>
    <dgm:cxn modelId="{127CBCA7-535D-410D-970F-A1A3B0FA26CE}" type="presOf" srcId="{89485766-AB1B-4A6A-88D7-DF864B5EC4E0}" destId="{4FD28D21-31F3-4B4A-8158-5484E6A95EA7}" srcOrd="1" destOrd="0" presId="urn:microsoft.com/office/officeart/2005/8/layout/process3"/>
    <dgm:cxn modelId="{C14A87AC-EC03-47E3-AB34-A87420EDB756}" srcId="{07D9E9C4-79F1-458E-A069-AFFD563D0BE4}" destId="{DAE78C22-6A2F-4E6C-AB9B-2763F872F8D8}" srcOrd="0" destOrd="0" parTransId="{1BA1D4D1-EF21-4551-A009-02921B088AAB}" sibTransId="{5EB506A3-B793-4598-B8F8-26CB9FC3587B}"/>
    <dgm:cxn modelId="{68FA63AD-91D3-49E1-8932-677717EAB61B}" srcId="{962E5DD2-56F7-4A2E-9BC8-346EA09D5BD5}" destId="{89485766-AB1B-4A6A-88D7-DF864B5EC4E0}" srcOrd="3" destOrd="0" parTransId="{C7D10F52-9ADF-40FE-9C4C-E26C6C24DDDF}" sibTransId="{55EE9AE8-ABB8-42B8-9F16-960D0FA23AAE}"/>
    <dgm:cxn modelId="{2B0EC3AE-0962-4419-8658-4D0CEA9CC5F8}" type="presOf" srcId="{AD548FB9-8A39-420A-9CAE-2C7AD4C8BD6F}" destId="{BEFAE317-1574-4CE6-97FD-A8AC50BAAE64}" srcOrd="1" destOrd="0" presId="urn:microsoft.com/office/officeart/2005/8/layout/process3"/>
    <dgm:cxn modelId="{8F0B93C5-E2F5-42E0-8087-3C0D60C20327}" type="presOf" srcId="{DAE78C22-6A2F-4E6C-AB9B-2763F872F8D8}" destId="{F9E10AF4-8DF7-4DCE-9DF0-8367FBD1ED37}" srcOrd="0" destOrd="0" presId="urn:microsoft.com/office/officeart/2005/8/layout/process3"/>
    <dgm:cxn modelId="{807C72D6-B945-4C4D-A6FE-231D1FDA0921}" type="presOf" srcId="{42167AB1-C49E-4502-AB98-F8A7E19F9527}" destId="{C8AC4D89-92EE-4E1C-BE07-5119ADE17414}" srcOrd="0" destOrd="0" presId="urn:microsoft.com/office/officeart/2005/8/layout/process3"/>
    <dgm:cxn modelId="{896C65D8-8C31-448C-BFDF-3205A42C5CE7}" type="presOf" srcId="{07D9E9C4-79F1-458E-A069-AFFD563D0BE4}" destId="{5C1CA286-773E-4FF9-AFB3-1254E5F1C6D5}" srcOrd="0" destOrd="0" presId="urn:microsoft.com/office/officeart/2005/8/layout/process3"/>
    <dgm:cxn modelId="{E37648DA-BED3-455D-9A71-343EEDF40B2C}" type="presOf" srcId="{186C53DA-FFE2-47BA-A468-D11F0F55F5AD}" destId="{731C1FD3-F354-4107-BE51-931A074E6F03}" srcOrd="1" destOrd="0" presId="urn:microsoft.com/office/officeart/2005/8/layout/process3"/>
    <dgm:cxn modelId="{469D3DDD-2318-4284-AE9C-5AF882869358}" srcId="{962E5DD2-56F7-4A2E-9BC8-346EA09D5BD5}" destId="{186C53DA-FFE2-47BA-A468-D11F0F55F5AD}" srcOrd="2" destOrd="0" parTransId="{5948109E-0E3A-4C89-933A-DD43183F2DEA}" sibTransId="{8B997CDF-D14C-4071-B8DC-56941FD484A6}"/>
    <dgm:cxn modelId="{C6A511EF-F56F-480D-991F-C7809549A85B}" type="presOf" srcId="{55EE9AE8-ABB8-42B8-9F16-960D0FA23AAE}" destId="{1EAD7166-D011-4E14-96A6-0EF9350356A8}" srcOrd="1" destOrd="0" presId="urn:microsoft.com/office/officeart/2005/8/layout/process3"/>
    <dgm:cxn modelId="{CF387EF3-4C87-4C23-B060-7B44AA52B4D5}" type="presOf" srcId="{8B997CDF-D14C-4071-B8DC-56941FD484A6}" destId="{CB807393-B455-4E91-82C1-F149BE9743A5}" srcOrd="0" destOrd="0" presId="urn:microsoft.com/office/officeart/2005/8/layout/process3"/>
    <dgm:cxn modelId="{B86F66D2-A40E-4E92-AEE3-FA55770E3186}" type="presParOf" srcId="{80006BFF-00CC-437A-9017-31C8865F0EF0}" destId="{9E35E24F-FFC1-4C53-9B58-1CFF30AF1178}" srcOrd="0" destOrd="0" presId="urn:microsoft.com/office/officeart/2005/8/layout/process3"/>
    <dgm:cxn modelId="{EED26031-850E-4767-8026-DD0D32F8AED5}" type="presParOf" srcId="{9E35E24F-FFC1-4C53-9B58-1CFF30AF1178}" destId="{1E418001-31A4-4BED-8985-9C2245C6850E}" srcOrd="0" destOrd="0" presId="urn:microsoft.com/office/officeart/2005/8/layout/process3"/>
    <dgm:cxn modelId="{9290B5FF-76A4-4488-AB8A-4E83450AF7E5}" type="presParOf" srcId="{9E35E24F-FFC1-4C53-9B58-1CFF30AF1178}" destId="{8BAAEFBE-BC70-4EEF-9765-2D704C569460}" srcOrd="1" destOrd="0" presId="urn:microsoft.com/office/officeart/2005/8/layout/process3"/>
    <dgm:cxn modelId="{D3D41EFC-BC12-4428-9648-489D3D3F858B}" type="presParOf" srcId="{9E35E24F-FFC1-4C53-9B58-1CFF30AF1178}" destId="{1537D710-8A4E-4546-85C1-B42E06F8EB25}" srcOrd="2" destOrd="0" presId="urn:microsoft.com/office/officeart/2005/8/layout/process3"/>
    <dgm:cxn modelId="{F5B00128-4187-4F87-8A40-D8F8C0C457F9}" type="presParOf" srcId="{80006BFF-00CC-437A-9017-31C8865F0EF0}" destId="{996E1045-B843-43CA-AF5B-BE4B6DD0FE13}" srcOrd="1" destOrd="0" presId="urn:microsoft.com/office/officeart/2005/8/layout/process3"/>
    <dgm:cxn modelId="{E261F063-0507-42D5-A0B4-8268206D4AE7}" type="presParOf" srcId="{996E1045-B843-43CA-AF5B-BE4B6DD0FE13}" destId="{34298088-09CF-4A1C-B5F2-30D7F50014C0}" srcOrd="0" destOrd="0" presId="urn:microsoft.com/office/officeart/2005/8/layout/process3"/>
    <dgm:cxn modelId="{E2D13294-8D91-4C59-BB52-8720B442B690}" type="presParOf" srcId="{80006BFF-00CC-437A-9017-31C8865F0EF0}" destId="{B842C418-105E-4603-864E-872F8604DB43}" srcOrd="2" destOrd="0" presId="urn:microsoft.com/office/officeart/2005/8/layout/process3"/>
    <dgm:cxn modelId="{FB42503D-5DC4-494C-B3EB-072438AABAE6}" type="presParOf" srcId="{B842C418-105E-4603-864E-872F8604DB43}" destId="{5C1CA286-773E-4FF9-AFB3-1254E5F1C6D5}" srcOrd="0" destOrd="0" presId="urn:microsoft.com/office/officeart/2005/8/layout/process3"/>
    <dgm:cxn modelId="{2EE0DFC2-568C-445F-BCA9-34A70DE7BDBE}" type="presParOf" srcId="{B842C418-105E-4603-864E-872F8604DB43}" destId="{A5F20E32-8774-49BB-AEA5-B6B2A115FC87}" srcOrd="1" destOrd="0" presId="urn:microsoft.com/office/officeart/2005/8/layout/process3"/>
    <dgm:cxn modelId="{3B0EDDE3-7634-49C7-85A4-0A1C7383FD79}" type="presParOf" srcId="{B842C418-105E-4603-864E-872F8604DB43}" destId="{F9E10AF4-8DF7-4DCE-9DF0-8367FBD1ED37}" srcOrd="2" destOrd="0" presId="urn:microsoft.com/office/officeart/2005/8/layout/process3"/>
    <dgm:cxn modelId="{FD38EEA2-645D-4031-9E4B-4BF3A833EC98}" type="presParOf" srcId="{80006BFF-00CC-437A-9017-31C8865F0EF0}" destId="{6D16001E-6048-4D8A-98AE-1CB1281F3D08}" srcOrd="3" destOrd="0" presId="urn:microsoft.com/office/officeart/2005/8/layout/process3"/>
    <dgm:cxn modelId="{BA328786-31AA-4A06-892B-B2C461367351}" type="presParOf" srcId="{6D16001E-6048-4D8A-98AE-1CB1281F3D08}" destId="{6890EB5A-8521-4075-88BB-586E7850FD5B}" srcOrd="0" destOrd="0" presId="urn:microsoft.com/office/officeart/2005/8/layout/process3"/>
    <dgm:cxn modelId="{6EF23999-1B85-4D69-B5BE-FB920BB6015E}" type="presParOf" srcId="{80006BFF-00CC-437A-9017-31C8865F0EF0}" destId="{A3B03FCC-F013-450D-AAFA-09C49A0A2DCE}" srcOrd="4" destOrd="0" presId="urn:microsoft.com/office/officeart/2005/8/layout/process3"/>
    <dgm:cxn modelId="{CEBBB56E-4FDF-43D5-AD7C-5475E9F6515A}" type="presParOf" srcId="{A3B03FCC-F013-450D-AAFA-09C49A0A2DCE}" destId="{20CA163B-08CD-45C0-A939-528DAF09DACA}" srcOrd="0" destOrd="0" presId="urn:microsoft.com/office/officeart/2005/8/layout/process3"/>
    <dgm:cxn modelId="{3B477378-8D43-4CF7-8BBD-56E78DBA5797}" type="presParOf" srcId="{A3B03FCC-F013-450D-AAFA-09C49A0A2DCE}" destId="{731C1FD3-F354-4107-BE51-931A074E6F03}" srcOrd="1" destOrd="0" presId="urn:microsoft.com/office/officeart/2005/8/layout/process3"/>
    <dgm:cxn modelId="{3CA2DA71-F82F-4A20-8239-31E07C0F2F60}" type="presParOf" srcId="{A3B03FCC-F013-450D-AAFA-09C49A0A2DCE}" destId="{C8AC4D89-92EE-4E1C-BE07-5119ADE17414}" srcOrd="2" destOrd="0" presId="urn:microsoft.com/office/officeart/2005/8/layout/process3"/>
    <dgm:cxn modelId="{0708129C-44F6-483B-A968-7590F59C9FE1}" type="presParOf" srcId="{80006BFF-00CC-437A-9017-31C8865F0EF0}" destId="{CB807393-B455-4E91-82C1-F149BE9743A5}" srcOrd="5" destOrd="0" presId="urn:microsoft.com/office/officeart/2005/8/layout/process3"/>
    <dgm:cxn modelId="{12639C5C-BDF4-4D2B-9389-36B9AD478D7B}" type="presParOf" srcId="{CB807393-B455-4E91-82C1-F149BE9743A5}" destId="{C09F1A9A-D514-4092-92C8-2C618C1B17CC}" srcOrd="0" destOrd="0" presId="urn:microsoft.com/office/officeart/2005/8/layout/process3"/>
    <dgm:cxn modelId="{B64B7FE0-9E20-443A-AF7E-E23DD679F082}" type="presParOf" srcId="{80006BFF-00CC-437A-9017-31C8865F0EF0}" destId="{28F365DB-BF72-431F-8430-6EB15342AD8C}" srcOrd="6" destOrd="0" presId="urn:microsoft.com/office/officeart/2005/8/layout/process3"/>
    <dgm:cxn modelId="{8893991F-4956-4054-B358-7EB4BCC3B7A7}" type="presParOf" srcId="{28F365DB-BF72-431F-8430-6EB15342AD8C}" destId="{C0F65E35-4A55-400D-AABE-38D544105B83}" srcOrd="0" destOrd="0" presId="urn:microsoft.com/office/officeart/2005/8/layout/process3"/>
    <dgm:cxn modelId="{76248E44-8326-471E-AEE8-672D9F4B6342}" type="presParOf" srcId="{28F365DB-BF72-431F-8430-6EB15342AD8C}" destId="{4FD28D21-31F3-4B4A-8158-5484E6A95EA7}" srcOrd="1" destOrd="0" presId="urn:microsoft.com/office/officeart/2005/8/layout/process3"/>
    <dgm:cxn modelId="{2FAB24B7-1085-4B97-A870-67CDB7A6704E}" type="presParOf" srcId="{28F365DB-BF72-431F-8430-6EB15342AD8C}" destId="{65C6B551-F74F-4359-AF6B-9C31D4CFE58E}" srcOrd="2" destOrd="0" presId="urn:microsoft.com/office/officeart/2005/8/layout/process3"/>
    <dgm:cxn modelId="{B1F14A37-D83C-42B6-BC2B-BEF042A886B9}" type="presParOf" srcId="{80006BFF-00CC-437A-9017-31C8865F0EF0}" destId="{4FCBA758-6804-4A6B-97A8-DECCEA450AA5}" srcOrd="7" destOrd="0" presId="urn:microsoft.com/office/officeart/2005/8/layout/process3"/>
    <dgm:cxn modelId="{7F8D17FB-A0A7-4D3B-AB7B-5BD6DE06FF56}" type="presParOf" srcId="{4FCBA758-6804-4A6B-97A8-DECCEA450AA5}" destId="{1EAD7166-D011-4E14-96A6-0EF9350356A8}" srcOrd="0" destOrd="0" presId="urn:microsoft.com/office/officeart/2005/8/layout/process3"/>
    <dgm:cxn modelId="{FB3D2335-E3AB-4E38-875D-FCDF7E47DB86}" type="presParOf" srcId="{80006BFF-00CC-437A-9017-31C8865F0EF0}" destId="{0FA4AF33-CA51-45EA-87DF-0970945C338C}" srcOrd="8" destOrd="0" presId="urn:microsoft.com/office/officeart/2005/8/layout/process3"/>
    <dgm:cxn modelId="{068176F9-B633-4318-B6E3-5DF987B8FF4C}" type="presParOf" srcId="{0FA4AF33-CA51-45EA-87DF-0970945C338C}" destId="{6539CAD5-5F10-4534-B5C2-583030433CEB}" srcOrd="0" destOrd="0" presId="urn:microsoft.com/office/officeart/2005/8/layout/process3"/>
    <dgm:cxn modelId="{23815D12-FC2B-434B-854C-4288B19F7C4B}" type="presParOf" srcId="{0FA4AF33-CA51-45EA-87DF-0970945C338C}" destId="{BEFAE317-1574-4CE6-97FD-A8AC50BAAE64}" srcOrd="1" destOrd="0" presId="urn:microsoft.com/office/officeart/2005/8/layout/process3"/>
    <dgm:cxn modelId="{0A59FE09-934A-4595-A116-77239D69992C}" type="presParOf" srcId="{0FA4AF33-CA51-45EA-87DF-0970945C338C}" destId="{1BC37A52-517B-4FEE-A746-E6086F21557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5266D9-7F72-463F-81AD-70B7FE7F3163}" type="doc">
      <dgm:prSet loTypeId="urn:microsoft.com/office/officeart/2005/8/layout/h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835DDFD1-9F78-4E72-9092-6D0C5D0A9286}">
      <dgm:prSet phldrT="[Texto]" custT="1"/>
      <dgm:spPr/>
      <dgm:t>
        <a:bodyPr/>
        <a:lstStyle/>
        <a:p>
          <a:r>
            <a:rPr lang="es-ES" sz="2800" dirty="0"/>
            <a:t>Vacuna </a:t>
          </a:r>
          <a:r>
            <a:rPr lang="es-ES" sz="2800" dirty="0" err="1"/>
            <a:t>Comirnaty</a:t>
          </a:r>
          <a:r>
            <a:rPr lang="es-ES" sz="2800" dirty="0"/>
            <a:t> (Pfizer-</a:t>
          </a:r>
          <a:r>
            <a:rPr lang="es-ES" sz="2800" dirty="0" err="1"/>
            <a:t>BioNTech</a:t>
          </a:r>
          <a:r>
            <a:rPr lang="es-ES" sz="2800" dirty="0"/>
            <a:t>)</a:t>
          </a:r>
          <a:endParaRPr lang="es-AR" sz="2800" dirty="0"/>
        </a:p>
      </dgm:t>
    </dgm:pt>
    <dgm:pt modelId="{BC0A8BAA-A396-47E0-AAD5-D2B0A5C2B150}" type="parTrans" cxnId="{A5ED6A9E-86E3-48EB-B262-EB1816C52CF9}">
      <dgm:prSet/>
      <dgm:spPr/>
      <dgm:t>
        <a:bodyPr/>
        <a:lstStyle/>
        <a:p>
          <a:endParaRPr lang="es-AR" sz="1200"/>
        </a:p>
      </dgm:t>
    </dgm:pt>
    <dgm:pt modelId="{BC85C680-1908-45B0-90EF-B7E6DECE1021}" type="sibTrans" cxnId="{A5ED6A9E-86E3-48EB-B262-EB1816C52CF9}">
      <dgm:prSet/>
      <dgm:spPr/>
      <dgm:t>
        <a:bodyPr/>
        <a:lstStyle/>
        <a:p>
          <a:endParaRPr lang="es-AR" sz="1200"/>
        </a:p>
      </dgm:t>
    </dgm:pt>
    <dgm:pt modelId="{CF9B9F2A-75BF-4B65-A559-9435C150F3F4}">
      <dgm:prSet phldrT="[Texto]" custT="1"/>
      <dgm:spPr/>
      <dgm:t>
        <a:bodyPr/>
        <a:lstStyle/>
        <a:p>
          <a:r>
            <a:rPr lang="es-ES" sz="2600" dirty="0"/>
            <a:t>Bivariante (</a:t>
          </a:r>
          <a:r>
            <a:rPr lang="es-AR" sz="2600" dirty="0"/>
            <a:t>Original/</a:t>
          </a:r>
          <a:r>
            <a:rPr lang="es-AR" sz="2600" dirty="0" err="1"/>
            <a:t>Omicron</a:t>
          </a:r>
          <a:r>
            <a:rPr lang="es-AR" sz="2600" dirty="0"/>
            <a:t> BA.4-5) a partir de los </a:t>
          </a:r>
          <a:r>
            <a:rPr lang="es-AR" sz="2600" b="1" dirty="0"/>
            <a:t>12 años</a:t>
          </a:r>
          <a:endParaRPr lang="es-AR" sz="2600" dirty="0"/>
        </a:p>
      </dgm:t>
    </dgm:pt>
    <dgm:pt modelId="{B5CF5593-13D4-4ED8-A602-2F38D8090DC4}" type="parTrans" cxnId="{3567F065-9FB5-4E84-9103-36EE90B86857}">
      <dgm:prSet/>
      <dgm:spPr/>
      <dgm:t>
        <a:bodyPr/>
        <a:lstStyle/>
        <a:p>
          <a:endParaRPr lang="es-AR" sz="1200"/>
        </a:p>
      </dgm:t>
    </dgm:pt>
    <dgm:pt modelId="{8B57F1AB-97AB-4E82-92CE-35A3082D77F2}" type="sibTrans" cxnId="{3567F065-9FB5-4E84-9103-36EE90B86857}">
      <dgm:prSet/>
      <dgm:spPr/>
      <dgm:t>
        <a:bodyPr/>
        <a:lstStyle/>
        <a:p>
          <a:endParaRPr lang="es-AR" sz="1200"/>
        </a:p>
      </dgm:t>
    </dgm:pt>
    <dgm:pt modelId="{C72EDEA0-098E-4D14-A107-BBA3C2E9C8F9}">
      <dgm:prSet phldrT="[Texto]" custT="1"/>
      <dgm:spPr/>
      <dgm:t>
        <a:bodyPr/>
        <a:lstStyle/>
        <a:p>
          <a:r>
            <a:rPr lang="es-ES" sz="2800" dirty="0"/>
            <a:t>Vacuna Spikevax (Moderna)</a:t>
          </a:r>
          <a:endParaRPr lang="es-AR" sz="2800" dirty="0"/>
        </a:p>
      </dgm:t>
    </dgm:pt>
    <dgm:pt modelId="{09AA8618-6073-4EB8-93D9-902084694C5A}" type="parTrans" cxnId="{2CC39822-5A26-4FA6-AB71-C57A5773BFCE}">
      <dgm:prSet/>
      <dgm:spPr/>
      <dgm:t>
        <a:bodyPr/>
        <a:lstStyle/>
        <a:p>
          <a:endParaRPr lang="es-AR"/>
        </a:p>
      </dgm:t>
    </dgm:pt>
    <dgm:pt modelId="{AC8A7777-D805-4946-9600-7F023E511A29}" type="sibTrans" cxnId="{2CC39822-5A26-4FA6-AB71-C57A5773BFCE}">
      <dgm:prSet/>
      <dgm:spPr/>
      <dgm:t>
        <a:bodyPr/>
        <a:lstStyle/>
        <a:p>
          <a:endParaRPr lang="es-AR"/>
        </a:p>
      </dgm:t>
    </dgm:pt>
    <dgm:pt modelId="{6D43ECA1-C2C1-4207-A197-7301F8995B70}">
      <dgm:prSet phldrT="[Texto]"/>
      <dgm:spPr/>
      <dgm:t>
        <a:bodyPr/>
        <a:lstStyle/>
        <a:p>
          <a:r>
            <a:rPr lang="es-AR" dirty="0"/>
            <a:t>Monovariante XBB 1.5 </a:t>
          </a:r>
        </a:p>
      </dgm:t>
    </dgm:pt>
    <dgm:pt modelId="{E02BF9B6-165B-43DB-A17C-E046EE38B98F}" type="parTrans" cxnId="{670B41DF-848D-4B24-944A-659FBF5D9E7C}">
      <dgm:prSet/>
      <dgm:spPr/>
      <dgm:t>
        <a:bodyPr/>
        <a:lstStyle/>
        <a:p>
          <a:endParaRPr lang="es-AR"/>
        </a:p>
      </dgm:t>
    </dgm:pt>
    <dgm:pt modelId="{4D64EDED-0948-4204-976F-878DFDC548D8}" type="sibTrans" cxnId="{670B41DF-848D-4B24-944A-659FBF5D9E7C}">
      <dgm:prSet/>
      <dgm:spPr/>
      <dgm:t>
        <a:bodyPr/>
        <a:lstStyle/>
        <a:p>
          <a:endParaRPr lang="es-AR"/>
        </a:p>
      </dgm:t>
    </dgm:pt>
    <dgm:pt modelId="{C86772C9-ADC0-42DA-BEBA-021FE752AB20}">
      <dgm:prSet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es-ES" dirty="0"/>
            <a:t>a partir de los </a:t>
          </a:r>
          <a:r>
            <a:rPr lang="es-ES" b="1" dirty="0"/>
            <a:t>6 meses</a:t>
          </a:r>
          <a:endParaRPr lang="es-AR" b="1" dirty="0"/>
        </a:p>
      </dgm:t>
    </dgm:pt>
    <dgm:pt modelId="{66D9FB89-8654-49FD-A5B7-4BFF7C7C006B}" type="parTrans" cxnId="{C61D3626-A0D8-4A9A-AE50-F41D8F1C6E45}">
      <dgm:prSet/>
      <dgm:spPr/>
      <dgm:t>
        <a:bodyPr/>
        <a:lstStyle/>
        <a:p>
          <a:endParaRPr lang="es-AR"/>
        </a:p>
      </dgm:t>
    </dgm:pt>
    <dgm:pt modelId="{C3B9EAFB-330B-45D6-9490-E00FBC655991}" type="sibTrans" cxnId="{C61D3626-A0D8-4A9A-AE50-F41D8F1C6E45}">
      <dgm:prSet/>
      <dgm:spPr/>
      <dgm:t>
        <a:bodyPr/>
        <a:lstStyle/>
        <a:p>
          <a:endParaRPr lang="es-AR"/>
        </a:p>
      </dgm:t>
    </dgm:pt>
    <dgm:pt modelId="{6296D12C-6A59-413B-8453-F0E87BE1E420}">
      <dgm:prSet phldrT="[Texto]" custT="1"/>
      <dgm:spPr/>
      <dgm:t>
        <a:bodyPr/>
        <a:lstStyle/>
        <a:p>
          <a:r>
            <a:rPr lang="es-AR" sz="2600" dirty="0"/>
            <a:t>no inferioridad con respecto a cepa original </a:t>
          </a:r>
        </a:p>
      </dgm:t>
    </dgm:pt>
    <dgm:pt modelId="{BA02F83B-62B4-4A90-B07D-FD06975EAB21}" type="parTrans" cxnId="{0C3E94B6-D312-4448-8DF3-6FD60B3D38D2}">
      <dgm:prSet/>
      <dgm:spPr/>
      <dgm:t>
        <a:bodyPr/>
        <a:lstStyle/>
        <a:p>
          <a:endParaRPr lang="es-AR"/>
        </a:p>
      </dgm:t>
    </dgm:pt>
    <dgm:pt modelId="{EC9338C6-80AB-4A8C-9757-168301F95006}" type="sibTrans" cxnId="{0C3E94B6-D312-4448-8DF3-6FD60B3D38D2}">
      <dgm:prSet/>
      <dgm:spPr/>
      <dgm:t>
        <a:bodyPr/>
        <a:lstStyle/>
        <a:p>
          <a:endParaRPr lang="es-AR"/>
        </a:p>
      </dgm:t>
    </dgm:pt>
    <dgm:pt modelId="{C8921499-6227-47BF-96CC-367ED3A7AB6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no inferioridad con respecto a cepa original</a:t>
          </a:r>
          <a:endParaRPr lang="es-AR" b="1" dirty="0"/>
        </a:p>
      </dgm:t>
    </dgm:pt>
    <dgm:pt modelId="{3DCC246D-EFCF-45BD-AF89-79B64397B884}" type="parTrans" cxnId="{BA09B808-5FC3-469D-ABB2-B4F352972D75}">
      <dgm:prSet/>
      <dgm:spPr/>
      <dgm:t>
        <a:bodyPr/>
        <a:lstStyle/>
        <a:p>
          <a:endParaRPr lang="es-AR"/>
        </a:p>
      </dgm:t>
    </dgm:pt>
    <dgm:pt modelId="{6AAC3710-5242-4FDB-B2C0-B315560CA98A}" type="sibTrans" cxnId="{BA09B808-5FC3-469D-ABB2-B4F352972D75}">
      <dgm:prSet/>
      <dgm:spPr/>
      <dgm:t>
        <a:bodyPr/>
        <a:lstStyle/>
        <a:p>
          <a:endParaRPr lang="es-AR"/>
        </a:p>
      </dgm:t>
    </dgm:pt>
    <dgm:pt modelId="{D2A23143-0614-46B3-8195-25AB79B37A50}">
      <dgm:prSet/>
      <dgm:spPr/>
      <dgm:t>
        <a:bodyPr/>
        <a:lstStyle/>
        <a:p>
          <a:pPr>
            <a:buFont typeface="Wingdings" panose="05000000000000000000" pitchFamily="2" charset="2"/>
            <a:buNone/>
          </a:pPr>
          <a:endParaRPr lang="es-AR" b="1" dirty="0"/>
        </a:p>
      </dgm:t>
    </dgm:pt>
    <dgm:pt modelId="{8612C0E1-E33B-4A5D-BA03-11FED0FE48C1}" type="parTrans" cxnId="{201D49DA-43A8-4638-A7F0-869CBDEE836D}">
      <dgm:prSet/>
      <dgm:spPr/>
      <dgm:t>
        <a:bodyPr/>
        <a:lstStyle/>
        <a:p>
          <a:endParaRPr lang="es-AR"/>
        </a:p>
      </dgm:t>
    </dgm:pt>
    <dgm:pt modelId="{23C77347-69A9-4B9D-8101-9A663713B348}" type="sibTrans" cxnId="{201D49DA-43A8-4638-A7F0-869CBDEE836D}">
      <dgm:prSet/>
      <dgm:spPr/>
      <dgm:t>
        <a:bodyPr/>
        <a:lstStyle/>
        <a:p>
          <a:endParaRPr lang="es-AR"/>
        </a:p>
      </dgm:t>
    </dgm:pt>
    <dgm:pt modelId="{74936B84-AA12-4FA7-8102-06456577E0E9}" type="pres">
      <dgm:prSet presAssocID="{C45266D9-7F72-463F-81AD-70B7FE7F3163}" presName="linearFlow" presStyleCnt="0">
        <dgm:presLayoutVars>
          <dgm:dir/>
          <dgm:animLvl val="lvl"/>
          <dgm:resizeHandles/>
        </dgm:presLayoutVars>
      </dgm:prSet>
      <dgm:spPr/>
    </dgm:pt>
    <dgm:pt modelId="{33F0929C-F868-4B5E-A9AB-089D6B7BA472}" type="pres">
      <dgm:prSet presAssocID="{C72EDEA0-098E-4D14-A107-BBA3C2E9C8F9}" presName="compositeNode" presStyleCnt="0">
        <dgm:presLayoutVars>
          <dgm:bulletEnabled val="1"/>
        </dgm:presLayoutVars>
      </dgm:prSet>
      <dgm:spPr/>
    </dgm:pt>
    <dgm:pt modelId="{805B3EDF-066A-4D38-8EC1-128D8936E5F9}" type="pres">
      <dgm:prSet presAssocID="{C72EDEA0-098E-4D14-A107-BBA3C2E9C8F9}" presName="image" presStyleLbl="fgImgPlace1" presStyleIdx="0" presStyleCnt="2"/>
      <dgm:spPr/>
    </dgm:pt>
    <dgm:pt modelId="{8B4407D8-8E83-4770-B04C-802DBC52DC50}" type="pres">
      <dgm:prSet presAssocID="{C72EDEA0-098E-4D14-A107-BBA3C2E9C8F9}" presName="childNode" presStyleLbl="node1" presStyleIdx="0" presStyleCnt="2">
        <dgm:presLayoutVars>
          <dgm:bulletEnabled val="1"/>
        </dgm:presLayoutVars>
      </dgm:prSet>
      <dgm:spPr/>
    </dgm:pt>
    <dgm:pt modelId="{6F34589C-168F-4FE4-9A68-7749BD915484}" type="pres">
      <dgm:prSet presAssocID="{C72EDEA0-098E-4D14-A107-BBA3C2E9C8F9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F53E05AB-B35A-4C5B-AE95-0C64EE735168}" type="pres">
      <dgm:prSet presAssocID="{AC8A7777-D805-4946-9600-7F023E511A29}" presName="sibTrans" presStyleCnt="0"/>
      <dgm:spPr/>
    </dgm:pt>
    <dgm:pt modelId="{CF564185-1555-4A79-AF06-876AEC1FAEB0}" type="pres">
      <dgm:prSet presAssocID="{835DDFD1-9F78-4E72-9092-6D0C5D0A9286}" presName="compositeNode" presStyleCnt="0">
        <dgm:presLayoutVars>
          <dgm:bulletEnabled val="1"/>
        </dgm:presLayoutVars>
      </dgm:prSet>
      <dgm:spPr/>
    </dgm:pt>
    <dgm:pt modelId="{E37F12B6-D11E-457E-A44D-54FBD6D52E58}" type="pres">
      <dgm:prSet presAssocID="{835DDFD1-9F78-4E72-9092-6D0C5D0A9286}" presName="image" presStyleLbl="fgImgPlace1" presStyleIdx="1" presStyleCnt="2"/>
      <dgm:spPr/>
    </dgm:pt>
    <dgm:pt modelId="{02806191-D325-49E7-8169-66C15FA23DFC}" type="pres">
      <dgm:prSet presAssocID="{835DDFD1-9F78-4E72-9092-6D0C5D0A9286}" presName="childNode" presStyleLbl="node1" presStyleIdx="1" presStyleCnt="2">
        <dgm:presLayoutVars>
          <dgm:bulletEnabled val="1"/>
        </dgm:presLayoutVars>
      </dgm:prSet>
      <dgm:spPr/>
    </dgm:pt>
    <dgm:pt modelId="{D5BD9A92-D212-49A7-87B4-EEF8FFA37EF1}" type="pres">
      <dgm:prSet presAssocID="{835DDFD1-9F78-4E72-9092-6D0C5D0A9286}" presName="parentNode" presStyleLbl="revTx" presStyleIdx="1" presStyleCnt="2" custScaleX="104885">
        <dgm:presLayoutVars>
          <dgm:chMax val="0"/>
          <dgm:bulletEnabled val="1"/>
        </dgm:presLayoutVars>
      </dgm:prSet>
      <dgm:spPr/>
    </dgm:pt>
  </dgm:ptLst>
  <dgm:cxnLst>
    <dgm:cxn modelId="{BA09B808-5FC3-469D-ABB2-B4F352972D75}" srcId="{C72EDEA0-098E-4D14-A107-BBA3C2E9C8F9}" destId="{C8921499-6227-47BF-96CC-367ED3A7AB64}" srcOrd="3" destOrd="0" parTransId="{3DCC246D-EFCF-45BD-AF89-79B64397B884}" sibTransId="{6AAC3710-5242-4FDB-B2C0-B315560CA98A}"/>
    <dgm:cxn modelId="{2CC39822-5A26-4FA6-AB71-C57A5773BFCE}" srcId="{C45266D9-7F72-463F-81AD-70B7FE7F3163}" destId="{C72EDEA0-098E-4D14-A107-BBA3C2E9C8F9}" srcOrd="0" destOrd="0" parTransId="{09AA8618-6073-4EB8-93D9-902084694C5A}" sibTransId="{AC8A7777-D805-4946-9600-7F023E511A29}"/>
    <dgm:cxn modelId="{C61D3626-A0D8-4A9A-AE50-F41D8F1C6E45}" srcId="{C72EDEA0-098E-4D14-A107-BBA3C2E9C8F9}" destId="{C86772C9-ADC0-42DA-BEBA-021FE752AB20}" srcOrd="1" destOrd="0" parTransId="{66D9FB89-8654-49FD-A5B7-4BFF7C7C006B}" sibTransId="{C3B9EAFB-330B-45D6-9490-E00FBC655991}"/>
    <dgm:cxn modelId="{19E2A639-0913-4E73-A8C8-F5030B32505D}" type="presOf" srcId="{C86772C9-ADC0-42DA-BEBA-021FE752AB20}" destId="{8B4407D8-8E83-4770-B04C-802DBC52DC50}" srcOrd="0" destOrd="1" presId="urn:microsoft.com/office/officeart/2005/8/layout/hList2"/>
    <dgm:cxn modelId="{CC09A841-2894-46DA-A03B-CA92993314C4}" type="presOf" srcId="{C45266D9-7F72-463F-81AD-70B7FE7F3163}" destId="{74936B84-AA12-4FA7-8102-06456577E0E9}" srcOrd="0" destOrd="0" presId="urn:microsoft.com/office/officeart/2005/8/layout/hList2"/>
    <dgm:cxn modelId="{3567F065-9FB5-4E84-9103-36EE90B86857}" srcId="{835DDFD1-9F78-4E72-9092-6D0C5D0A9286}" destId="{CF9B9F2A-75BF-4B65-A559-9435C150F3F4}" srcOrd="0" destOrd="0" parTransId="{B5CF5593-13D4-4ED8-A602-2F38D8090DC4}" sibTransId="{8B57F1AB-97AB-4E82-92CE-35A3082D77F2}"/>
    <dgm:cxn modelId="{56AF0479-E425-47E3-9F92-820B7F673F38}" type="presOf" srcId="{D2A23143-0614-46B3-8195-25AB79B37A50}" destId="{8B4407D8-8E83-4770-B04C-802DBC52DC50}" srcOrd="0" destOrd="2" presId="urn:microsoft.com/office/officeart/2005/8/layout/hList2"/>
    <dgm:cxn modelId="{835AF58C-BF5E-4B7C-8CB3-2ADA2D74D34C}" type="presOf" srcId="{835DDFD1-9F78-4E72-9092-6D0C5D0A9286}" destId="{D5BD9A92-D212-49A7-87B4-EEF8FFA37EF1}" srcOrd="0" destOrd="0" presId="urn:microsoft.com/office/officeart/2005/8/layout/hList2"/>
    <dgm:cxn modelId="{09970590-D5EB-414F-A23D-EEABC43EC449}" type="presOf" srcId="{C8921499-6227-47BF-96CC-367ED3A7AB64}" destId="{8B4407D8-8E83-4770-B04C-802DBC52DC50}" srcOrd="0" destOrd="3" presId="urn:microsoft.com/office/officeart/2005/8/layout/hList2"/>
    <dgm:cxn modelId="{E0B7CB97-3102-433B-9DC4-275FA3281C10}" type="presOf" srcId="{CF9B9F2A-75BF-4B65-A559-9435C150F3F4}" destId="{02806191-D325-49E7-8169-66C15FA23DFC}" srcOrd="0" destOrd="0" presId="urn:microsoft.com/office/officeart/2005/8/layout/hList2"/>
    <dgm:cxn modelId="{A5ED6A9E-86E3-48EB-B262-EB1816C52CF9}" srcId="{C45266D9-7F72-463F-81AD-70B7FE7F3163}" destId="{835DDFD1-9F78-4E72-9092-6D0C5D0A9286}" srcOrd="1" destOrd="0" parTransId="{BC0A8BAA-A396-47E0-AAD5-D2B0A5C2B150}" sibTransId="{BC85C680-1908-45B0-90EF-B7E6DECE1021}"/>
    <dgm:cxn modelId="{6A0A6D9E-EC25-4816-9BB6-47E616657E94}" type="presOf" srcId="{C72EDEA0-098E-4D14-A107-BBA3C2E9C8F9}" destId="{6F34589C-168F-4FE4-9A68-7749BD915484}" srcOrd="0" destOrd="0" presId="urn:microsoft.com/office/officeart/2005/8/layout/hList2"/>
    <dgm:cxn modelId="{45C252B0-D853-4A00-B3E6-C348A69B7178}" type="presOf" srcId="{6D43ECA1-C2C1-4207-A197-7301F8995B70}" destId="{8B4407D8-8E83-4770-B04C-802DBC52DC50}" srcOrd="0" destOrd="0" presId="urn:microsoft.com/office/officeart/2005/8/layout/hList2"/>
    <dgm:cxn modelId="{0C3E94B6-D312-4448-8DF3-6FD60B3D38D2}" srcId="{835DDFD1-9F78-4E72-9092-6D0C5D0A9286}" destId="{6296D12C-6A59-413B-8453-F0E87BE1E420}" srcOrd="1" destOrd="0" parTransId="{BA02F83B-62B4-4A90-B07D-FD06975EAB21}" sibTransId="{EC9338C6-80AB-4A8C-9757-168301F95006}"/>
    <dgm:cxn modelId="{E03807BE-4E57-4D36-8C06-7AE385A22D1F}" type="presOf" srcId="{6296D12C-6A59-413B-8453-F0E87BE1E420}" destId="{02806191-D325-49E7-8169-66C15FA23DFC}" srcOrd="0" destOrd="1" presId="urn:microsoft.com/office/officeart/2005/8/layout/hList2"/>
    <dgm:cxn modelId="{201D49DA-43A8-4638-A7F0-869CBDEE836D}" srcId="{C72EDEA0-098E-4D14-A107-BBA3C2E9C8F9}" destId="{D2A23143-0614-46B3-8195-25AB79B37A50}" srcOrd="2" destOrd="0" parTransId="{8612C0E1-E33B-4A5D-BA03-11FED0FE48C1}" sibTransId="{23C77347-69A9-4B9D-8101-9A663713B348}"/>
    <dgm:cxn modelId="{670B41DF-848D-4B24-944A-659FBF5D9E7C}" srcId="{C72EDEA0-098E-4D14-A107-BBA3C2E9C8F9}" destId="{6D43ECA1-C2C1-4207-A197-7301F8995B70}" srcOrd="0" destOrd="0" parTransId="{E02BF9B6-165B-43DB-A17C-E046EE38B98F}" sibTransId="{4D64EDED-0948-4204-976F-878DFDC548D8}"/>
    <dgm:cxn modelId="{E9E6A93D-92AA-4FDF-9020-43D41629FFFA}" type="presParOf" srcId="{74936B84-AA12-4FA7-8102-06456577E0E9}" destId="{33F0929C-F868-4B5E-A9AB-089D6B7BA472}" srcOrd="0" destOrd="0" presId="urn:microsoft.com/office/officeart/2005/8/layout/hList2"/>
    <dgm:cxn modelId="{23CEF3BC-D4C1-4FDA-873C-C16B9B06BC1D}" type="presParOf" srcId="{33F0929C-F868-4B5E-A9AB-089D6B7BA472}" destId="{805B3EDF-066A-4D38-8EC1-128D8936E5F9}" srcOrd="0" destOrd="0" presId="urn:microsoft.com/office/officeart/2005/8/layout/hList2"/>
    <dgm:cxn modelId="{F42ED426-8347-4CB6-90BF-20C73048F496}" type="presParOf" srcId="{33F0929C-F868-4B5E-A9AB-089D6B7BA472}" destId="{8B4407D8-8E83-4770-B04C-802DBC52DC50}" srcOrd="1" destOrd="0" presId="urn:microsoft.com/office/officeart/2005/8/layout/hList2"/>
    <dgm:cxn modelId="{418E625E-4E0E-4AA3-A46A-B7372047C665}" type="presParOf" srcId="{33F0929C-F868-4B5E-A9AB-089D6B7BA472}" destId="{6F34589C-168F-4FE4-9A68-7749BD915484}" srcOrd="2" destOrd="0" presId="urn:microsoft.com/office/officeart/2005/8/layout/hList2"/>
    <dgm:cxn modelId="{2164A39A-3D17-4E3A-9D6B-F67555D11F41}" type="presParOf" srcId="{74936B84-AA12-4FA7-8102-06456577E0E9}" destId="{F53E05AB-B35A-4C5B-AE95-0C64EE735168}" srcOrd="1" destOrd="0" presId="urn:microsoft.com/office/officeart/2005/8/layout/hList2"/>
    <dgm:cxn modelId="{B7436FBF-E3B9-44D2-B417-0CF8B6B621C2}" type="presParOf" srcId="{74936B84-AA12-4FA7-8102-06456577E0E9}" destId="{CF564185-1555-4A79-AF06-876AEC1FAEB0}" srcOrd="2" destOrd="0" presId="urn:microsoft.com/office/officeart/2005/8/layout/hList2"/>
    <dgm:cxn modelId="{3CE5E2FB-C7DD-43FD-A9D3-ECF29425FEE7}" type="presParOf" srcId="{CF564185-1555-4A79-AF06-876AEC1FAEB0}" destId="{E37F12B6-D11E-457E-A44D-54FBD6D52E58}" srcOrd="0" destOrd="0" presId="urn:microsoft.com/office/officeart/2005/8/layout/hList2"/>
    <dgm:cxn modelId="{F4C0C20B-7095-4B70-A35B-5DF17D59A2E9}" type="presParOf" srcId="{CF564185-1555-4A79-AF06-876AEC1FAEB0}" destId="{02806191-D325-49E7-8169-66C15FA23DFC}" srcOrd="1" destOrd="0" presId="urn:microsoft.com/office/officeart/2005/8/layout/hList2"/>
    <dgm:cxn modelId="{29D14CB8-7333-4C5B-BEAC-49B994AAA049}" type="presParOf" srcId="{CF564185-1555-4A79-AF06-876AEC1FAEB0}" destId="{D5BD9A92-D212-49A7-87B4-EEF8FFA37EF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A59570-460F-4CAC-96B8-D5826295665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79B73FAF-6B85-4D49-859B-DD515E05C109}">
      <dgm:prSet phldrT="[Texto]" custT="1"/>
      <dgm:spPr/>
      <dgm:t>
        <a:bodyPr/>
        <a:lstStyle/>
        <a:p>
          <a:r>
            <a:rPr lang="es-ES" sz="2000" b="1" dirty="0"/>
            <a:t>6 meses a 5 años </a:t>
          </a:r>
        </a:p>
        <a:p>
          <a:r>
            <a:rPr lang="es-ES" sz="1600" b="1" i="1" dirty="0"/>
            <a:t>Moderna monovariante XBB1.5</a:t>
          </a:r>
        </a:p>
        <a:p>
          <a:r>
            <a:rPr lang="es-AR" sz="1600" dirty="0"/>
            <a:t>25 mcg (0,25 mL)</a:t>
          </a:r>
        </a:p>
      </dgm:t>
    </dgm:pt>
    <dgm:pt modelId="{50D0188D-20F0-4C07-9896-7AC9832667E5}" type="parTrans" cxnId="{794C5ED2-3520-41AB-9154-A33D41941250}">
      <dgm:prSet/>
      <dgm:spPr/>
      <dgm:t>
        <a:bodyPr/>
        <a:lstStyle/>
        <a:p>
          <a:endParaRPr lang="es-AR" sz="1200"/>
        </a:p>
      </dgm:t>
    </dgm:pt>
    <dgm:pt modelId="{ED9B2A14-874F-4941-84B6-E8DC092D07E1}" type="sibTrans" cxnId="{794C5ED2-3520-41AB-9154-A33D41941250}">
      <dgm:prSet/>
      <dgm:spPr/>
      <dgm:t>
        <a:bodyPr/>
        <a:lstStyle/>
        <a:p>
          <a:endParaRPr lang="es-AR" sz="1200"/>
        </a:p>
      </dgm:t>
    </dgm:pt>
    <dgm:pt modelId="{E06DFF31-2EF1-47BC-9AB1-5E96E6DDBD7B}">
      <dgm:prSet phldrT="[Texto]" custT="1"/>
      <dgm:spPr/>
      <dgm:t>
        <a:bodyPr/>
        <a:lstStyle/>
        <a:p>
          <a:r>
            <a:rPr lang="es-ES" sz="1200" b="1" dirty="0">
              <a:solidFill>
                <a:schemeClr val="accent1"/>
              </a:solidFill>
            </a:rPr>
            <a:t>2 </a:t>
          </a:r>
          <a:r>
            <a:rPr lang="es-ES" sz="1200" dirty="0"/>
            <a:t>dosis </a:t>
          </a:r>
        </a:p>
        <a:p>
          <a:r>
            <a:rPr lang="es-ES" sz="1200" dirty="0"/>
            <a:t>Intervalo 1 mes*</a:t>
          </a:r>
          <a:endParaRPr lang="es-AR" sz="1200" dirty="0"/>
        </a:p>
      </dgm:t>
    </dgm:pt>
    <dgm:pt modelId="{E2AE0592-B77C-4236-B690-5104E73B7FE8}" type="parTrans" cxnId="{78E5ACB7-6712-4D05-B31D-792030C8ACF7}">
      <dgm:prSet/>
      <dgm:spPr/>
      <dgm:t>
        <a:bodyPr/>
        <a:lstStyle/>
        <a:p>
          <a:endParaRPr lang="es-AR" sz="1200"/>
        </a:p>
      </dgm:t>
    </dgm:pt>
    <dgm:pt modelId="{900481F4-A19B-40A9-8A70-DF32EB52EC44}" type="sibTrans" cxnId="{78E5ACB7-6712-4D05-B31D-792030C8ACF7}">
      <dgm:prSet/>
      <dgm:spPr/>
      <dgm:t>
        <a:bodyPr/>
        <a:lstStyle/>
        <a:p>
          <a:endParaRPr lang="es-AR" sz="1200"/>
        </a:p>
      </dgm:t>
    </dgm:pt>
    <dgm:pt modelId="{15CB4B1C-6E89-459C-8A21-5DB26F5D74C3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000" b="1" dirty="0"/>
            <a:t>6 a 11 años </a:t>
          </a:r>
        </a:p>
        <a:p>
          <a:r>
            <a:rPr lang="es-ES" sz="1600" b="1" i="1" dirty="0"/>
            <a:t>Moderna monovariante XBB1.5</a:t>
          </a:r>
        </a:p>
        <a:p>
          <a:r>
            <a:rPr lang="es-AR" sz="1600" dirty="0"/>
            <a:t>25 mcg (0,25 mL)</a:t>
          </a:r>
        </a:p>
      </dgm:t>
    </dgm:pt>
    <dgm:pt modelId="{7EFAC5C5-0D91-4BD9-95C3-2D2461D9288C}" type="parTrans" cxnId="{41A1632D-864A-42EA-AD54-84915A9FAB68}">
      <dgm:prSet/>
      <dgm:spPr/>
      <dgm:t>
        <a:bodyPr/>
        <a:lstStyle/>
        <a:p>
          <a:endParaRPr lang="es-AR" sz="1200"/>
        </a:p>
      </dgm:t>
    </dgm:pt>
    <dgm:pt modelId="{4F3DB60D-5327-4367-930A-DECA3E59FD15}" type="sibTrans" cxnId="{41A1632D-864A-42EA-AD54-84915A9FAB68}">
      <dgm:prSet/>
      <dgm:spPr/>
      <dgm:t>
        <a:bodyPr/>
        <a:lstStyle/>
        <a:p>
          <a:endParaRPr lang="es-AR" sz="1200"/>
        </a:p>
      </dgm:t>
    </dgm:pt>
    <dgm:pt modelId="{94AD1F97-6652-4D9D-916B-463F667C89EC}">
      <dgm:prSet phldrT="[Texto]" custT="1"/>
      <dgm:spPr/>
      <dgm:t>
        <a:bodyPr/>
        <a:lstStyle/>
        <a:p>
          <a:r>
            <a:rPr lang="es-ES" sz="1200" b="1" dirty="0">
              <a:solidFill>
                <a:schemeClr val="accent2"/>
              </a:solidFill>
            </a:rPr>
            <a:t>1</a:t>
          </a:r>
          <a:r>
            <a:rPr lang="es-ES" sz="1200" dirty="0"/>
            <a:t> dosis </a:t>
          </a:r>
        </a:p>
      </dgm:t>
    </dgm:pt>
    <dgm:pt modelId="{F75EA68A-C6E7-4B1C-AD10-9FF7D214A650}" type="parTrans" cxnId="{6CDFE38E-8822-4612-97B7-A60F96E51B82}">
      <dgm:prSet/>
      <dgm:spPr/>
      <dgm:t>
        <a:bodyPr/>
        <a:lstStyle/>
        <a:p>
          <a:endParaRPr lang="es-AR" sz="1200"/>
        </a:p>
      </dgm:t>
    </dgm:pt>
    <dgm:pt modelId="{D4BE3758-FE59-424E-99F1-05681185137B}" type="sibTrans" cxnId="{6CDFE38E-8822-4612-97B7-A60F96E51B82}">
      <dgm:prSet/>
      <dgm:spPr/>
      <dgm:t>
        <a:bodyPr/>
        <a:lstStyle/>
        <a:p>
          <a:endParaRPr lang="es-AR" sz="1200"/>
        </a:p>
      </dgm:t>
    </dgm:pt>
    <dgm:pt modelId="{2B22BF1F-E26E-4B2B-858B-EBB1C69931C9}">
      <dgm:prSet phldrT="[Texto]" custT="1"/>
      <dgm:spPr>
        <a:solidFill>
          <a:schemeClr val="accent3"/>
        </a:solidFill>
      </dgm:spPr>
      <dgm:t>
        <a:bodyPr/>
        <a:lstStyle/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dirty="0"/>
            <a:t>≥ 12 años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i="1" dirty="0"/>
            <a:t>Moderna monovariante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1" i="1" dirty="0"/>
            <a:t>XBB1.5 </a:t>
          </a:r>
          <a:r>
            <a:rPr lang="es-AR" sz="1600" dirty="0"/>
            <a:t>50 mcg (0,5 mL)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i="1" dirty="0"/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i="1" dirty="0"/>
            <a:t>Pfizer monovariante 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i="1" dirty="0"/>
            <a:t>XBB 1.5  </a:t>
          </a:r>
          <a:r>
            <a:rPr lang="es-AR" sz="1600" dirty="0"/>
            <a:t>(0,3 mL)</a:t>
          </a:r>
          <a:endParaRPr lang="es-ES" sz="1600" b="1" i="1" dirty="0"/>
        </a:p>
      </dgm:t>
    </dgm:pt>
    <dgm:pt modelId="{7BD045C0-5E61-49DD-8BFC-1F7F6C0ACDDE}" type="parTrans" cxnId="{5D33BADD-FA46-44C0-8F6B-0FCADB4ABED4}">
      <dgm:prSet/>
      <dgm:spPr/>
      <dgm:t>
        <a:bodyPr/>
        <a:lstStyle/>
        <a:p>
          <a:endParaRPr lang="es-AR" sz="1200"/>
        </a:p>
      </dgm:t>
    </dgm:pt>
    <dgm:pt modelId="{C783E95E-9A40-4A72-8E72-B67DDF464CC0}" type="sibTrans" cxnId="{5D33BADD-FA46-44C0-8F6B-0FCADB4ABED4}">
      <dgm:prSet/>
      <dgm:spPr/>
      <dgm:t>
        <a:bodyPr/>
        <a:lstStyle/>
        <a:p>
          <a:endParaRPr lang="es-AR" sz="1200"/>
        </a:p>
      </dgm:t>
    </dgm:pt>
    <dgm:pt modelId="{16785C5D-1FE9-46B6-9BDA-6A4601FCD10D}">
      <dgm:prSet phldrT="[Texto]" custT="1"/>
      <dgm:spPr/>
      <dgm:t>
        <a:bodyPr/>
        <a:lstStyle/>
        <a:p>
          <a:pPr>
            <a:buNone/>
          </a:pPr>
          <a:r>
            <a:rPr lang="es-ES" sz="1200" b="1" dirty="0">
              <a:solidFill>
                <a:schemeClr val="accent3"/>
              </a:solidFill>
            </a:rPr>
            <a:t>1</a:t>
          </a:r>
          <a:r>
            <a:rPr lang="es-ES" sz="1200" dirty="0"/>
            <a:t> dosis</a:t>
          </a:r>
        </a:p>
      </dgm:t>
    </dgm:pt>
    <dgm:pt modelId="{8E7EA573-4954-4E17-AC8E-5DC7B0304445}" type="parTrans" cxnId="{5506610A-EE82-44BB-8FCE-F82EF3F1F628}">
      <dgm:prSet/>
      <dgm:spPr/>
      <dgm:t>
        <a:bodyPr/>
        <a:lstStyle/>
        <a:p>
          <a:endParaRPr lang="es-AR" sz="1200"/>
        </a:p>
      </dgm:t>
    </dgm:pt>
    <dgm:pt modelId="{CA6EF128-39F8-452A-86ED-BBCB8493FF15}" type="sibTrans" cxnId="{5506610A-EE82-44BB-8FCE-F82EF3F1F628}">
      <dgm:prSet/>
      <dgm:spPr/>
      <dgm:t>
        <a:bodyPr/>
        <a:lstStyle/>
        <a:p>
          <a:endParaRPr lang="es-AR" sz="1200"/>
        </a:p>
      </dgm:t>
    </dgm:pt>
    <dgm:pt modelId="{ABED1EB8-5E95-42C0-953C-82511B98313C}" type="pres">
      <dgm:prSet presAssocID="{80A59570-460F-4CAC-96B8-D5826295665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97408CA-8A3B-4B5D-A944-C8D082FB1AD6}" type="pres">
      <dgm:prSet presAssocID="{79B73FAF-6B85-4D49-859B-DD515E05C109}" presName="root" presStyleCnt="0"/>
      <dgm:spPr/>
    </dgm:pt>
    <dgm:pt modelId="{97C74F37-A35A-40A0-975F-35A1EA4A8B20}" type="pres">
      <dgm:prSet presAssocID="{79B73FAF-6B85-4D49-859B-DD515E05C109}" presName="rootComposite" presStyleCnt="0"/>
      <dgm:spPr/>
    </dgm:pt>
    <dgm:pt modelId="{1397C00E-1FF5-40F4-9B45-251D8F81497D}" type="pres">
      <dgm:prSet presAssocID="{79B73FAF-6B85-4D49-859B-DD515E05C109}" presName="rootText" presStyleLbl="node1" presStyleIdx="0" presStyleCnt="3" custScaleX="152131" custScaleY="191266" custLinFactNeighborY="-174"/>
      <dgm:spPr/>
    </dgm:pt>
    <dgm:pt modelId="{4FE235E9-3857-4CC0-80C5-B3459530DE64}" type="pres">
      <dgm:prSet presAssocID="{79B73FAF-6B85-4D49-859B-DD515E05C109}" presName="rootConnector" presStyleLbl="node1" presStyleIdx="0" presStyleCnt="3"/>
      <dgm:spPr/>
    </dgm:pt>
    <dgm:pt modelId="{3794BCC5-2524-4A38-9FD8-711A15DD5BEA}" type="pres">
      <dgm:prSet presAssocID="{79B73FAF-6B85-4D49-859B-DD515E05C109}" presName="childShape" presStyleCnt="0"/>
      <dgm:spPr/>
    </dgm:pt>
    <dgm:pt modelId="{22131DEA-850A-4223-B894-97F6D8FEF5A8}" type="pres">
      <dgm:prSet presAssocID="{E2AE0592-B77C-4236-B690-5104E73B7FE8}" presName="Name13" presStyleLbl="parChTrans1D2" presStyleIdx="0" presStyleCnt="3"/>
      <dgm:spPr/>
    </dgm:pt>
    <dgm:pt modelId="{F4C8C09F-0E4B-403D-8871-61D4C767A803}" type="pres">
      <dgm:prSet presAssocID="{E06DFF31-2EF1-47BC-9AB1-5E96E6DDBD7B}" presName="childText" presStyleLbl="bgAcc1" presStyleIdx="0" presStyleCnt="3" custLinFactNeighborY="3617">
        <dgm:presLayoutVars>
          <dgm:bulletEnabled val="1"/>
        </dgm:presLayoutVars>
      </dgm:prSet>
      <dgm:spPr/>
    </dgm:pt>
    <dgm:pt modelId="{82BC41E7-EFF2-4B69-AD39-BF0154893B2E}" type="pres">
      <dgm:prSet presAssocID="{15CB4B1C-6E89-459C-8A21-5DB26F5D74C3}" presName="root" presStyleCnt="0"/>
      <dgm:spPr/>
    </dgm:pt>
    <dgm:pt modelId="{49AA062F-BDF8-4CAD-96AE-1E128F5A0C99}" type="pres">
      <dgm:prSet presAssocID="{15CB4B1C-6E89-459C-8A21-5DB26F5D74C3}" presName="rootComposite" presStyleCnt="0"/>
      <dgm:spPr/>
    </dgm:pt>
    <dgm:pt modelId="{DD68FF2B-7312-4514-9CC9-FB924BC39B94}" type="pres">
      <dgm:prSet presAssocID="{15CB4B1C-6E89-459C-8A21-5DB26F5D74C3}" presName="rootText" presStyleLbl="node1" presStyleIdx="1" presStyleCnt="3" custScaleX="152131" custScaleY="191266" custLinFactNeighborY="-174"/>
      <dgm:spPr/>
    </dgm:pt>
    <dgm:pt modelId="{FA1FE797-D65F-420A-BA6F-48BBE143365F}" type="pres">
      <dgm:prSet presAssocID="{15CB4B1C-6E89-459C-8A21-5DB26F5D74C3}" presName="rootConnector" presStyleLbl="node1" presStyleIdx="1" presStyleCnt="3"/>
      <dgm:spPr/>
    </dgm:pt>
    <dgm:pt modelId="{CDAC77C5-FCD3-4612-A190-78B1A362B771}" type="pres">
      <dgm:prSet presAssocID="{15CB4B1C-6E89-459C-8A21-5DB26F5D74C3}" presName="childShape" presStyleCnt="0"/>
      <dgm:spPr/>
    </dgm:pt>
    <dgm:pt modelId="{0C89FFD1-0BBE-403D-BB45-729C2B990920}" type="pres">
      <dgm:prSet presAssocID="{F75EA68A-C6E7-4B1C-AD10-9FF7D214A650}" presName="Name13" presStyleLbl="parChTrans1D2" presStyleIdx="1" presStyleCnt="3"/>
      <dgm:spPr/>
    </dgm:pt>
    <dgm:pt modelId="{25AAA5B1-899C-4C6A-B0BC-A47C0879A93A}" type="pres">
      <dgm:prSet presAssocID="{94AD1F97-6652-4D9D-916B-463F667C89EC}" presName="childText" presStyleLbl="bgAcc1" presStyleIdx="1" presStyleCnt="3">
        <dgm:presLayoutVars>
          <dgm:bulletEnabled val="1"/>
        </dgm:presLayoutVars>
      </dgm:prSet>
      <dgm:spPr/>
    </dgm:pt>
    <dgm:pt modelId="{76CCC986-7C4F-4A46-B69D-BB73A5E9D0F2}" type="pres">
      <dgm:prSet presAssocID="{2B22BF1F-E26E-4B2B-858B-EBB1C69931C9}" presName="root" presStyleCnt="0"/>
      <dgm:spPr/>
    </dgm:pt>
    <dgm:pt modelId="{59C9FA8D-B945-4180-B1C2-CFEF9F299A9B}" type="pres">
      <dgm:prSet presAssocID="{2B22BF1F-E26E-4B2B-858B-EBB1C69931C9}" presName="rootComposite" presStyleCnt="0"/>
      <dgm:spPr/>
    </dgm:pt>
    <dgm:pt modelId="{0C97FFCC-7A0E-4E91-96A1-8A5C6C1EDBAF}" type="pres">
      <dgm:prSet presAssocID="{2B22BF1F-E26E-4B2B-858B-EBB1C69931C9}" presName="rootText" presStyleLbl="node1" presStyleIdx="2" presStyleCnt="3" custScaleX="152131" custScaleY="229864" custLinFactNeighborY="-174"/>
      <dgm:spPr/>
    </dgm:pt>
    <dgm:pt modelId="{2F635C18-0FC7-40A8-8844-E844A9A06092}" type="pres">
      <dgm:prSet presAssocID="{2B22BF1F-E26E-4B2B-858B-EBB1C69931C9}" presName="rootConnector" presStyleLbl="node1" presStyleIdx="2" presStyleCnt="3"/>
      <dgm:spPr/>
    </dgm:pt>
    <dgm:pt modelId="{1D5496C3-641B-4C10-AE03-63CBE5646820}" type="pres">
      <dgm:prSet presAssocID="{2B22BF1F-E26E-4B2B-858B-EBB1C69931C9}" presName="childShape" presStyleCnt="0"/>
      <dgm:spPr/>
    </dgm:pt>
    <dgm:pt modelId="{2F162054-7C7A-4CB4-B363-2EE9E77144C7}" type="pres">
      <dgm:prSet presAssocID="{8E7EA573-4954-4E17-AC8E-5DC7B0304445}" presName="Name13" presStyleLbl="parChTrans1D2" presStyleIdx="2" presStyleCnt="3"/>
      <dgm:spPr/>
    </dgm:pt>
    <dgm:pt modelId="{5D4A1671-7948-4B87-A0EF-FEB9937734D7}" type="pres">
      <dgm:prSet presAssocID="{16785C5D-1FE9-46B6-9BDA-6A4601FCD10D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EDF2B601-4C9E-4D3E-9634-B29ECBBCE85A}" type="presOf" srcId="{16785C5D-1FE9-46B6-9BDA-6A4601FCD10D}" destId="{5D4A1671-7948-4B87-A0EF-FEB9937734D7}" srcOrd="0" destOrd="0" presId="urn:microsoft.com/office/officeart/2005/8/layout/hierarchy3"/>
    <dgm:cxn modelId="{5506610A-EE82-44BB-8FCE-F82EF3F1F628}" srcId="{2B22BF1F-E26E-4B2B-858B-EBB1C69931C9}" destId="{16785C5D-1FE9-46B6-9BDA-6A4601FCD10D}" srcOrd="0" destOrd="0" parTransId="{8E7EA573-4954-4E17-AC8E-5DC7B0304445}" sibTransId="{CA6EF128-39F8-452A-86ED-BBCB8493FF15}"/>
    <dgm:cxn modelId="{FBB77B11-DE45-4D6B-AC62-86D195F28C53}" type="presOf" srcId="{2B22BF1F-E26E-4B2B-858B-EBB1C69931C9}" destId="{0C97FFCC-7A0E-4E91-96A1-8A5C6C1EDBAF}" srcOrd="0" destOrd="0" presId="urn:microsoft.com/office/officeart/2005/8/layout/hierarchy3"/>
    <dgm:cxn modelId="{41A1632D-864A-42EA-AD54-84915A9FAB68}" srcId="{80A59570-460F-4CAC-96B8-D58262956650}" destId="{15CB4B1C-6E89-459C-8A21-5DB26F5D74C3}" srcOrd="1" destOrd="0" parTransId="{7EFAC5C5-0D91-4BD9-95C3-2D2461D9288C}" sibTransId="{4F3DB60D-5327-4367-930A-DECA3E59FD15}"/>
    <dgm:cxn modelId="{07D8A75D-2D43-4A50-A836-EA98DA601ADC}" type="presOf" srcId="{E2AE0592-B77C-4236-B690-5104E73B7FE8}" destId="{22131DEA-850A-4223-B894-97F6D8FEF5A8}" srcOrd="0" destOrd="0" presId="urn:microsoft.com/office/officeart/2005/8/layout/hierarchy3"/>
    <dgm:cxn modelId="{0627B549-A08A-43C9-8736-C14A8BBDB7FE}" type="presOf" srcId="{15CB4B1C-6E89-459C-8A21-5DB26F5D74C3}" destId="{DD68FF2B-7312-4514-9CC9-FB924BC39B94}" srcOrd="0" destOrd="0" presId="urn:microsoft.com/office/officeart/2005/8/layout/hierarchy3"/>
    <dgm:cxn modelId="{25E4907C-382E-4F9E-93F6-45D1270B3002}" type="presOf" srcId="{79B73FAF-6B85-4D49-859B-DD515E05C109}" destId="{4FE235E9-3857-4CC0-80C5-B3459530DE64}" srcOrd="1" destOrd="0" presId="urn:microsoft.com/office/officeart/2005/8/layout/hierarchy3"/>
    <dgm:cxn modelId="{CA5BD185-2A82-4D40-B1E8-70CE6CD929EF}" type="presOf" srcId="{94AD1F97-6652-4D9D-916B-463F667C89EC}" destId="{25AAA5B1-899C-4C6A-B0BC-A47C0879A93A}" srcOrd="0" destOrd="0" presId="urn:microsoft.com/office/officeart/2005/8/layout/hierarchy3"/>
    <dgm:cxn modelId="{6CDFE38E-8822-4612-97B7-A60F96E51B82}" srcId="{15CB4B1C-6E89-459C-8A21-5DB26F5D74C3}" destId="{94AD1F97-6652-4D9D-916B-463F667C89EC}" srcOrd="0" destOrd="0" parTransId="{F75EA68A-C6E7-4B1C-AD10-9FF7D214A650}" sibTransId="{D4BE3758-FE59-424E-99F1-05681185137B}"/>
    <dgm:cxn modelId="{E2BB0C8F-014B-4AA8-8FDC-5E7A13DF8002}" type="presOf" srcId="{80A59570-460F-4CAC-96B8-D58262956650}" destId="{ABED1EB8-5E95-42C0-953C-82511B98313C}" srcOrd="0" destOrd="0" presId="urn:microsoft.com/office/officeart/2005/8/layout/hierarchy3"/>
    <dgm:cxn modelId="{78E5ACB7-6712-4D05-B31D-792030C8ACF7}" srcId="{79B73FAF-6B85-4D49-859B-DD515E05C109}" destId="{E06DFF31-2EF1-47BC-9AB1-5E96E6DDBD7B}" srcOrd="0" destOrd="0" parTransId="{E2AE0592-B77C-4236-B690-5104E73B7FE8}" sibTransId="{900481F4-A19B-40A9-8A70-DF32EB52EC44}"/>
    <dgm:cxn modelId="{48A599C6-0B81-4B60-82C4-32D62EEC8120}" type="presOf" srcId="{E06DFF31-2EF1-47BC-9AB1-5E96E6DDBD7B}" destId="{F4C8C09F-0E4B-403D-8871-61D4C767A803}" srcOrd="0" destOrd="0" presId="urn:microsoft.com/office/officeart/2005/8/layout/hierarchy3"/>
    <dgm:cxn modelId="{02422DC8-B322-4D7A-9F21-8ADF1BED4126}" type="presOf" srcId="{2B22BF1F-E26E-4B2B-858B-EBB1C69931C9}" destId="{2F635C18-0FC7-40A8-8844-E844A9A06092}" srcOrd="1" destOrd="0" presId="urn:microsoft.com/office/officeart/2005/8/layout/hierarchy3"/>
    <dgm:cxn modelId="{34D95DC8-923C-4350-A48E-6D4EC3095089}" type="presOf" srcId="{15CB4B1C-6E89-459C-8A21-5DB26F5D74C3}" destId="{FA1FE797-D65F-420A-BA6F-48BBE143365F}" srcOrd="1" destOrd="0" presId="urn:microsoft.com/office/officeart/2005/8/layout/hierarchy3"/>
    <dgm:cxn modelId="{794C5ED2-3520-41AB-9154-A33D41941250}" srcId="{80A59570-460F-4CAC-96B8-D58262956650}" destId="{79B73FAF-6B85-4D49-859B-DD515E05C109}" srcOrd="0" destOrd="0" parTransId="{50D0188D-20F0-4C07-9896-7AC9832667E5}" sibTransId="{ED9B2A14-874F-4941-84B6-E8DC092D07E1}"/>
    <dgm:cxn modelId="{752CB3DC-7748-4981-8235-091E6FD16CF0}" type="presOf" srcId="{F75EA68A-C6E7-4B1C-AD10-9FF7D214A650}" destId="{0C89FFD1-0BBE-403D-BB45-729C2B990920}" srcOrd="0" destOrd="0" presId="urn:microsoft.com/office/officeart/2005/8/layout/hierarchy3"/>
    <dgm:cxn modelId="{5D33BADD-FA46-44C0-8F6B-0FCADB4ABED4}" srcId="{80A59570-460F-4CAC-96B8-D58262956650}" destId="{2B22BF1F-E26E-4B2B-858B-EBB1C69931C9}" srcOrd="2" destOrd="0" parTransId="{7BD045C0-5E61-49DD-8BFC-1F7F6C0ACDDE}" sibTransId="{C783E95E-9A40-4A72-8E72-B67DDF464CC0}"/>
    <dgm:cxn modelId="{A2AEF8E5-74BF-4971-A2E9-07B53D34121B}" type="presOf" srcId="{8E7EA573-4954-4E17-AC8E-5DC7B0304445}" destId="{2F162054-7C7A-4CB4-B363-2EE9E77144C7}" srcOrd="0" destOrd="0" presId="urn:microsoft.com/office/officeart/2005/8/layout/hierarchy3"/>
    <dgm:cxn modelId="{637B4EEF-4BB1-44A7-85EF-6D0930AFF6AA}" type="presOf" srcId="{79B73FAF-6B85-4D49-859B-DD515E05C109}" destId="{1397C00E-1FF5-40F4-9B45-251D8F81497D}" srcOrd="0" destOrd="0" presId="urn:microsoft.com/office/officeart/2005/8/layout/hierarchy3"/>
    <dgm:cxn modelId="{E53C486E-0BB8-4280-9EF4-B382B7D6EF2C}" type="presParOf" srcId="{ABED1EB8-5E95-42C0-953C-82511B98313C}" destId="{297408CA-8A3B-4B5D-A944-C8D082FB1AD6}" srcOrd="0" destOrd="0" presId="urn:microsoft.com/office/officeart/2005/8/layout/hierarchy3"/>
    <dgm:cxn modelId="{E420E585-84AE-4591-97D6-720ACA4496F7}" type="presParOf" srcId="{297408CA-8A3B-4B5D-A944-C8D082FB1AD6}" destId="{97C74F37-A35A-40A0-975F-35A1EA4A8B20}" srcOrd="0" destOrd="0" presId="urn:microsoft.com/office/officeart/2005/8/layout/hierarchy3"/>
    <dgm:cxn modelId="{34335080-8B09-409D-8B8A-5BC6CD152BB0}" type="presParOf" srcId="{97C74F37-A35A-40A0-975F-35A1EA4A8B20}" destId="{1397C00E-1FF5-40F4-9B45-251D8F81497D}" srcOrd="0" destOrd="0" presId="urn:microsoft.com/office/officeart/2005/8/layout/hierarchy3"/>
    <dgm:cxn modelId="{04B9644B-E45B-4620-9455-6E27A2E77AEF}" type="presParOf" srcId="{97C74F37-A35A-40A0-975F-35A1EA4A8B20}" destId="{4FE235E9-3857-4CC0-80C5-B3459530DE64}" srcOrd="1" destOrd="0" presId="urn:microsoft.com/office/officeart/2005/8/layout/hierarchy3"/>
    <dgm:cxn modelId="{0C20D745-BA4B-4FD4-BFD1-0E46C9E5B4D7}" type="presParOf" srcId="{297408CA-8A3B-4B5D-A944-C8D082FB1AD6}" destId="{3794BCC5-2524-4A38-9FD8-711A15DD5BEA}" srcOrd="1" destOrd="0" presId="urn:microsoft.com/office/officeart/2005/8/layout/hierarchy3"/>
    <dgm:cxn modelId="{B56AFEB0-B813-4D8C-AEF4-D28AC00425E9}" type="presParOf" srcId="{3794BCC5-2524-4A38-9FD8-711A15DD5BEA}" destId="{22131DEA-850A-4223-B894-97F6D8FEF5A8}" srcOrd="0" destOrd="0" presId="urn:microsoft.com/office/officeart/2005/8/layout/hierarchy3"/>
    <dgm:cxn modelId="{79AAB8B0-81B7-45D7-9CC0-7ADF7A6AD13B}" type="presParOf" srcId="{3794BCC5-2524-4A38-9FD8-711A15DD5BEA}" destId="{F4C8C09F-0E4B-403D-8871-61D4C767A803}" srcOrd="1" destOrd="0" presId="urn:microsoft.com/office/officeart/2005/8/layout/hierarchy3"/>
    <dgm:cxn modelId="{37D5FAB1-0CE7-4394-8DDA-67E019495EB7}" type="presParOf" srcId="{ABED1EB8-5E95-42C0-953C-82511B98313C}" destId="{82BC41E7-EFF2-4B69-AD39-BF0154893B2E}" srcOrd="1" destOrd="0" presId="urn:microsoft.com/office/officeart/2005/8/layout/hierarchy3"/>
    <dgm:cxn modelId="{27A572DA-6C94-4AD8-BBDE-F65417CB65FF}" type="presParOf" srcId="{82BC41E7-EFF2-4B69-AD39-BF0154893B2E}" destId="{49AA062F-BDF8-4CAD-96AE-1E128F5A0C99}" srcOrd="0" destOrd="0" presId="urn:microsoft.com/office/officeart/2005/8/layout/hierarchy3"/>
    <dgm:cxn modelId="{382C4F77-19B3-4492-A6D1-7B3FE4D512D4}" type="presParOf" srcId="{49AA062F-BDF8-4CAD-96AE-1E128F5A0C99}" destId="{DD68FF2B-7312-4514-9CC9-FB924BC39B94}" srcOrd="0" destOrd="0" presId="urn:microsoft.com/office/officeart/2005/8/layout/hierarchy3"/>
    <dgm:cxn modelId="{F4F5AF7A-6EC6-4953-90DA-296527B29EAB}" type="presParOf" srcId="{49AA062F-BDF8-4CAD-96AE-1E128F5A0C99}" destId="{FA1FE797-D65F-420A-BA6F-48BBE143365F}" srcOrd="1" destOrd="0" presId="urn:microsoft.com/office/officeart/2005/8/layout/hierarchy3"/>
    <dgm:cxn modelId="{187D6C3B-9F50-4076-AB71-D1DF5414241E}" type="presParOf" srcId="{82BC41E7-EFF2-4B69-AD39-BF0154893B2E}" destId="{CDAC77C5-FCD3-4612-A190-78B1A362B771}" srcOrd="1" destOrd="0" presId="urn:microsoft.com/office/officeart/2005/8/layout/hierarchy3"/>
    <dgm:cxn modelId="{A9C8EBAD-52A2-4828-8B8C-D24652A36776}" type="presParOf" srcId="{CDAC77C5-FCD3-4612-A190-78B1A362B771}" destId="{0C89FFD1-0BBE-403D-BB45-729C2B990920}" srcOrd="0" destOrd="0" presId="urn:microsoft.com/office/officeart/2005/8/layout/hierarchy3"/>
    <dgm:cxn modelId="{BC75BB5B-A44E-4AF2-8CD6-CB01F4A86F08}" type="presParOf" srcId="{CDAC77C5-FCD3-4612-A190-78B1A362B771}" destId="{25AAA5B1-899C-4C6A-B0BC-A47C0879A93A}" srcOrd="1" destOrd="0" presId="urn:microsoft.com/office/officeart/2005/8/layout/hierarchy3"/>
    <dgm:cxn modelId="{E4CD72A2-9330-4944-B737-E29CD84C388C}" type="presParOf" srcId="{ABED1EB8-5E95-42C0-953C-82511B98313C}" destId="{76CCC986-7C4F-4A46-B69D-BB73A5E9D0F2}" srcOrd="2" destOrd="0" presId="urn:microsoft.com/office/officeart/2005/8/layout/hierarchy3"/>
    <dgm:cxn modelId="{170CF246-173F-4FB2-9E72-C352DD30D841}" type="presParOf" srcId="{76CCC986-7C4F-4A46-B69D-BB73A5E9D0F2}" destId="{59C9FA8D-B945-4180-B1C2-CFEF9F299A9B}" srcOrd="0" destOrd="0" presId="urn:microsoft.com/office/officeart/2005/8/layout/hierarchy3"/>
    <dgm:cxn modelId="{C49DE25D-4D0A-4CAF-A57A-FB1D88175FA8}" type="presParOf" srcId="{59C9FA8D-B945-4180-B1C2-CFEF9F299A9B}" destId="{0C97FFCC-7A0E-4E91-96A1-8A5C6C1EDBAF}" srcOrd="0" destOrd="0" presId="urn:microsoft.com/office/officeart/2005/8/layout/hierarchy3"/>
    <dgm:cxn modelId="{0D1EAB53-BB3C-4BC5-9556-C04F3CDFD2D7}" type="presParOf" srcId="{59C9FA8D-B945-4180-B1C2-CFEF9F299A9B}" destId="{2F635C18-0FC7-40A8-8844-E844A9A06092}" srcOrd="1" destOrd="0" presId="urn:microsoft.com/office/officeart/2005/8/layout/hierarchy3"/>
    <dgm:cxn modelId="{065A4790-693F-449B-BE81-A3C0A3D36E83}" type="presParOf" srcId="{76CCC986-7C4F-4A46-B69D-BB73A5E9D0F2}" destId="{1D5496C3-641B-4C10-AE03-63CBE5646820}" srcOrd="1" destOrd="0" presId="urn:microsoft.com/office/officeart/2005/8/layout/hierarchy3"/>
    <dgm:cxn modelId="{283792B5-CE4A-423C-9750-4938C157C9E6}" type="presParOf" srcId="{1D5496C3-641B-4C10-AE03-63CBE5646820}" destId="{2F162054-7C7A-4CB4-B363-2EE9E77144C7}" srcOrd="0" destOrd="0" presId="urn:microsoft.com/office/officeart/2005/8/layout/hierarchy3"/>
    <dgm:cxn modelId="{AF3749FC-2542-4C02-9757-35778C2E29AD}" type="presParOf" srcId="{1D5496C3-641B-4C10-AE03-63CBE5646820}" destId="{5D4A1671-7948-4B87-A0EF-FEB9937734D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AE8CAF-2F57-4826-A9D4-7D88B8B19596}" type="doc">
      <dgm:prSet loTypeId="urn:microsoft.com/office/officeart/2005/8/layout/pyramid1" loCatId="pyramid" qsTypeId="urn:microsoft.com/office/officeart/2005/8/quickstyle/simple3" qsCatId="simple" csTypeId="urn:microsoft.com/office/officeart/2005/8/colors/accent2_5" csCatId="accent2" phldr="1"/>
      <dgm:spPr/>
    </dgm:pt>
    <dgm:pt modelId="{53E6AF42-1209-4F23-A166-8B98C07FE10A}">
      <dgm:prSet phldrT="[Texto]"/>
      <dgm:spPr>
        <a:solidFill>
          <a:srgbClr val="E04920"/>
        </a:solidFill>
      </dgm:spPr>
      <dgm:t>
        <a:bodyPr/>
        <a:lstStyle/>
        <a:p>
          <a:r>
            <a:rPr lang="es-ES" dirty="0">
              <a:solidFill>
                <a:schemeClr val="bg2">
                  <a:lumMod val="25000"/>
                </a:schemeClr>
              </a:solidFill>
            </a:rPr>
            <a:t>Alto</a:t>
          </a:r>
          <a:endParaRPr lang="es-AR" dirty="0">
            <a:solidFill>
              <a:schemeClr val="bg2">
                <a:lumMod val="25000"/>
              </a:schemeClr>
            </a:solidFill>
          </a:endParaRPr>
        </a:p>
      </dgm:t>
    </dgm:pt>
    <dgm:pt modelId="{CCC70492-E27C-4364-870C-3A24AE35EB2E}" type="parTrans" cxnId="{F74CADA1-4E62-4E26-ADA6-3D6F6BA8B2A9}">
      <dgm:prSet/>
      <dgm:spPr/>
      <dgm:t>
        <a:bodyPr/>
        <a:lstStyle/>
        <a:p>
          <a:endParaRPr lang="es-AR">
            <a:solidFill>
              <a:schemeClr val="bg2">
                <a:lumMod val="25000"/>
              </a:schemeClr>
            </a:solidFill>
          </a:endParaRPr>
        </a:p>
      </dgm:t>
    </dgm:pt>
    <dgm:pt modelId="{D676A2A9-4053-48A4-9347-6C45E4E7A47F}" type="sibTrans" cxnId="{F74CADA1-4E62-4E26-ADA6-3D6F6BA8B2A9}">
      <dgm:prSet/>
      <dgm:spPr/>
      <dgm:t>
        <a:bodyPr/>
        <a:lstStyle/>
        <a:p>
          <a:endParaRPr lang="es-AR">
            <a:solidFill>
              <a:schemeClr val="bg2">
                <a:lumMod val="25000"/>
              </a:schemeClr>
            </a:solidFill>
          </a:endParaRPr>
        </a:p>
      </dgm:t>
    </dgm:pt>
    <dgm:pt modelId="{AC7112B3-FC5A-4D1C-B3DC-50CB6BA8018B}">
      <dgm:prSet phldrT="[Texto]"/>
      <dgm:spPr>
        <a:solidFill>
          <a:srgbClr val="FFC000"/>
        </a:solidFill>
      </dgm:spPr>
      <dgm:t>
        <a:bodyPr/>
        <a:lstStyle/>
        <a:p>
          <a:r>
            <a:rPr lang="es-ES" dirty="0">
              <a:solidFill>
                <a:schemeClr val="bg2">
                  <a:lumMod val="25000"/>
                </a:schemeClr>
              </a:solidFill>
            </a:rPr>
            <a:t>Intermedio</a:t>
          </a:r>
          <a:endParaRPr lang="es-AR" dirty="0">
            <a:solidFill>
              <a:schemeClr val="bg2">
                <a:lumMod val="25000"/>
              </a:schemeClr>
            </a:solidFill>
          </a:endParaRPr>
        </a:p>
      </dgm:t>
    </dgm:pt>
    <dgm:pt modelId="{45524694-2E57-41D1-BAD8-FA600C2AA39F}" type="parTrans" cxnId="{A9133FFB-A7D8-4BFA-87D4-D1671EE65268}">
      <dgm:prSet/>
      <dgm:spPr/>
      <dgm:t>
        <a:bodyPr/>
        <a:lstStyle/>
        <a:p>
          <a:endParaRPr lang="es-AR">
            <a:solidFill>
              <a:schemeClr val="bg2">
                <a:lumMod val="25000"/>
              </a:schemeClr>
            </a:solidFill>
          </a:endParaRPr>
        </a:p>
      </dgm:t>
    </dgm:pt>
    <dgm:pt modelId="{6D53B883-5A86-487A-A408-1D6C3DA7ECD0}" type="sibTrans" cxnId="{A9133FFB-A7D8-4BFA-87D4-D1671EE65268}">
      <dgm:prSet/>
      <dgm:spPr/>
      <dgm:t>
        <a:bodyPr/>
        <a:lstStyle/>
        <a:p>
          <a:endParaRPr lang="es-AR">
            <a:solidFill>
              <a:schemeClr val="bg2">
                <a:lumMod val="25000"/>
              </a:schemeClr>
            </a:solidFill>
          </a:endParaRPr>
        </a:p>
      </dgm:t>
    </dgm:pt>
    <dgm:pt modelId="{311DFAAA-6A8C-40CD-AEA9-5B2787E7F612}">
      <dgm:prSet phldrT="[Texto]"/>
      <dgm:spPr>
        <a:solidFill>
          <a:schemeClr val="accent2"/>
        </a:solidFill>
      </dgm:spPr>
      <dgm:t>
        <a:bodyPr/>
        <a:lstStyle/>
        <a:p>
          <a:r>
            <a:rPr lang="es-ES" dirty="0">
              <a:solidFill>
                <a:schemeClr val="bg2">
                  <a:lumMod val="25000"/>
                </a:schemeClr>
              </a:solidFill>
            </a:rPr>
            <a:t>Bajo</a:t>
          </a:r>
          <a:endParaRPr lang="es-AR" dirty="0">
            <a:solidFill>
              <a:schemeClr val="bg2">
                <a:lumMod val="25000"/>
              </a:schemeClr>
            </a:solidFill>
          </a:endParaRPr>
        </a:p>
      </dgm:t>
    </dgm:pt>
    <dgm:pt modelId="{B06D09DA-B84D-4122-B446-4959339519B4}" type="parTrans" cxnId="{129AB4EE-8B7E-43C8-87DB-1D23CEE76E41}">
      <dgm:prSet/>
      <dgm:spPr/>
      <dgm:t>
        <a:bodyPr/>
        <a:lstStyle/>
        <a:p>
          <a:endParaRPr lang="es-AR">
            <a:solidFill>
              <a:schemeClr val="bg2">
                <a:lumMod val="25000"/>
              </a:schemeClr>
            </a:solidFill>
          </a:endParaRPr>
        </a:p>
      </dgm:t>
    </dgm:pt>
    <dgm:pt modelId="{0A0000F0-5641-4A45-92E6-AAB8EEDBC690}" type="sibTrans" cxnId="{129AB4EE-8B7E-43C8-87DB-1D23CEE76E41}">
      <dgm:prSet/>
      <dgm:spPr/>
      <dgm:t>
        <a:bodyPr/>
        <a:lstStyle/>
        <a:p>
          <a:endParaRPr lang="es-AR">
            <a:solidFill>
              <a:schemeClr val="bg2">
                <a:lumMod val="25000"/>
              </a:schemeClr>
            </a:solidFill>
          </a:endParaRPr>
        </a:p>
      </dgm:t>
    </dgm:pt>
    <dgm:pt modelId="{35B51B08-902B-4009-936D-DA7B40D17A7C}" type="pres">
      <dgm:prSet presAssocID="{21AE8CAF-2F57-4826-A9D4-7D88B8B19596}" presName="Name0" presStyleCnt="0">
        <dgm:presLayoutVars>
          <dgm:dir/>
          <dgm:animLvl val="lvl"/>
          <dgm:resizeHandles val="exact"/>
        </dgm:presLayoutVars>
      </dgm:prSet>
      <dgm:spPr/>
    </dgm:pt>
    <dgm:pt modelId="{15944B1F-FF12-40CF-9DE2-A148B8B0BE21}" type="pres">
      <dgm:prSet presAssocID="{53E6AF42-1209-4F23-A166-8B98C07FE10A}" presName="Name8" presStyleCnt="0"/>
      <dgm:spPr/>
    </dgm:pt>
    <dgm:pt modelId="{ED2E726F-AA9D-412F-A419-7C0FF94F570F}" type="pres">
      <dgm:prSet presAssocID="{53E6AF42-1209-4F23-A166-8B98C07FE10A}" presName="level" presStyleLbl="node1" presStyleIdx="0" presStyleCnt="3">
        <dgm:presLayoutVars>
          <dgm:chMax val="1"/>
          <dgm:bulletEnabled val="1"/>
        </dgm:presLayoutVars>
      </dgm:prSet>
      <dgm:spPr/>
    </dgm:pt>
    <dgm:pt modelId="{141DFFFC-BE90-4F93-B3FA-9FA292D2F3F3}" type="pres">
      <dgm:prSet presAssocID="{53E6AF42-1209-4F23-A166-8B98C07FE10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4320FA3-F68B-481A-8EC5-DF0FAD78F7C0}" type="pres">
      <dgm:prSet presAssocID="{AC7112B3-FC5A-4D1C-B3DC-50CB6BA8018B}" presName="Name8" presStyleCnt="0"/>
      <dgm:spPr/>
    </dgm:pt>
    <dgm:pt modelId="{BFFC4231-73CA-4F10-A036-5AC22D20280D}" type="pres">
      <dgm:prSet presAssocID="{AC7112B3-FC5A-4D1C-B3DC-50CB6BA8018B}" presName="level" presStyleLbl="node1" presStyleIdx="1" presStyleCnt="3">
        <dgm:presLayoutVars>
          <dgm:chMax val="1"/>
          <dgm:bulletEnabled val="1"/>
        </dgm:presLayoutVars>
      </dgm:prSet>
      <dgm:spPr/>
    </dgm:pt>
    <dgm:pt modelId="{590474C1-00DD-4713-95D0-0F05879E4EC7}" type="pres">
      <dgm:prSet presAssocID="{AC7112B3-FC5A-4D1C-B3DC-50CB6BA8018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315A83E-4C17-4F41-ADD5-67EF7D5320D0}" type="pres">
      <dgm:prSet presAssocID="{311DFAAA-6A8C-40CD-AEA9-5B2787E7F612}" presName="Name8" presStyleCnt="0"/>
      <dgm:spPr/>
    </dgm:pt>
    <dgm:pt modelId="{B7C52725-7B8E-4A3F-A92E-90B7BBC1E7A1}" type="pres">
      <dgm:prSet presAssocID="{311DFAAA-6A8C-40CD-AEA9-5B2787E7F612}" presName="level" presStyleLbl="node1" presStyleIdx="2" presStyleCnt="3">
        <dgm:presLayoutVars>
          <dgm:chMax val="1"/>
          <dgm:bulletEnabled val="1"/>
        </dgm:presLayoutVars>
      </dgm:prSet>
      <dgm:spPr/>
    </dgm:pt>
    <dgm:pt modelId="{C120E894-E805-4AAB-9DF9-A40D803178E0}" type="pres">
      <dgm:prSet presAssocID="{311DFAAA-6A8C-40CD-AEA9-5B2787E7F61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76E6E62-105B-494C-8886-3E11C1BB6102}" type="presOf" srcId="{AC7112B3-FC5A-4D1C-B3DC-50CB6BA8018B}" destId="{BFFC4231-73CA-4F10-A036-5AC22D20280D}" srcOrd="0" destOrd="0" presId="urn:microsoft.com/office/officeart/2005/8/layout/pyramid1"/>
    <dgm:cxn modelId="{06FB754F-0E07-4790-B509-C9B6828FC334}" type="presOf" srcId="{AC7112B3-FC5A-4D1C-B3DC-50CB6BA8018B}" destId="{590474C1-00DD-4713-95D0-0F05879E4EC7}" srcOrd="1" destOrd="0" presId="urn:microsoft.com/office/officeart/2005/8/layout/pyramid1"/>
    <dgm:cxn modelId="{B8EC7477-A09C-4907-9F61-4C3A2144601C}" type="presOf" srcId="{311DFAAA-6A8C-40CD-AEA9-5B2787E7F612}" destId="{B7C52725-7B8E-4A3F-A92E-90B7BBC1E7A1}" srcOrd="0" destOrd="0" presId="urn:microsoft.com/office/officeart/2005/8/layout/pyramid1"/>
    <dgm:cxn modelId="{8C70DB85-BDCA-4C09-8FB6-3A99189841DA}" type="presOf" srcId="{53E6AF42-1209-4F23-A166-8B98C07FE10A}" destId="{141DFFFC-BE90-4F93-B3FA-9FA292D2F3F3}" srcOrd="1" destOrd="0" presId="urn:microsoft.com/office/officeart/2005/8/layout/pyramid1"/>
    <dgm:cxn modelId="{F74CADA1-4E62-4E26-ADA6-3D6F6BA8B2A9}" srcId="{21AE8CAF-2F57-4826-A9D4-7D88B8B19596}" destId="{53E6AF42-1209-4F23-A166-8B98C07FE10A}" srcOrd="0" destOrd="0" parTransId="{CCC70492-E27C-4364-870C-3A24AE35EB2E}" sibTransId="{D676A2A9-4053-48A4-9347-6C45E4E7A47F}"/>
    <dgm:cxn modelId="{1D623AC2-E05B-45AB-989E-57E8408DA618}" type="presOf" srcId="{21AE8CAF-2F57-4826-A9D4-7D88B8B19596}" destId="{35B51B08-902B-4009-936D-DA7B40D17A7C}" srcOrd="0" destOrd="0" presId="urn:microsoft.com/office/officeart/2005/8/layout/pyramid1"/>
    <dgm:cxn modelId="{6D9CEBDF-9A70-48CE-B969-485048511C47}" type="presOf" srcId="{311DFAAA-6A8C-40CD-AEA9-5B2787E7F612}" destId="{C120E894-E805-4AAB-9DF9-A40D803178E0}" srcOrd="1" destOrd="0" presId="urn:microsoft.com/office/officeart/2005/8/layout/pyramid1"/>
    <dgm:cxn modelId="{129AB4EE-8B7E-43C8-87DB-1D23CEE76E41}" srcId="{21AE8CAF-2F57-4826-A9D4-7D88B8B19596}" destId="{311DFAAA-6A8C-40CD-AEA9-5B2787E7F612}" srcOrd="2" destOrd="0" parTransId="{B06D09DA-B84D-4122-B446-4959339519B4}" sibTransId="{0A0000F0-5641-4A45-92E6-AAB8EEDBC690}"/>
    <dgm:cxn modelId="{F32997F6-FC57-4C19-AE76-F1E43C738D25}" type="presOf" srcId="{53E6AF42-1209-4F23-A166-8B98C07FE10A}" destId="{ED2E726F-AA9D-412F-A419-7C0FF94F570F}" srcOrd="0" destOrd="0" presId="urn:microsoft.com/office/officeart/2005/8/layout/pyramid1"/>
    <dgm:cxn modelId="{A9133FFB-A7D8-4BFA-87D4-D1671EE65268}" srcId="{21AE8CAF-2F57-4826-A9D4-7D88B8B19596}" destId="{AC7112B3-FC5A-4D1C-B3DC-50CB6BA8018B}" srcOrd="1" destOrd="0" parTransId="{45524694-2E57-41D1-BAD8-FA600C2AA39F}" sibTransId="{6D53B883-5A86-487A-A408-1D6C3DA7ECD0}"/>
    <dgm:cxn modelId="{E5172681-22BC-40F4-9977-45D3A51978B2}" type="presParOf" srcId="{35B51B08-902B-4009-936D-DA7B40D17A7C}" destId="{15944B1F-FF12-40CF-9DE2-A148B8B0BE21}" srcOrd="0" destOrd="0" presId="urn:microsoft.com/office/officeart/2005/8/layout/pyramid1"/>
    <dgm:cxn modelId="{F0C8E8CF-E529-4D4E-AF5A-7935A2E139D6}" type="presParOf" srcId="{15944B1F-FF12-40CF-9DE2-A148B8B0BE21}" destId="{ED2E726F-AA9D-412F-A419-7C0FF94F570F}" srcOrd="0" destOrd="0" presId="urn:microsoft.com/office/officeart/2005/8/layout/pyramid1"/>
    <dgm:cxn modelId="{2C35959C-A19D-4EC1-B260-A02F2A8598AF}" type="presParOf" srcId="{15944B1F-FF12-40CF-9DE2-A148B8B0BE21}" destId="{141DFFFC-BE90-4F93-B3FA-9FA292D2F3F3}" srcOrd="1" destOrd="0" presId="urn:microsoft.com/office/officeart/2005/8/layout/pyramid1"/>
    <dgm:cxn modelId="{49E89C40-6013-46D9-9AFD-3AD1FACACD6D}" type="presParOf" srcId="{35B51B08-902B-4009-936D-DA7B40D17A7C}" destId="{34320FA3-F68B-481A-8EC5-DF0FAD78F7C0}" srcOrd="1" destOrd="0" presId="urn:microsoft.com/office/officeart/2005/8/layout/pyramid1"/>
    <dgm:cxn modelId="{08A9C832-418A-4450-AE1F-1599B8972A51}" type="presParOf" srcId="{34320FA3-F68B-481A-8EC5-DF0FAD78F7C0}" destId="{BFFC4231-73CA-4F10-A036-5AC22D20280D}" srcOrd="0" destOrd="0" presId="urn:microsoft.com/office/officeart/2005/8/layout/pyramid1"/>
    <dgm:cxn modelId="{51B7B57C-4B1E-4376-BE0B-C5B7A50A7374}" type="presParOf" srcId="{34320FA3-F68B-481A-8EC5-DF0FAD78F7C0}" destId="{590474C1-00DD-4713-95D0-0F05879E4EC7}" srcOrd="1" destOrd="0" presId="urn:microsoft.com/office/officeart/2005/8/layout/pyramid1"/>
    <dgm:cxn modelId="{C41A2827-A90B-456B-B583-86C7C43DC39D}" type="presParOf" srcId="{35B51B08-902B-4009-936D-DA7B40D17A7C}" destId="{4315A83E-4C17-4F41-ADD5-67EF7D5320D0}" srcOrd="2" destOrd="0" presId="urn:microsoft.com/office/officeart/2005/8/layout/pyramid1"/>
    <dgm:cxn modelId="{AFFFEA6F-1133-4F27-909D-9C42308CC644}" type="presParOf" srcId="{4315A83E-4C17-4F41-ADD5-67EF7D5320D0}" destId="{B7C52725-7B8E-4A3F-A92E-90B7BBC1E7A1}" srcOrd="0" destOrd="0" presId="urn:microsoft.com/office/officeart/2005/8/layout/pyramid1"/>
    <dgm:cxn modelId="{C122AA25-F15F-4FCC-9B7C-FCA88E9225BA}" type="presParOf" srcId="{4315A83E-4C17-4F41-ADD5-67EF7D5320D0}" destId="{C120E894-E805-4AAB-9DF9-A40D803178E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194466-F90D-4695-8E0A-9492D6A3D800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C69B9D9D-F5F8-450C-8CEF-E3103BD99EDF}">
      <dgm:prSet phldrT="[Texto]"/>
      <dgm:spPr/>
      <dgm:t>
        <a:bodyPr/>
        <a:lstStyle/>
        <a:p>
          <a:r>
            <a:rPr lang="es-ES" dirty="0"/>
            <a:t>Personas con inmunocompromiso</a:t>
          </a:r>
          <a:endParaRPr lang="es-AR" dirty="0"/>
        </a:p>
      </dgm:t>
    </dgm:pt>
    <dgm:pt modelId="{DD932D2A-D12A-45CF-A994-E7881E2CC7EF}" type="parTrans" cxnId="{7982FA0D-20A3-4EB3-9850-F5D7048AE035}">
      <dgm:prSet/>
      <dgm:spPr/>
      <dgm:t>
        <a:bodyPr/>
        <a:lstStyle/>
        <a:p>
          <a:endParaRPr lang="es-AR"/>
        </a:p>
      </dgm:t>
    </dgm:pt>
    <dgm:pt modelId="{D87A3F51-636F-4D6A-81E5-5ABE30220F60}" type="sibTrans" cxnId="{7982FA0D-20A3-4EB3-9850-F5D7048AE035}">
      <dgm:prSet/>
      <dgm:spPr/>
      <dgm:t>
        <a:bodyPr/>
        <a:lstStyle/>
        <a:p>
          <a:endParaRPr lang="es-AR"/>
        </a:p>
      </dgm:t>
    </dgm:pt>
    <dgm:pt modelId="{3021D0A5-8FF1-4893-A0EC-EE8168F6F43C}">
      <dgm:prSet phldrT="[Texto]"/>
      <dgm:spPr/>
      <dgm:t>
        <a:bodyPr/>
        <a:lstStyle/>
        <a:p>
          <a:r>
            <a:rPr lang="es-ES" dirty="0"/>
            <a:t>En cualquier edad se indicará una dosis adicional al esquema primario, con un intervalo mínimo de 1 meses desde la última dosis</a:t>
          </a:r>
          <a:endParaRPr lang="es-AR" dirty="0"/>
        </a:p>
      </dgm:t>
    </dgm:pt>
    <dgm:pt modelId="{E81CB66D-20FC-4EE1-8A14-1A726FDF687C}" type="parTrans" cxnId="{EF4B57D9-D2F8-4E64-A587-7F969428D972}">
      <dgm:prSet/>
      <dgm:spPr/>
      <dgm:t>
        <a:bodyPr/>
        <a:lstStyle/>
        <a:p>
          <a:endParaRPr lang="es-AR"/>
        </a:p>
      </dgm:t>
    </dgm:pt>
    <dgm:pt modelId="{CB372296-9B35-4E66-B5D2-9C668D07DF9D}" type="sibTrans" cxnId="{EF4B57D9-D2F8-4E64-A587-7F969428D972}">
      <dgm:prSet/>
      <dgm:spPr/>
      <dgm:t>
        <a:bodyPr/>
        <a:lstStyle/>
        <a:p>
          <a:endParaRPr lang="es-AR"/>
        </a:p>
      </dgm:t>
    </dgm:pt>
    <dgm:pt modelId="{1C6779BD-980E-4882-9CDF-4CB270077875}">
      <dgm:prSet phldrT="[Texto]"/>
      <dgm:spPr/>
      <dgm:t>
        <a:bodyPr/>
        <a:lstStyle/>
        <a:p>
          <a:r>
            <a:rPr lang="es-ES" dirty="0"/>
            <a:t>Intercambiabilidad</a:t>
          </a:r>
          <a:endParaRPr lang="es-AR" dirty="0"/>
        </a:p>
      </dgm:t>
    </dgm:pt>
    <dgm:pt modelId="{BE8FACE6-F77E-4983-BA11-36A4B6FCA979}" type="parTrans" cxnId="{09C4364E-26BF-4523-B851-8004064EAFB0}">
      <dgm:prSet/>
      <dgm:spPr/>
      <dgm:t>
        <a:bodyPr/>
        <a:lstStyle/>
        <a:p>
          <a:endParaRPr lang="es-AR"/>
        </a:p>
      </dgm:t>
    </dgm:pt>
    <dgm:pt modelId="{15166880-B3D0-41BB-A30F-EC4E3B48638E}" type="sibTrans" cxnId="{09C4364E-26BF-4523-B851-8004064EAFB0}">
      <dgm:prSet/>
      <dgm:spPr/>
      <dgm:t>
        <a:bodyPr/>
        <a:lstStyle/>
        <a:p>
          <a:endParaRPr lang="es-AR"/>
        </a:p>
      </dgm:t>
    </dgm:pt>
    <dgm:pt modelId="{32FDFDDE-72E3-43A9-AAAD-E63350C72597}">
      <dgm:prSet phldrT="[Texto]"/>
      <dgm:spPr/>
      <dgm:t>
        <a:bodyPr/>
        <a:lstStyle/>
        <a:p>
          <a:r>
            <a:rPr lang="es-AR" dirty="0"/>
            <a:t>Completar preferentemente el esquema con la misma plataforma con la que se inició. </a:t>
          </a:r>
        </a:p>
      </dgm:t>
    </dgm:pt>
    <dgm:pt modelId="{26EB0363-96BF-4A52-B047-4CA05D1546E9}" type="parTrans" cxnId="{0623BBB5-0745-465C-94FF-70913370DCD0}">
      <dgm:prSet/>
      <dgm:spPr/>
      <dgm:t>
        <a:bodyPr/>
        <a:lstStyle/>
        <a:p>
          <a:endParaRPr lang="es-AR"/>
        </a:p>
      </dgm:t>
    </dgm:pt>
    <dgm:pt modelId="{EB48A890-63E6-4409-8E08-08842DAFC58F}" type="sibTrans" cxnId="{0623BBB5-0745-465C-94FF-70913370DCD0}">
      <dgm:prSet/>
      <dgm:spPr/>
      <dgm:t>
        <a:bodyPr/>
        <a:lstStyle/>
        <a:p>
          <a:endParaRPr lang="es-AR"/>
        </a:p>
      </dgm:t>
    </dgm:pt>
    <dgm:pt modelId="{C088FD0F-98AB-4E57-A57E-0140E20E68F2}">
      <dgm:prSet/>
      <dgm:spPr/>
      <dgm:t>
        <a:bodyPr/>
        <a:lstStyle/>
        <a:p>
          <a:r>
            <a:rPr lang="es-AR" dirty="0"/>
            <a:t>Completar el esquema con vacuna Moderna Bivariante si la vacuna utilizada como primera dosis no estuviese disponible. </a:t>
          </a:r>
        </a:p>
      </dgm:t>
    </dgm:pt>
    <dgm:pt modelId="{0DDBF95F-F249-4610-A08F-399AB11CD1E5}" type="parTrans" cxnId="{1221310E-DA26-4086-94F1-70406EFF87A1}">
      <dgm:prSet/>
      <dgm:spPr/>
      <dgm:t>
        <a:bodyPr/>
        <a:lstStyle/>
        <a:p>
          <a:endParaRPr lang="es-AR"/>
        </a:p>
      </dgm:t>
    </dgm:pt>
    <dgm:pt modelId="{EC132399-B42D-46D4-8FB6-BB47408ADB0E}" type="sibTrans" cxnId="{1221310E-DA26-4086-94F1-70406EFF87A1}">
      <dgm:prSet/>
      <dgm:spPr/>
      <dgm:t>
        <a:bodyPr/>
        <a:lstStyle/>
        <a:p>
          <a:endParaRPr lang="es-AR"/>
        </a:p>
      </dgm:t>
    </dgm:pt>
    <dgm:pt modelId="{C93D190E-7022-443F-8A30-5DB9BC07C232}">
      <dgm:prSet/>
      <dgm:spPr/>
      <dgm:t>
        <a:bodyPr/>
        <a:lstStyle/>
        <a:p>
          <a:r>
            <a:rPr lang="es-ES" dirty="0"/>
            <a:t>Coadministración con otras vacunas</a:t>
          </a:r>
          <a:endParaRPr lang="es-AR" dirty="0"/>
        </a:p>
      </dgm:t>
    </dgm:pt>
    <dgm:pt modelId="{06974B32-3500-4E90-AC8D-21B9F8B10663}" type="parTrans" cxnId="{6A8C166F-ECDD-4592-9F41-BFAC9A94C180}">
      <dgm:prSet/>
      <dgm:spPr/>
      <dgm:t>
        <a:bodyPr/>
        <a:lstStyle/>
        <a:p>
          <a:endParaRPr lang="es-AR"/>
        </a:p>
      </dgm:t>
    </dgm:pt>
    <dgm:pt modelId="{497D55B7-053E-440E-BD31-37644998BA26}" type="sibTrans" cxnId="{6A8C166F-ECDD-4592-9F41-BFAC9A94C180}">
      <dgm:prSet/>
      <dgm:spPr/>
      <dgm:t>
        <a:bodyPr/>
        <a:lstStyle/>
        <a:p>
          <a:endParaRPr lang="es-AR"/>
        </a:p>
      </dgm:t>
    </dgm:pt>
    <dgm:pt modelId="{1BEC693E-B1F1-4CA9-9FD2-3307701F6118}">
      <dgm:prSet/>
      <dgm:spPr/>
      <dgm:t>
        <a:bodyPr/>
        <a:lstStyle/>
        <a:p>
          <a:r>
            <a:rPr lang="es-ES" dirty="0"/>
            <a:t>Las vacunas contra COVID-19 pueden coadministrarse con cualquier vacuna incluida en el CNV</a:t>
          </a:r>
          <a:endParaRPr lang="es-AR" dirty="0"/>
        </a:p>
      </dgm:t>
    </dgm:pt>
    <dgm:pt modelId="{3F10D14B-CE77-4386-A35D-B9A6D83B7994}" type="parTrans" cxnId="{1ED439F3-90CB-487E-85C7-5B1E8F0EDFF9}">
      <dgm:prSet/>
      <dgm:spPr/>
      <dgm:t>
        <a:bodyPr/>
        <a:lstStyle/>
        <a:p>
          <a:endParaRPr lang="es-AR"/>
        </a:p>
      </dgm:t>
    </dgm:pt>
    <dgm:pt modelId="{59F34374-5AF8-401C-8213-3A69B7FDE65D}" type="sibTrans" cxnId="{1ED439F3-90CB-487E-85C7-5B1E8F0EDFF9}">
      <dgm:prSet/>
      <dgm:spPr/>
      <dgm:t>
        <a:bodyPr/>
        <a:lstStyle/>
        <a:p>
          <a:endParaRPr lang="es-AR"/>
        </a:p>
      </dgm:t>
    </dgm:pt>
    <dgm:pt modelId="{CA5A0DCF-D134-4641-98CA-66731338A90B}" type="pres">
      <dgm:prSet presAssocID="{E8194466-F90D-4695-8E0A-9492D6A3D800}" presName="linear" presStyleCnt="0">
        <dgm:presLayoutVars>
          <dgm:animLvl val="lvl"/>
          <dgm:resizeHandles val="exact"/>
        </dgm:presLayoutVars>
      </dgm:prSet>
      <dgm:spPr/>
    </dgm:pt>
    <dgm:pt modelId="{BE6F8538-E519-4A76-8DD3-D68FE89F9212}" type="pres">
      <dgm:prSet presAssocID="{C69B9D9D-F5F8-450C-8CEF-E3103BD99ED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2B0765B-2D21-4C0A-8F95-174970CE487A}" type="pres">
      <dgm:prSet presAssocID="{C69B9D9D-F5F8-450C-8CEF-E3103BD99EDF}" presName="childText" presStyleLbl="revTx" presStyleIdx="0" presStyleCnt="3">
        <dgm:presLayoutVars>
          <dgm:bulletEnabled val="1"/>
        </dgm:presLayoutVars>
      </dgm:prSet>
      <dgm:spPr/>
    </dgm:pt>
    <dgm:pt modelId="{A0912371-AE7F-4E47-BB96-0F294221B722}" type="pres">
      <dgm:prSet presAssocID="{1C6779BD-980E-4882-9CDF-4CB27007787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9525DE2-B842-4EFA-B019-C6B72618C957}" type="pres">
      <dgm:prSet presAssocID="{1C6779BD-980E-4882-9CDF-4CB270077875}" presName="childText" presStyleLbl="revTx" presStyleIdx="1" presStyleCnt="3">
        <dgm:presLayoutVars>
          <dgm:bulletEnabled val="1"/>
        </dgm:presLayoutVars>
      </dgm:prSet>
      <dgm:spPr/>
    </dgm:pt>
    <dgm:pt modelId="{2416B8E5-CC3A-402F-86DF-2CC17C02B50F}" type="pres">
      <dgm:prSet presAssocID="{C93D190E-7022-443F-8A30-5DB9BC07C23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721957B-FD53-49B3-BF07-B06BAEE05B79}" type="pres">
      <dgm:prSet presAssocID="{C93D190E-7022-443F-8A30-5DB9BC07C23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A19F5208-EC0B-4126-91CF-547B9D232357}" type="presOf" srcId="{C088FD0F-98AB-4E57-A57E-0140E20E68F2}" destId="{59525DE2-B842-4EFA-B019-C6B72618C957}" srcOrd="0" destOrd="1" presId="urn:microsoft.com/office/officeart/2005/8/layout/vList2"/>
    <dgm:cxn modelId="{7982FA0D-20A3-4EB3-9850-F5D7048AE035}" srcId="{E8194466-F90D-4695-8E0A-9492D6A3D800}" destId="{C69B9D9D-F5F8-450C-8CEF-E3103BD99EDF}" srcOrd="0" destOrd="0" parTransId="{DD932D2A-D12A-45CF-A994-E7881E2CC7EF}" sibTransId="{D87A3F51-636F-4D6A-81E5-5ABE30220F60}"/>
    <dgm:cxn modelId="{1221310E-DA26-4086-94F1-70406EFF87A1}" srcId="{1C6779BD-980E-4882-9CDF-4CB270077875}" destId="{C088FD0F-98AB-4E57-A57E-0140E20E68F2}" srcOrd="1" destOrd="0" parTransId="{0DDBF95F-F249-4610-A08F-399AB11CD1E5}" sibTransId="{EC132399-B42D-46D4-8FB6-BB47408ADB0E}"/>
    <dgm:cxn modelId="{ACFB9414-1403-40C7-88CC-CACC11801610}" type="presOf" srcId="{32FDFDDE-72E3-43A9-AAAD-E63350C72597}" destId="{59525DE2-B842-4EFA-B019-C6B72618C957}" srcOrd="0" destOrd="0" presId="urn:microsoft.com/office/officeart/2005/8/layout/vList2"/>
    <dgm:cxn modelId="{C09DEC61-58DA-4542-8A5F-99BFA6F06A6A}" type="presOf" srcId="{1BEC693E-B1F1-4CA9-9FD2-3307701F6118}" destId="{E721957B-FD53-49B3-BF07-B06BAEE05B79}" srcOrd="0" destOrd="0" presId="urn:microsoft.com/office/officeart/2005/8/layout/vList2"/>
    <dgm:cxn modelId="{A3F88645-290D-4B04-8763-A2B64985616D}" type="presOf" srcId="{1C6779BD-980E-4882-9CDF-4CB270077875}" destId="{A0912371-AE7F-4E47-BB96-0F294221B722}" srcOrd="0" destOrd="0" presId="urn:microsoft.com/office/officeart/2005/8/layout/vList2"/>
    <dgm:cxn modelId="{09C4364E-26BF-4523-B851-8004064EAFB0}" srcId="{E8194466-F90D-4695-8E0A-9492D6A3D800}" destId="{1C6779BD-980E-4882-9CDF-4CB270077875}" srcOrd="1" destOrd="0" parTransId="{BE8FACE6-F77E-4983-BA11-36A4B6FCA979}" sibTransId="{15166880-B3D0-41BB-A30F-EC4E3B48638E}"/>
    <dgm:cxn modelId="{6A8C166F-ECDD-4592-9F41-BFAC9A94C180}" srcId="{E8194466-F90D-4695-8E0A-9492D6A3D800}" destId="{C93D190E-7022-443F-8A30-5DB9BC07C232}" srcOrd="2" destOrd="0" parTransId="{06974B32-3500-4E90-AC8D-21B9F8B10663}" sibTransId="{497D55B7-053E-440E-BD31-37644998BA26}"/>
    <dgm:cxn modelId="{94E60A80-2BB6-4BDB-991B-5F6801A583D4}" type="presOf" srcId="{C69B9D9D-F5F8-450C-8CEF-E3103BD99EDF}" destId="{BE6F8538-E519-4A76-8DD3-D68FE89F9212}" srcOrd="0" destOrd="0" presId="urn:microsoft.com/office/officeart/2005/8/layout/vList2"/>
    <dgm:cxn modelId="{B5D2D684-5A7F-45C2-92FA-0015C702F88A}" type="presOf" srcId="{3021D0A5-8FF1-4893-A0EC-EE8168F6F43C}" destId="{D2B0765B-2D21-4C0A-8F95-174970CE487A}" srcOrd="0" destOrd="0" presId="urn:microsoft.com/office/officeart/2005/8/layout/vList2"/>
    <dgm:cxn modelId="{803D20A7-1E1F-4F98-AE43-50B68463CB64}" type="presOf" srcId="{E8194466-F90D-4695-8E0A-9492D6A3D800}" destId="{CA5A0DCF-D134-4641-98CA-66731338A90B}" srcOrd="0" destOrd="0" presId="urn:microsoft.com/office/officeart/2005/8/layout/vList2"/>
    <dgm:cxn modelId="{99D9E2AF-AC88-4478-AA38-F7150AF665A5}" type="presOf" srcId="{C93D190E-7022-443F-8A30-5DB9BC07C232}" destId="{2416B8E5-CC3A-402F-86DF-2CC17C02B50F}" srcOrd="0" destOrd="0" presId="urn:microsoft.com/office/officeart/2005/8/layout/vList2"/>
    <dgm:cxn modelId="{0623BBB5-0745-465C-94FF-70913370DCD0}" srcId="{1C6779BD-980E-4882-9CDF-4CB270077875}" destId="{32FDFDDE-72E3-43A9-AAAD-E63350C72597}" srcOrd="0" destOrd="0" parTransId="{26EB0363-96BF-4A52-B047-4CA05D1546E9}" sibTransId="{EB48A890-63E6-4409-8E08-08842DAFC58F}"/>
    <dgm:cxn modelId="{EF4B57D9-D2F8-4E64-A587-7F969428D972}" srcId="{C69B9D9D-F5F8-450C-8CEF-E3103BD99EDF}" destId="{3021D0A5-8FF1-4893-A0EC-EE8168F6F43C}" srcOrd="0" destOrd="0" parTransId="{E81CB66D-20FC-4EE1-8A14-1A726FDF687C}" sibTransId="{CB372296-9B35-4E66-B5D2-9C668D07DF9D}"/>
    <dgm:cxn modelId="{1ED439F3-90CB-487E-85C7-5B1E8F0EDFF9}" srcId="{C93D190E-7022-443F-8A30-5DB9BC07C232}" destId="{1BEC693E-B1F1-4CA9-9FD2-3307701F6118}" srcOrd="0" destOrd="0" parTransId="{3F10D14B-CE77-4386-A35D-B9A6D83B7994}" sibTransId="{59F34374-5AF8-401C-8213-3A69B7FDE65D}"/>
    <dgm:cxn modelId="{65E14841-2561-48F2-96C5-3605537B390B}" type="presParOf" srcId="{CA5A0DCF-D134-4641-98CA-66731338A90B}" destId="{BE6F8538-E519-4A76-8DD3-D68FE89F9212}" srcOrd="0" destOrd="0" presId="urn:microsoft.com/office/officeart/2005/8/layout/vList2"/>
    <dgm:cxn modelId="{C3CC26FE-EFD2-4673-ADA4-E6395749458C}" type="presParOf" srcId="{CA5A0DCF-D134-4641-98CA-66731338A90B}" destId="{D2B0765B-2D21-4C0A-8F95-174970CE487A}" srcOrd="1" destOrd="0" presId="urn:microsoft.com/office/officeart/2005/8/layout/vList2"/>
    <dgm:cxn modelId="{353FAB62-C59A-4E40-A1C6-A1563EE9D26B}" type="presParOf" srcId="{CA5A0DCF-D134-4641-98CA-66731338A90B}" destId="{A0912371-AE7F-4E47-BB96-0F294221B722}" srcOrd="2" destOrd="0" presId="urn:microsoft.com/office/officeart/2005/8/layout/vList2"/>
    <dgm:cxn modelId="{A10083CA-1F72-408D-A95A-183BE8D95C2C}" type="presParOf" srcId="{CA5A0DCF-D134-4641-98CA-66731338A90B}" destId="{59525DE2-B842-4EFA-B019-C6B72618C957}" srcOrd="3" destOrd="0" presId="urn:microsoft.com/office/officeart/2005/8/layout/vList2"/>
    <dgm:cxn modelId="{0EA90D72-4984-4449-9CA4-98B2E8D74A6F}" type="presParOf" srcId="{CA5A0DCF-D134-4641-98CA-66731338A90B}" destId="{2416B8E5-CC3A-402F-86DF-2CC17C02B50F}" srcOrd="4" destOrd="0" presId="urn:microsoft.com/office/officeart/2005/8/layout/vList2"/>
    <dgm:cxn modelId="{32BD1E87-1C91-4F2F-A434-123700D6CFBC}" type="presParOf" srcId="{CA5A0DCF-D134-4641-98CA-66731338A90B}" destId="{E721957B-FD53-49B3-BF07-B06BAEE05B7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ECB0FD-D4E2-439B-95ED-D87CCC1D2ECA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E05832F-C1FA-4B6D-92B3-5E6C132C74BB}">
      <dgm:prSet custT="1"/>
      <dgm:spPr/>
      <dgm:t>
        <a:bodyPr/>
        <a:lstStyle/>
        <a:p>
          <a:pPr algn="l">
            <a:lnSpc>
              <a:spcPct val="100000"/>
            </a:lnSpc>
            <a:defRPr b="1"/>
          </a:pPr>
          <a:r>
            <a:rPr lang="en-US" sz="1400" dirty="0" err="1"/>
            <a:t>Anafilaxia</a:t>
          </a:r>
          <a:r>
            <a:rPr lang="en-US" sz="1400" dirty="0"/>
            <a:t> o </a:t>
          </a:r>
          <a:r>
            <a:rPr lang="en-US" sz="1400" dirty="0" err="1"/>
            <a:t>reacción</a:t>
          </a:r>
          <a:r>
            <a:rPr lang="en-US" sz="1400" dirty="0"/>
            <a:t> </a:t>
          </a:r>
          <a:r>
            <a:rPr lang="en-US" sz="1400" dirty="0" err="1"/>
            <a:t>alérgica</a:t>
          </a:r>
          <a:r>
            <a:rPr lang="en-US" sz="1400" dirty="0"/>
            <a:t> grave </a:t>
          </a:r>
          <a:r>
            <a:rPr lang="en-US" sz="1400" dirty="0" err="1"/>
            <a:t>inmediata</a:t>
          </a:r>
          <a:r>
            <a:rPr lang="en-US" sz="1400" dirty="0"/>
            <a:t> a la </a:t>
          </a:r>
          <a:r>
            <a:rPr lang="en-US" sz="1400" dirty="0" err="1"/>
            <a:t>administración</a:t>
          </a:r>
          <a:r>
            <a:rPr lang="en-US" sz="1400" dirty="0"/>
            <a:t> de la </a:t>
          </a:r>
          <a:r>
            <a:rPr lang="en-US" sz="1400" dirty="0" err="1"/>
            <a:t>primera</a:t>
          </a:r>
          <a:r>
            <a:rPr lang="en-US" sz="1400" dirty="0"/>
            <a:t> dosis. </a:t>
          </a:r>
        </a:p>
      </dgm:t>
    </dgm:pt>
    <dgm:pt modelId="{EAC4E8E1-61FE-4765-AD0C-A1DB59DCD09D}" type="parTrans" cxnId="{4FD20248-EAF5-4C86-B7B2-A202DF51DC8B}">
      <dgm:prSet/>
      <dgm:spPr/>
      <dgm:t>
        <a:bodyPr/>
        <a:lstStyle/>
        <a:p>
          <a:endParaRPr lang="en-US" sz="1400"/>
        </a:p>
      </dgm:t>
    </dgm:pt>
    <dgm:pt modelId="{CE24AE76-2D12-49AE-A916-094570B6BB3C}" type="sibTrans" cxnId="{4FD20248-EAF5-4C86-B7B2-A202DF51DC8B}">
      <dgm:prSet/>
      <dgm:spPr/>
      <dgm:t>
        <a:bodyPr/>
        <a:lstStyle/>
        <a:p>
          <a:endParaRPr lang="en-US" sz="1400"/>
        </a:p>
      </dgm:t>
    </dgm:pt>
    <dgm:pt modelId="{3D876E22-30D3-4FD8-8A24-E2B33FA0737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400" dirty="0"/>
            <a:t>Las personas que </a:t>
          </a:r>
          <a:r>
            <a:rPr lang="en-US" sz="1400" dirty="0" err="1"/>
            <a:t>hayan</a:t>
          </a:r>
          <a:r>
            <a:rPr lang="en-US" sz="1400" dirty="0"/>
            <a:t> </a:t>
          </a:r>
          <a:r>
            <a:rPr lang="en-US" sz="1400" dirty="0" err="1"/>
            <a:t>presentado</a:t>
          </a:r>
          <a:r>
            <a:rPr lang="en-US" sz="1400" dirty="0"/>
            <a:t> </a:t>
          </a:r>
          <a:r>
            <a:rPr lang="en-US" sz="1400" dirty="0" err="1"/>
            <a:t>alergia</a:t>
          </a:r>
          <a:r>
            <a:rPr lang="en-US" sz="1400" dirty="0"/>
            <a:t> grave o </a:t>
          </a:r>
          <a:r>
            <a:rPr lang="en-US" sz="1400" dirty="0" err="1"/>
            <a:t>reacción</a:t>
          </a:r>
          <a:r>
            <a:rPr lang="en-US" sz="1400" dirty="0"/>
            <a:t> </a:t>
          </a:r>
          <a:r>
            <a:rPr lang="en-US" sz="1400" dirty="0" err="1"/>
            <a:t>anafiláctica</a:t>
          </a:r>
          <a:r>
            <a:rPr lang="en-US" sz="1400" dirty="0"/>
            <a:t> posterior a: </a:t>
          </a:r>
        </a:p>
      </dgm:t>
    </dgm:pt>
    <dgm:pt modelId="{E5E195DE-A952-48C6-B2CA-D01B8CED9369}" type="parTrans" cxnId="{39075726-263C-4DB1-931A-FD7C37CF23A4}">
      <dgm:prSet/>
      <dgm:spPr/>
      <dgm:t>
        <a:bodyPr/>
        <a:lstStyle/>
        <a:p>
          <a:endParaRPr lang="en-US" sz="1400"/>
        </a:p>
      </dgm:t>
    </dgm:pt>
    <dgm:pt modelId="{B519FAB8-ECF0-4B69-89C5-1559574800AA}" type="sibTrans" cxnId="{39075726-263C-4DB1-931A-FD7C37CF23A4}">
      <dgm:prSet/>
      <dgm:spPr/>
      <dgm:t>
        <a:bodyPr/>
        <a:lstStyle/>
        <a:p>
          <a:endParaRPr lang="en-US" sz="1400"/>
        </a:p>
      </dgm:t>
    </dgm:pt>
    <dgm:pt modelId="{FCC8FF12-244B-4D7F-B56A-E32312FB695E}" type="pres">
      <dgm:prSet presAssocID="{7BECB0FD-D4E2-439B-95ED-D87CCC1D2ECA}" presName="root" presStyleCnt="0">
        <dgm:presLayoutVars>
          <dgm:dir/>
          <dgm:resizeHandles val="exact"/>
        </dgm:presLayoutVars>
      </dgm:prSet>
      <dgm:spPr/>
    </dgm:pt>
    <dgm:pt modelId="{3E4EE3B6-447B-44FF-87C1-022E554CA290}" type="pres">
      <dgm:prSet presAssocID="{EE05832F-C1FA-4B6D-92B3-5E6C132C74BB}" presName="compNode" presStyleCnt="0"/>
      <dgm:spPr/>
    </dgm:pt>
    <dgm:pt modelId="{3FF803A7-7D0C-4C3E-9EC0-A8A8D323E694}" type="pres">
      <dgm:prSet presAssocID="{EE05832F-C1FA-4B6D-92B3-5E6C132C74BB}" presName="iconRect" presStyleLbl="node1" presStyleIdx="0" presStyleCnt="2" custLinFactNeighborX="-86403" custLinFactNeighborY="-3549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a"/>
        </a:ext>
      </dgm:extLst>
    </dgm:pt>
    <dgm:pt modelId="{5E734CCF-5E59-4019-BC89-CEA6ACCF1699}" type="pres">
      <dgm:prSet presAssocID="{EE05832F-C1FA-4B6D-92B3-5E6C132C74BB}" presName="iconSpace" presStyleCnt="0"/>
      <dgm:spPr/>
    </dgm:pt>
    <dgm:pt modelId="{58EBE551-B029-4860-A6AE-5DE03C3F82EA}" type="pres">
      <dgm:prSet presAssocID="{EE05832F-C1FA-4B6D-92B3-5E6C132C74BB}" presName="parTx" presStyleLbl="revTx" presStyleIdx="0" presStyleCnt="4" custLinFactY="-39517" custLinFactNeighborX="34485" custLinFactNeighborY="-100000">
        <dgm:presLayoutVars>
          <dgm:chMax val="0"/>
          <dgm:chPref val="0"/>
        </dgm:presLayoutVars>
      </dgm:prSet>
      <dgm:spPr/>
    </dgm:pt>
    <dgm:pt modelId="{7636148D-43F7-4FD1-9A70-5C18979B5B04}" type="pres">
      <dgm:prSet presAssocID="{EE05832F-C1FA-4B6D-92B3-5E6C132C74BB}" presName="txSpace" presStyleCnt="0"/>
      <dgm:spPr/>
    </dgm:pt>
    <dgm:pt modelId="{0F9B1FD4-1938-40F1-A7C9-487886498229}" type="pres">
      <dgm:prSet presAssocID="{EE05832F-C1FA-4B6D-92B3-5E6C132C74BB}" presName="desTx" presStyleLbl="revTx" presStyleIdx="1" presStyleCnt="4">
        <dgm:presLayoutVars/>
      </dgm:prSet>
      <dgm:spPr/>
    </dgm:pt>
    <dgm:pt modelId="{EA107F59-7E9E-4B47-877C-914163DF29D9}" type="pres">
      <dgm:prSet presAssocID="{CE24AE76-2D12-49AE-A916-094570B6BB3C}" presName="sibTrans" presStyleCnt="0"/>
      <dgm:spPr/>
    </dgm:pt>
    <dgm:pt modelId="{6BB84088-89D7-45BB-A07B-22BF5E98F2CB}" type="pres">
      <dgm:prSet presAssocID="{3D876E22-30D3-4FD8-8A24-E2B33FA07377}" presName="compNode" presStyleCnt="0"/>
      <dgm:spPr/>
    </dgm:pt>
    <dgm:pt modelId="{810DAB3A-77C8-4D27-BC05-FE8F4A76537B}" type="pres">
      <dgm:prSet presAssocID="{3D876E22-30D3-4FD8-8A24-E2B33FA07377}" presName="iconRect" presStyleLbl="node1" presStyleIdx="1" presStyleCnt="2" custLinFactX="-216223" custLinFactNeighborX="-300000" custLinFactNeighborY="9997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guja"/>
        </a:ext>
      </dgm:extLst>
    </dgm:pt>
    <dgm:pt modelId="{80EEA6A8-BCE6-4750-ADDC-2B9C8A4952CD}" type="pres">
      <dgm:prSet presAssocID="{3D876E22-30D3-4FD8-8A24-E2B33FA07377}" presName="iconSpace" presStyleCnt="0"/>
      <dgm:spPr/>
    </dgm:pt>
    <dgm:pt modelId="{67D0E343-D134-4214-AA94-2383CA85951D}" type="pres">
      <dgm:prSet presAssocID="{3D876E22-30D3-4FD8-8A24-E2B33FA07377}" presName="parTx" presStyleLbl="revTx" presStyleIdx="2" presStyleCnt="4" custLinFactX="-8938" custLinFactNeighborX="-100000" custLinFactNeighborY="69344">
        <dgm:presLayoutVars>
          <dgm:chMax val="0"/>
          <dgm:chPref val="0"/>
        </dgm:presLayoutVars>
      </dgm:prSet>
      <dgm:spPr/>
    </dgm:pt>
    <dgm:pt modelId="{305EAF0B-C6DF-48A7-855D-C861D4F42E88}" type="pres">
      <dgm:prSet presAssocID="{3D876E22-30D3-4FD8-8A24-E2B33FA07377}" presName="txSpace" presStyleCnt="0"/>
      <dgm:spPr/>
    </dgm:pt>
    <dgm:pt modelId="{86E4819B-8C06-4FA0-B701-034C6AFD5F46}" type="pres">
      <dgm:prSet presAssocID="{3D876E22-30D3-4FD8-8A24-E2B33FA07377}" presName="desTx" presStyleLbl="revTx" presStyleIdx="3" presStyleCnt="4" custScaleX="154121">
        <dgm:presLayoutVars/>
      </dgm:prSet>
      <dgm:spPr/>
    </dgm:pt>
  </dgm:ptLst>
  <dgm:cxnLst>
    <dgm:cxn modelId="{66DC8F0D-A04E-42CD-ACC4-F46A74534C28}" type="presOf" srcId="{3D876E22-30D3-4FD8-8A24-E2B33FA07377}" destId="{67D0E343-D134-4214-AA94-2383CA85951D}" srcOrd="0" destOrd="0" presId="urn:microsoft.com/office/officeart/2018/5/layout/CenteredIconLabelDescriptionList"/>
    <dgm:cxn modelId="{39075726-263C-4DB1-931A-FD7C37CF23A4}" srcId="{7BECB0FD-D4E2-439B-95ED-D87CCC1D2ECA}" destId="{3D876E22-30D3-4FD8-8A24-E2B33FA07377}" srcOrd="1" destOrd="0" parTransId="{E5E195DE-A952-48C6-B2CA-D01B8CED9369}" sibTransId="{B519FAB8-ECF0-4B69-89C5-1559574800AA}"/>
    <dgm:cxn modelId="{4FD20248-EAF5-4C86-B7B2-A202DF51DC8B}" srcId="{7BECB0FD-D4E2-439B-95ED-D87CCC1D2ECA}" destId="{EE05832F-C1FA-4B6D-92B3-5E6C132C74BB}" srcOrd="0" destOrd="0" parTransId="{EAC4E8E1-61FE-4765-AD0C-A1DB59DCD09D}" sibTransId="{CE24AE76-2D12-49AE-A916-094570B6BB3C}"/>
    <dgm:cxn modelId="{E995228A-7D73-4B7F-BF09-F48D81CED126}" type="presOf" srcId="{7BECB0FD-D4E2-439B-95ED-D87CCC1D2ECA}" destId="{FCC8FF12-244B-4D7F-B56A-E32312FB695E}" srcOrd="0" destOrd="0" presId="urn:microsoft.com/office/officeart/2018/5/layout/CenteredIconLabelDescriptionList"/>
    <dgm:cxn modelId="{4574DCCB-586F-48B3-A983-8C3EA44083EB}" type="presOf" srcId="{EE05832F-C1FA-4B6D-92B3-5E6C132C74BB}" destId="{58EBE551-B029-4860-A6AE-5DE03C3F82EA}" srcOrd="0" destOrd="0" presId="urn:microsoft.com/office/officeart/2018/5/layout/CenteredIconLabelDescriptionList"/>
    <dgm:cxn modelId="{E698BD42-2E10-4618-8819-A5FB8F7F6869}" type="presParOf" srcId="{FCC8FF12-244B-4D7F-B56A-E32312FB695E}" destId="{3E4EE3B6-447B-44FF-87C1-022E554CA290}" srcOrd="0" destOrd="0" presId="urn:microsoft.com/office/officeart/2018/5/layout/CenteredIconLabelDescriptionList"/>
    <dgm:cxn modelId="{1EE9F841-1E95-46C1-AF72-BF042E560C4A}" type="presParOf" srcId="{3E4EE3B6-447B-44FF-87C1-022E554CA290}" destId="{3FF803A7-7D0C-4C3E-9EC0-A8A8D323E694}" srcOrd="0" destOrd="0" presId="urn:microsoft.com/office/officeart/2018/5/layout/CenteredIconLabelDescriptionList"/>
    <dgm:cxn modelId="{DF3FD15A-CE85-4490-AF30-27B2BFAC5C0B}" type="presParOf" srcId="{3E4EE3B6-447B-44FF-87C1-022E554CA290}" destId="{5E734CCF-5E59-4019-BC89-CEA6ACCF1699}" srcOrd="1" destOrd="0" presId="urn:microsoft.com/office/officeart/2018/5/layout/CenteredIconLabelDescriptionList"/>
    <dgm:cxn modelId="{A2F8A6C9-CB2E-4ACD-9824-A806212EC13B}" type="presParOf" srcId="{3E4EE3B6-447B-44FF-87C1-022E554CA290}" destId="{58EBE551-B029-4860-A6AE-5DE03C3F82EA}" srcOrd="2" destOrd="0" presId="urn:microsoft.com/office/officeart/2018/5/layout/CenteredIconLabelDescriptionList"/>
    <dgm:cxn modelId="{BF355143-1547-42A0-A41C-7D5927975B86}" type="presParOf" srcId="{3E4EE3B6-447B-44FF-87C1-022E554CA290}" destId="{7636148D-43F7-4FD1-9A70-5C18979B5B04}" srcOrd="3" destOrd="0" presId="urn:microsoft.com/office/officeart/2018/5/layout/CenteredIconLabelDescriptionList"/>
    <dgm:cxn modelId="{47E6EAAE-22E1-42C2-A16E-66CA63AF72F5}" type="presParOf" srcId="{3E4EE3B6-447B-44FF-87C1-022E554CA290}" destId="{0F9B1FD4-1938-40F1-A7C9-487886498229}" srcOrd="4" destOrd="0" presId="urn:microsoft.com/office/officeart/2018/5/layout/CenteredIconLabelDescriptionList"/>
    <dgm:cxn modelId="{5A2F6156-A185-4A3A-9799-C46B66EECCF9}" type="presParOf" srcId="{FCC8FF12-244B-4D7F-B56A-E32312FB695E}" destId="{EA107F59-7E9E-4B47-877C-914163DF29D9}" srcOrd="1" destOrd="0" presId="urn:microsoft.com/office/officeart/2018/5/layout/CenteredIconLabelDescriptionList"/>
    <dgm:cxn modelId="{1818FB95-346F-402E-957F-5FB1B46E54E1}" type="presParOf" srcId="{FCC8FF12-244B-4D7F-B56A-E32312FB695E}" destId="{6BB84088-89D7-45BB-A07B-22BF5E98F2CB}" srcOrd="2" destOrd="0" presId="urn:microsoft.com/office/officeart/2018/5/layout/CenteredIconLabelDescriptionList"/>
    <dgm:cxn modelId="{DADC92B5-7EB5-4A19-A747-EDAECE9DA59F}" type="presParOf" srcId="{6BB84088-89D7-45BB-A07B-22BF5E98F2CB}" destId="{810DAB3A-77C8-4D27-BC05-FE8F4A76537B}" srcOrd="0" destOrd="0" presId="urn:microsoft.com/office/officeart/2018/5/layout/CenteredIconLabelDescriptionList"/>
    <dgm:cxn modelId="{A69B2AD8-B1F5-4A21-A381-CC6B3E325807}" type="presParOf" srcId="{6BB84088-89D7-45BB-A07B-22BF5E98F2CB}" destId="{80EEA6A8-BCE6-4750-ADDC-2B9C8A4952CD}" srcOrd="1" destOrd="0" presId="urn:microsoft.com/office/officeart/2018/5/layout/CenteredIconLabelDescriptionList"/>
    <dgm:cxn modelId="{7BF07D91-57FE-4E1A-A8F2-7CDBE67FA371}" type="presParOf" srcId="{6BB84088-89D7-45BB-A07B-22BF5E98F2CB}" destId="{67D0E343-D134-4214-AA94-2383CA85951D}" srcOrd="2" destOrd="0" presId="urn:microsoft.com/office/officeart/2018/5/layout/CenteredIconLabelDescriptionList"/>
    <dgm:cxn modelId="{B0EABD45-79DB-4CF8-82CB-48F0C5C2ACFF}" type="presParOf" srcId="{6BB84088-89D7-45BB-A07B-22BF5E98F2CB}" destId="{305EAF0B-C6DF-48A7-855D-C861D4F42E88}" srcOrd="3" destOrd="0" presId="urn:microsoft.com/office/officeart/2018/5/layout/CenteredIconLabelDescriptionList"/>
    <dgm:cxn modelId="{A2B68CBB-239D-48CB-A361-AF43F56BF274}" type="presParOf" srcId="{6BB84088-89D7-45BB-A07B-22BF5E98F2CB}" destId="{86E4819B-8C06-4FA0-B701-034C6AFD5F4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31308E-77D1-41E8-BCAE-8A3C0CE764BD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85F4936E-6208-4557-AF88-767991CACF41}">
      <dgm:prSet phldrT="[Texto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Coberturas de vacunación</a:t>
          </a:r>
          <a:endParaRPr lang="es-AR" dirty="0">
            <a:solidFill>
              <a:schemeClr val="tx1"/>
            </a:solidFill>
          </a:endParaRPr>
        </a:p>
      </dgm:t>
    </dgm:pt>
    <dgm:pt modelId="{8D294208-0F9B-4764-8B9E-F3661105C86C}" type="parTrans" cxnId="{C135253C-5D21-450C-A2B8-C49E99048367}">
      <dgm:prSet/>
      <dgm:spPr/>
      <dgm:t>
        <a:bodyPr/>
        <a:lstStyle/>
        <a:p>
          <a:endParaRPr lang="es-AR"/>
        </a:p>
      </dgm:t>
    </dgm:pt>
    <dgm:pt modelId="{0A44EF7F-5D6D-4236-ABA1-DE9DCF6B2C50}" type="sibTrans" cxnId="{C135253C-5D21-450C-A2B8-C49E99048367}">
      <dgm:prSet/>
      <dgm:spPr/>
      <dgm:t>
        <a:bodyPr/>
        <a:lstStyle/>
        <a:p>
          <a:endParaRPr lang="es-AR"/>
        </a:p>
      </dgm:t>
    </dgm:pt>
    <dgm:pt modelId="{2263A42F-91FF-4484-B50B-80C178FF1BBC}">
      <dgm:prSet phldrT="[Texto]"/>
      <dgm:spPr/>
      <dgm:t>
        <a:bodyPr/>
        <a:lstStyle/>
        <a:p>
          <a:r>
            <a:rPr lang="es-ES" dirty="0"/>
            <a:t>Novedad de las vacunas y evidencia respaldatoria</a:t>
          </a:r>
          <a:endParaRPr lang="es-AR" dirty="0"/>
        </a:p>
      </dgm:t>
    </dgm:pt>
    <dgm:pt modelId="{86AA76E6-E428-4896-958F-D7A4D7EE5B3A}" type="parTrans" cxnId="{8ACB5708-AD92-4A8C-95DF-38DC759F4518}">
      <dgm:prSet/>
      <dgm:spPr/>
      <dgm:t>
        <a:bodyPr/>
        <a:lstStyle/>
        <a:p>
          <a:endParaRPr lang="es-AR"/>
        </a:p>
      </dgm:t>
    </dgm:pt>
    <dgm:pt modelId="{338EFA2C-A8B7-4152-AC8D-8C979ADA9878}" type="sibTrans" cxnId="{8ACB5708-AD92-4A8C-95DF-38DC759F4518}">
      <dgm:prSet/>
      <dgm:spPr/>
      <dgm:t>
        <a:bodyPr/>
        <a:lstStyle/>
        <a:p>
          <a:endParaRPr lang="es-AR"/>
        </a:p>
      </dgm:t>
    </dgm:pt>
    <dgm:pt modelId="{E4530C77-249B-4C56-B626-0A35881EE711}">
      <dgm:prSet phldrT="[Texto]"/>
      <dgm:spPr/>
      <dgm:t>
        <a:bodyPr/>
        <a:lstStyle/>
        <a:p>
          <a:r>
            <a:rPr lang="es-ES" dirty="0"/>
            <a:t>Percepción de “politización” del tema</a:t>
          </a:r>
          <a:endParaRPr lang="es-AR" dirty="0"/>
        </a:p>
      </dgm:t>
    </dgm:pt>
    <dgm:pt modelId="{0C1C52B9-8875-471E-98AD-339568A350FF}" type="parTrans" cxnId="{BC53B7CF-EF8B-4FF7-BDCC-F1F1AB4CAA81}">
      <dgm:prSet/>
      <dgm:spPr/>
      <dgm:t>
        <a:bodyPr/>
        <a:lstStyle/>
        <a:p>
          <a:endParaRPr lang="es-AR"/>
        </a:p>
      </dgm:t>
    </dgm:pt>
    <dgm:pt modelId="{F325805F-EB54-4FC1-9388-4C146EFE1C3E}" type="sibTrans" cxnId="{BC53B7CF-EF8B-4FF7-BDCC-F1F1AB4CAA81}">
      <dgm:prSet/>
      <dgm:spPr/>
      <dgm:t>
        <a:bodyPr/>
        <a:lstStyle/>
        <a:p>
          <a:endParaRPr lang="es-AR"/>
        </a:p>
      </dgm:t>
    </dgm:pt>
    <dgm:pt modelId="{BEB313E7-8968-48C0-A737-E33C62C2D262}">
      <dgm:prSet phldrT="[Texto]"/>
      <dgm:spPr/>
      <dgm:t>
        <a:bodyPr/>
        <a:lstStyle/>
        <a:p>
          <a:r>
            <a:rPr lang="es-ES" dirty="0"/>
            <a:t>Presión social</a:t>
          </a:r>
        </a:p>
      </dgm:t>
    </dgm:pt>
    <dgm:pt modelId="{C3B80F1F-012B-4FF0-9B9A-E178368A17F4}" type="parTrans" cxnId="{CFC50271-E68C-4B43-8C31-2320AFE47BAC}">
      <dgm:prSet/>
      <dgm:spPr/>
      <dgm:t>
        <a:bodyPr/>
        <a:lstStyle/>
        <a:p>
          <a:endParaRPr lang="es-AR"/>
        </a:p>
      </dgm:t>
    </dgm:pt>
    <dgm:pt modelId="{1E589429-2E59-4C72-A0F4-B8D18D3A83C4}" type="sibTrans" cxnId="{CFC50271-E68C-4B43-8C31-2320AFE47BAC}">
      <dgm:prSet/>
      <dgm:spPr/>
      <dgm:t>
        <a:bodyPr/>
        <a:lstStyle/>
        <a:p>
          <a:endParaRPr lang="es-AR"/>
        </a:p>
      </dgm:t>
    </dgm:pt>
    <dgm:pt modelId="{C16EA582-5543-4209-B988-40BEB569C096}">
      <dgm:prSet phldrT="[Texto]"/>
      <dgm:spPr/>
      <dgm:t>
        <a:bodyPr/>
        <a:lstStyle/>
        <a:p>
          <a:r>
            <a:rPr lang="es-ES" dirty="0"/>
            <a:t>Beneficio colectivo vs individual</a:t>
          </a:r>
        </a:p>
      </dgm:t>
    </dgm:pt>
    <dgm:pt modelId="{8D43C2B5-7E6F-4603-ADBE-205D6F6B4EDE}" type="parTrans" cxnId="{25D2306D-419B-420B-B6DF-997D4E5F1275}">
      <dgm:prSet/>
      <dgm:spPr/>
      <dgm:t>
        <a:bodyPr/>
        <a:lstStyle/>
        <a:p>
          <a:endParaRPr lang="es-AR"/>
        </a:p>
      </dgm:t>
    </dgm:pt>
    <dgm:pt modelId="{BC690249-9EEE-4234-9FB3-9F65F3017FE1}" type="sibTrans" cxnId="{25D2306D-419B-420B-B6DF-997D4E5F1275}">
      <dgm:prSet/>
      <dgm:spPr/>
      <dgm:t>
        <a:bodyPr/>
        <a:lstStyle/>
        <a:p>
          <a:endParaRPr lang="es-AR"/>
        </a:p>
      </dgm:t>
    </dgm:pt>
    <dgm:pt modelId="{DA33662C-59CF-4C0A-8D6A-B365EAEBDF79}" type="pres">
      <dgm:prSet presAssocID="{7131308E-77D1-41E8-BCAE-8A3C0CE764B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35FF1F-32A3-4E9D-8037-8167F9E31B5B}" type="pres">
      <dgm:prSet presAssocID="{85F4936E-6208-4557-AF88-767991CACF41}" presName="centerShape" presStyleLbl="node0" presStyleIdx="0" presStyleCnt="1" custScaleX="97215"/>
      <dgm:spPr/>
    </dgm:pt>
    <dgm:pt modelId="{1D81ECE9-60A7-44F6-ABED-818DE47B9BB4}" type="pres">
      <dgm:prSet presAssocID="{86AA76E6-E428-4896-958F-D7A4D7EE5B3A}" presName="parTrans" presStyleLbl="bgSibTrans2D1" presStyleIdx="0" presStyleCnt="4"/>
      <dgm:spPr/>
    </dgm:pt>
    <dgm:pt modelId="{BDEDE6EB-6B06-44CC-8524-671B993AA96E}" type="pres">
      <dgm:prSet presAssocID="{2263A42F-91FF-4484-B50B-80C178FF1BBC}" presName="node" presStyleLbl="node1" presStyleIdx="0" presStyleCnt="4">
        <dgm:presLayoutVars>
          <dgm:bulletEnabled val="1"/>
        </dgm:presLayoutVars>
      </dgm:prSet>
      <dgm:spPr/>
    </dgm:pt>
    <dgm:pt modelId="{6301AA6A-37B1-40BC-8DD6-7961DFA03F13}" type="pres">
      <dgm:prSet presAssocID="{0C1C52B9-8875-471E-98AD-339568A350FF}" presName="parTrans" presStyleLbl="bgSibTrans2D1" presStyleIdx="1" presStyleCnt="4"/>
      <dgm:spPr/>
    </dgm:pt>
    <dgm:pt modelId="{40FCB447-6BFC-4442-B323-DB7B38FF0EF2}" type="pres">
      <dgm:prSet presAssocID="{E4530C77-249B-4C56-B626-0A35881EE711}" presName="node" presStyleLbl="node1" presStyleIdx="1" presStyleCnt="4">
        <dgm:presLayoutVars>
          <dgm:bulletEnabled val="1"/>
        </dgm:presLayoutVars>
      </dgm:prSet>
      <dgm:spPr/>
    </dgm:pt>
    <dgm:pt modelId="{8035364D-25CD-4DA6-B6B6-BAF2260805AF}" type="pres">
      <dgm:prSet presAssocID="{C3B80F1F-012B-4FF0-9B9A-E178368A17F4}" presName="parTrans" presStyleLbl="bgSibTrans2D1" presStyleIdx="2" presStyleCnt="4"/>
      <dgm:spPr/>
    </dgm:pt>
    <dgm:pt modelId="{F321338A-CFC7-48CC-8888-79DB5B70C967}" type="pres">
      <dgm:prSet presAssocID="{BEB313E7-8968-48C0-A737-E33C62C2D262}" presName="node" presStyleLbl="node1" presStyleIdx="2" presStyleCnt="4">
        <dgm:presLayoutVars>
          <dgm:bulletEnabled val="1"/>
        </dgm:presLayoutVars>
      </dgm:prSet>
      <dgm:spPr/>
    </dgm:pt>
    <dgm:pt modelId="{4771445A-0378-4FB5-97A1-E06135FC28D8}" type="pres">
      <dgm:prSet presAssocID="{8D43C2B5-7E6F-4603-ADBE-205D6F6B4EDE}" presName="parTrans" presStyleLbl="bgSibTrans2D1" presStyleIdx="3" presStyleCnt="4"/>
      <dgm:spPr/>
    </dgm:pt>
    <dgm:pt modelId="{8803EFE7-6A14-4862-8B91-D955A9FA544E}" type="pres">
      <dgm:prSet presAssocID="{C16EA582-5543-4209-B988-40BEB569C096}" presName="node" presStyleLbl="node1" presStyleIdx="3" presStyleCnt="4">
        <dgm:presLayoutVars>
          <dgm:bulletEnabled val="1"/>
        </dgm:presLayoutVars>
      </dgm:prSet>
      <dgm:spPr/>
    </dgm:pt>
  </dgm:ptLst>
  <dgm:cxnLst>
    <dgm:cxn modelId="{8ACB5708-AD92-4A8C-95DF-38DC759F4518}" srcId="{85F4936E-6208-4557-AF88-767991CACF41}" destId="{2263A42F-91FF-4484-B50B-80C178FF1BBC}" srcOrd="0" destOrd="0" parTransId="{86AA76E6-E428-4896-958F-D7A4D7EE5B3A}" sibTransId="{338EFA2C-A8B7-4152-AC8D-8C979ADA9878}"/>
    <dgm:cxn modelId="{4A374117-6BFA-4155-B5E9-5914498D7285}" type="presOf" srcId="{2263A42F-91FF-4484-B50B-80C178FF1BBC}" destId="{BDEDE6EB-6B06-44CC-8524-671B993AA96E}" srcOrd="0" destOrd="0" presId="urn:microsoft.com/office/officeart/2005/8/layout/radial4"/>
    <dgm:cxn modelId="{C135253C-5D21-450C-A2B8-C49E99048367}" srcId="{7131308E-77D1-41E8-BCAE-8A3C0CE764BD}" destId="{85F4936E-6208-4557-AF88-767991CACF41}" srcOrd="0" destOrd="0" parTransId="{8D294208-0F9B-4764-8B9E-F3661105C86C}" sibTransId="{0A44EF7F-5D6D-4236-ABA1-DE9DCF6B2C50}"/>
    <dgm:cxn modelId="{D08D6D40-251C-4C00-BA86-BD7F35A7CD25}" type="presOf" srcId="{8D43C2B5-7E6F-4603-ADBE-205D6F6B4EDE}" destId="{4771445A-0378-4FB5-97A1-E06135FC28D8}" srcOrd="0" destOrd="0" presId="urn:microsoft.com/office/officeart/2005/8/layout/radial4"/>
    <dgm:cxn modelId="{8C4A295E-1634-4317-ACA8-53B777AEE5FA}" type="presOf" srcId="{BEB313E7-8968-48C0-A737-E33C62C2D262}" destId="{F321338A-CFC7-48CC-8888-79DB5B70C967}" srcOrd="0" destOrd="0" presId="urn:microsoft.com/office/officeart/2005/8/layout/radial4"/>
    <dgm:cxn modelId="{05FA7642-E5A2-43B9-B621-0E5B137E81BC}" type="presOf" srcId="{86AA76E6-E428-4896-958F-D7A4D7EE5B3A}" destId="{1D81ECE9-60A7-44F6-ABED-818DE47B9BB4}" srcOrd="0" destOrd="0" presId="urn:microsoft.com/office/officeart/2005/8/layout/radial4"/>
    <dgm:cxn modelId="{4D65026B-228F-4DDD-859C-8AB1A296E875}" type="presOf" srcId="{85F4936E-6208-4557-AF88-767991CACF41}" destId="{B435FF1F-32A3-4E9D-8037-8167F9E31B5B}" srcOrd="0" destOrd="0" presId="urn:microsoft.com/office/officeart/2005/8/layout/radial4"/>
    <dgm:cxn modelId="{25D2306D-419B-420B-B6DF-997D4E5F1275}" srcId="{85F4936E-6208-4557-AF88-767991CACF41}" destId="{C16EA582-5543-4209-B988-40BEB569C096}" srcOrd="3" destOrd="0" parTransId="{8D43C2B5-7E6F-4603-ADBE-205D6F6B4EDE}" sibTransId="{BC690249-9EEE-4234-9FB3-9F65F3017FE1}"/>
    <dgm:cxn modelId="{CFC50271-E68C-4B43-8C31-2320AFE47BAC}" srcId="{85F4936E-6208-4557-AF88-767991CACF41}" destId="{BEB313E7-8968-48C0-A737-E33C62C2D262}" srcOrd="2" destOrd="0" parTransId="{C3B80F1F-012B-4FF0-9B9A-E178368A17F4}" sibTransId="{1E589429-2E59-4C72-A0F4-B8D18D3A83C4}"/>
    <dgm:cxn modelId="{E8BC7A57-4D07-47A2-94C6-3771B89E3B04}" type="presOf" srcId="{0C1C52B9-8875-471E-98AD-339568A350FF}" destId="{6301AA6A-37B1-40BC-8DD6-7961DFA03F13}" srcOrd="0" destOrd="0" presId="urn:microsoft.com/office/officeart/2005/8/layout/radial4"/>
    <dgm:cxn modelId="{111A8584-277A-45DC-98DE-A9B08B525DBC}" type="presOf" srcId="{C16EA582-5543-4209-B988-40BEB569C096}" destId="{8803EFE7-6A14-4862-8B91-D955A9FA544E}" srcOrd="0" destOrd="0" presId="urn:microsoft.com/office/officeart/2005/8/layout/radial4"/>
    <dgm:cxn modelId="{D704B99B-3CCD-4D8B-B74A-EBC78C2D94C0}" type="presOf" srcId="{C3B80F1F-012B-4FF0-9B9A-E178368A17F4}" destId="{8035364D-25CD-4DA6-B6B6-BAF2260805AF}" srcOrd="0" destOrd="0" presId="urn:microsoft.com/office/officeart/2005/8/layout/radial4"/>
    <dgm:cxn modelId="{0726D9A7-74F4-4D95-A7CB-08DB142FD723}" type="presOf" srcId="{7131308E-77D1-41E8-BCAE-8A3C0CE764BD}" destId="{DA33662C-59CF-4C0A-8D6A-B365EAEBDF79}" srcOrd="0" destOrd="0" presId="urn:microsoft.com/office/officeart/2005/8/layout/radial4"/>
    <dgm:cxn modelId="{BC53B7CF-EF8B-4FF7-BDCC-F1F1AB4CAA81}" srcId="{85F4936E-6208-4557-AF88-767991CACF41}" destId="{E4530C77-249B-4C56-B626-0A35881EE711}" srcOrd="1" destOrd="0" parTransId="{0C1C52B9-8875-471E-98AD-339568A350FF}" sibTransId="{F325805F-EB54-4FC1-9388-4C146EFE1C3E}"/>
    <dgm:cxn modelId="{570D75FE-8603-4173-BCB1-C72E3650E9F7}" type="presOf" srcId="{E4530C77-249B-4C56-B626-0A35881EE711}" destId="{40FCB447-6BFC-4442-B323-DB7B38FF0EF2}" srcOrd="0" destOrd="0" presId="urn:microsoft.com/office/officeart/2005/8/layout/radial4"/>
    <dgm:cxn modelId="{F9DB7078-5AD0-458B-9CA6-6093C5FA500E}" type="presParOf" srcId="{DA33662C-59CF-4C0A-8D6A-B365EAEBDF79}" destId="{B435FF1F-32A3-4E9D-8037-8167F9E31B5B}" srcOrd="0" destOrd="0" presId="urn:microsoft.com/office/officeart/2005/8/layout/radial4"/>
    <dgm:cxn modelId="{B9420E95-11B1-4731-98DD-6744C8BA5495}" type="presParOf" srcId="{DA33662C-59CF-4C0A-8D6A-B365EAEBDF79}" destId="{1D81ECE9-60A7-44F6-ABED-818DE47B9BB4}" srcOrd="1" destOrd="0" presId="urn:microsoft.com/office/officeart/2005/8/layout/radial4"/>
    <dgm:cxn modelId="{EC133922-4137-438A-A336-6E98893BA8FB}" type="presParOf" srcId="{DA33662C-59CF-4C0A-8D6A-B365EAEBDF79}" destId="{BDEDE6EB-6B06-44CC-8524-671B993AA96E}" srcOrd="2" destOrd="0" presId="urn:microsoft.com/office/officeart/2005/8/layout/radial4"/>
    <dgm:cxn modelId="{9EDE1497-60C3-442E-B45E-76DD5A4919AC}" type="presParOf" srcId="{DA33662C-59CF-4C0A-8D6A-B365EAEBDF79}" destId="{6301AA6A-37B1-40BC-8DD6-7961DFA03F13}" srcOrd="3" destOrd="0" presId="urn:microsoft.com/office/officeart/2005/8/layout/radial4"/>
    <dgm:cxn modelId="{9EF4C8BC-49C0-40AB-BF2B-5BFE75808419}" type="presParOf" srcId="{DA33662C-59CF-4C0A-8D6A-B365EAEBDF79}" destId="{40FCB447-6BFC-4442-B323-DB7B38FF0EF2}" srcOrd="4" destOrd="0" presId="urn:microsoft.com/office/officeart/2005/8/layout/radial4"/>
    <dgm:cxn modelId="{684CA9C4-2501-44EC-9DE8-C9D8E8011E1E}" type="presParOf" srcId="{DA33662C-59CF-4C0A-8D6A-B365EAEBDF79}" destId="{8035364D-25CD-4DA6-B6B6-BAF2260805AF}" srcOrd="5" destOrd="0" presId="urn:microsoft.com/office/officeart/2005/8/layout/radial4"/>
    <dgm:cxn modelId="{2FAF2700-0DBD-4BA8-B111-6FDC6EB199D9}" type="presParOf" srcId="{DA33662C-59CF-4C0A-8D6A-B365EAEBDF79}" destId="{F321338A-CFC7-48CC-8888-79DB5B70C967}" srcOrd="6" destOrd="0" presId="urn:microsoft.com/office/officeart/2005/8/layout/radial4"/>
    <dgm:cxn modelId="{F39DFBF3-0EED-49F6-854E-6FCF0860C56D}" type="presParOf" srcId="{DA33662C-59CF-4C0A-8D6A-B365EAEBDF79}" destId="{4771445A-0378-4FB5-97A1-E06135FC28D8}" srcOrd="7" destOrd="0" presId="urn:microsoft.com/office/officeart/2005/8/layout/radial4"/>
    <dgm:cxn modelId="{7E505719-7D14-4520-BCBA-916ACFEC22FE}" type="presParOf" srcId="{DA33662C-59CF-4C0A-8D6A-B365EAEBDF79}" destId="{8803EFE7-6A14-4862-8B91-D955A9FA544E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D96FBD-9B0F-4097-BDA6-4E572FB6B64B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6E8C4B1-3760-4CD4-A25B-1E31EA8C6903}">
      <dgm:prSet/>
      <dgm:spPr/>
      <dgm:t>
        <a:bodyPr/>
        <a:lstStyle/>
        <a:p>
          <a:r>
            <a:rPr lang="es-ES"/>
            <a:t>Carga de enfermedad</a:t>
          </a:r>
          <a:endParaRPr lang="en-US"/>
        </a:p>
      </dgm:t>
    </dgm:pt>
    <dgm:pt modelId="{BC0E61F6-EDB5-402B-9771-6DFAFC337608}" type="parTrans" cxnId="{74BAF6C9-7BD6-4094-8F36-49087D1AB2BA}">
      <dgm:prSet/>
      <dgm:spPr/>
      <dgm:t>
        <a:bodyPr/>
        <a:lstStyle/>
        <a:p>
          <a:endParaRPr lang="en-US" sz="2400"/>
        </a:p>
      </dgm:t>
    </dgm:pt>
    <dgm:pt modelId="{151D72C4-051B-43C7-AD2F-E9EDB46742C0}" type="sibTrans" cxnId="{74BAF6C9-7BD6-4094-8F36-49087D1AB2BA}">
      <dgm:prSet/>
      <dgm:spPr/>
      <dgm:t>
        <a:bodyPr/>
        <a:lstStyle/>
        <a:p>
          <a:endParaRPr lang="en-US"/>
        </a:p>
      </dgm:t>
    </dgm:pt>
    <dgm:pt modelId="{E4C8131E-06B7-4695-93C2-CA08CBBE7C39}">
      <dgm:prSet/>
      <dgm:spPr/>
      <dgm:t>
        <a:bodyPr/>
        <a:lstStyle/>
        <a:p>
          <a:r>
            <a:rPr lang="es-ES" dirty="0"/>
            <a:t>Pacientes pediátricos han muerto en Argentina debido a COVID-19.</a:t>
          </a:r>
          <a:endParaRPr lang="en-US" dirty="0"/>
        </a:p>
      </dgm:t>
    </dgm:pt>
    <dgm:pt modelId="{4BEB394E-58E7-4AF6-8F24-372F08C9F82B}" type="parTrans" cxnId="{77BE8C69-7863-4DEF-A050-BE0533487278}">
      <dgm:prSet/>
      <dgm:spPr/>
      <dgm:t>
        <a:bodyPr/>
        <a:lstStyle/>
        <a:p>
          <a:endParaRPr lang="en-US" sz="2400"/>
        </a:p>
      </dgm:t>
    </dgm:pt>
    <dgm:pt modelId="{8D435070-1F74-45D5-A392-8B52D13A8D8A}" type="sibTrans" cxnId="{77BE8C69-7863-4DEF-A050-BE0533487278}">
      <dgm:prSet/>
      <dgm:spPr/>
      <dgm:t>
        <a:bodyPr/>
        <a:lstStyle/>
        <a:p>
          <a:endParaRPr lang="en-US"/>
        </a:p>
      </dgm:t>
    </dgm:pt>
    <dgm:pt modelId="{05BC3468-6B07-4AEA-A4C1-F72401237A52}">
      <dgm:prSet/>
      <dgm:spPr/>
      <dgm:t>
        <a:bodyPr/>
        <a:lstStyle/>
        <a:p>
          <a:r>
            <a:rPr lang="es-ES" dirty="0"/>
            <a:t>Los niños sanos corren el riesgo de sufrir una enfermedad grave y las consecuencias a largo plazo de la infección.</a:t>
          </a:r>
          <a:endParaRPr lang="en-US" dirty="0"/>
        </a:p>
      </dgm:t>
    </dgm:pt>
    <dgm:pt modelId="{FC2D1ACA-0686-49E0-8E96-E5991A8F852E}" type="parTrans" cxnId="{08B7A353-BC98-4088-8117-FEE74A504D81}">
      <dgm:prSet/>
      <dgm:spPr/>
      <dgm:t>
        <a:bodyPr/>
        <a:lstStyle/>
        <a:p>
          <a:endParaRPr lang="en-US" sz="2400"/>
        </a:p>
      </dgm:t>
    </dgm:pt>
    <dgm:pt modelId="{DC94FBFC-FC9F-44C0-BCD9-230ECEA8725E}" type="sibTrans" cxnId="{08B7A353-BC98-4088-8117-FEE74A504D81}">
      <dgm:prSet/>
      <dgm:spPr/>
      <dgm:t>
        <a:bodyPr/>
        <a:lstStyle/>
        <a:p>
          <a:endParaRPr lang="en-US"/>
        </a:p>
      </dgm:t>
    </dgm:pt>
    <dgm:pt modelId="{2DFE5814-7B8C-4590-B41F-F32FC9F13326}">
      <dgm:prSet/>
      <dgm:spPr/>
      <dgm:t>
        <a:bodyPr/>
        <a:lstStyle/>
        <a:p>
          <a:r>
            <a:rPr lang="es-ES" dirty="0"/>
            <a:t>La infección previa no proporciona una protección adecuada.</a:t>
          </a:r>
          <a:endParaRPr lang="en-US" dirty="0"/>
        </a:p>
      </dgm:t>
    </dgm:pt>
    <dgm:pt modelId="{8FE036EA-88DE-439B-A6A8-6E3F41E10DAC}" type="parTrans" cxnId="{56ED4B46-7C7E-4C2B-977F-E8250FFD1C1E}">
      <dgm:prSet/>
      <dgm:spPr/>
      <dgm:t>
        <a:bodyPr/>
        <a:lstStyle/>
        <a:p>
          <a:endParaRPr lang="en-US" sz="2400"/>
        </a:p>
      </dgm:t>
    </dgm:pt>
    <dgm:pt modelId="{94D57D37-90F2-4654-BBEB-417060A465DF}" type="sibTrans" cxnId="{56ED4B46-7C7E-4C2B-977F-E8250FFD1C1E}">
      <dgm:prSet/>
      <dgm:spPr/>
      <dgm:t>
        <a:bodyPr/>
        <a:lstStyle/>
        <a:p>
          <a:endParaRPr lang="en-US"/>
        </a:p>
      </dgm:t>
    </dgm:pt>
    <dgm:pt modelId="{603A3D88-6B71-4B58-99F3-0984EA277222}">
      <dgm:prSet/>
      <dgm:spPr/>
      <dgm:t>
        <a:bodyPr/>
        <a:lstStyle/>
        <a:p>
          <a:r>
            <a:rPr lang="es-ES" dirty="0"/>
            <a:t>Los niños pueden infectar a otros miembros de la familia en riesgo.</a:t>
          </a:r>
          <a:endParaRPr lang="en-US" dirty="0"/>
        </a:p>
      </dgm:t>
    </dgm:pt>
    <dgm:pt modelId="{AFB0F76D-1C20-4549-88E0-F8D1817D5D10}" type="parTrans" cxnId="{1D94C539-9211-40CB-B360-096CBDFCB500}">
      <dgm:prSet/>
      <dgm:spPr/>
      <dgm:t>
        <a:bodyPr/>
        <a:lstStyle/>
        <a:p>
          <a:endParaRPr lang="en-US" sz="2400"/>
        </a:p>
      </dgm:t>
    </dgm:pt>
    <dgm:pt modelId="{C6C27F52-6FAC-4BDA-8813-110FA53CF0DA}" type="sibTrans" cxnId="{1D94C539-9211-40CB-B360-096CBDFCB500}">
      <dgm:prSet/>
      <dgm:spPr/>
      <dgm:t>
        <a:bodyPr/>
        <a:lstStyle/>
        <a:p>
          <a:endParaRPr lang="en-US"/>
        </a:p>
      </dgm:t>
    </dgm:pt>
    <dgm:pt modelId="{9824062C-CC9B-4EEE-B6B9-3485D3A91B3F}">
      <dgm:prSet/>
      <dgm:spPr/>
      <dgm:t>
        <a:bodyPr/>
        <a:lstStyle/>
        <a:p>
          <a:r>
            <a:rPr lang="es-ES"/>
            <a:t>Seguridad</a:t>
          </a:r>
          <a:endParaRPr lang="en-US"/>
        </a:p>
      </dgm:t>
    </dgm:pt>
    <dgm:pt modelId="{4858A694-0B43-4D28-ADCB-BAEF5E632526}" type="parTrans" cxnId="{E7F8252E-7DAA-4859-B5DF-29AB3DA60582}">
      <dgm:prSet/>
      <dgm:spPr/>
      <dgm:t>
        <a:bodyPr/>
        <a:lstStyle/>
        <a:p>
          <a:endParaRPr lang="en-US" sz="2400"/>
        </a:p>
      </dgm:t>
    </dgm:pt>
    <dgm:pt modelId="{ADF3ABE5-4593-44A6-B61A-F3FDF91CD6B8}" type="sibTrans" cxnId="{E7F8252E-7DAA-4859-B5DF-29AB3DA60582}">
      <dgm:prSet/>
      <dgm:spPr/>
      <dgm:t>
        <a:bodyPr/>
        <a:lstStyle/>
        <a:p>
          <a:endParaRPr lang="en-US"/>
        </a:p>
      </dgm:t>
    </dgm:pt>
    <dgm:pt modelId="{60F2BC25-7B94-49F9-9EA3-825E1555D003}">
      <dgm:prSet/>
      <dgm:spPr/>
      <dgm:t>
        <a:bodyPr/>
        <a:lstStyle/>
        <a:p>
          <a:r>
            <a:rPr lang="es-ES" dirty="0"/>
            <a:t>Las vacunas son bien toleradas.</a:t>
          </a:r>
          <a:endParaRPr lang="en-US" dirty="0"/>
        </a:p>
      </dgm:t>
    </dgm:pt>
    <dgm:pt modelId="{9D93EB5B-5AA0-4C71-B8A5-9B4467620B50}" type="parTrans" cxnId="{0E92CD58-33B3-438D-B92E-5AE34625A03B}">
      <dgm:prSet/>
      <dgm:spPr/>
      <dgm:t>
        <a:bodyPr/>
        <a:lstStyle/>
        <a:p>
          <a:endParaRPr lang="en-US" sz="2400"/>
        </a:p>
      </dgm:t>
    </dgm:pt>
    <dgm:pt modelId="{EDD85074-4AC5-4589-AB63-86C91F2039B9}" type="sibTrans" cxnId="{0E92CD58-33B3-438D-B92E-5AE34625A03B}">
      <dgm:prSet/>
      <dgm:spPr/>
      <dgm:t>
        <a:bodyPr/>
        <a:lstStyle/>
        <a:p>
          <a:endParaRPr lang="en-US"/>
        </a:p>
      </dgm:t>
    </dgm:pt>
    <dgm:pt modelId="{1465859D-E5CA-4A7F-8A16-51552E1D4311}">
      <dgm:prSet/>
      <dgm:spPr/>
      <dgm:t>
        <a:bodyPr/>
        <a:lstStyle/>
        <a:p>
          <a:r>
            <a:rPr lang="es-ES"/>
            <a:t>La mayoría de las reacciones fueron de gravedad leve a moderada y se resolvieron en unos pocos días.</a:t>
          </a:r>
          <a:endParaRPr lang="en-US"/>
        </a:p>
      </dgm:t>
    </dgm:pt>
    <dgm:pt modelId="{87232ECD-6D14-4FDD-A3CB-0C51EAE556A1}" type="parTrans" cxnId="{84234CDC-CEB1-4399-A942-427D5935FB20}">
      <dgm:prSet/>
      <dgm:spPr/>
      <dgm:t>
        <a:bodyPr/>
        <a:lstStyle/>
        <a:p>
          <a:endParaRPr lang="en-US" sz="2400"/>
        </a:p>
      </dgm:t>
    </dgm:pt>
    <dgm:pt modelId="{1D635AFB-C381-47C0-8ED6-E0024EB3F9DA}" type="sibTrans" cxnId="{84234CDC-CEB1-4399-A942-427D5935FB20}">
      <dgm:prSet/>
      <dgm:spPr/>
      <dgm:t>
        <a:bodyPr/>
        <a:lstStyle/>
        <a:p>
          <a:endParaRPr lang="en-US"/>
        </a:p>
      </dgm:t>
    </dgm:pt>
    <dgm:pt modelId="{84882D39-2489-4F49-B9FE-F80731754E2B}">
      <dgm:prSet/>
      <dgm:spPr/>
      <dgm:t>
        <a:bodyPr/>
        <a:lstStyle/>
        <a:p>
          <a:r>
            <a:rPr lang="es-ES"/>
            <a:t>Inmunogenicidad</a:t>
          </a:r>
          <a:endParaRPr lang="en-US"/>
        </a:p>
      </dgm:t>
    </dgm:pt>
    <dgm:pt modelId="{A33DC77B-6A00-431D-8175-503D13C23D6E}" type="parTrans" cxnId="{FDE14BAC-808B-44DD-9383-00581CEA9E49}">
      <dgm:prSet/>
      <dgm:spPr/>
      <dgm:t>
        <a:bodyPr/>
        <a:lstStyle/>
        <a:p>
          <a:endParaRPr lang="en-US" sz="2400"/>
        </a:p>
      </dgm:t>
    </dgm:pt>
    <dgm:pt modelId="{313E6BBD-B8F2-4F99-BB78-B7CB65824714}" type="sibTrans" cxnId="{FDE14BAC-808B-44DD-9383-00581CEA9E49}">
      <dgm:prSet/>
      <dgm:spPr/>
      <dgm:t>
        <a:bodyPr/>
        <a:lstStyle/>
        <a:p>
          <a:endParaRPr lang="en-US"/>
        </a:p>
      </dgm:t>
    </dgm:pt>
    <dgm:pt modelId="{56C03A8A-4854-44F1-8E8C-DE27C75EEA4F}">
      <dgm:prSet/>
      <dgm:spPr/>
      <dgm:t>
        <a:bodyPr/>
        <a:lstStyle/>
        <a:p>
          <a:r>
            <a:rPr lang="es-ES"/>
            <a:t>Objetivos de inmunogenicidad cumplidos en todos los grupos de eda.</a:t>
          </a:r>
          <a:endParaRPr lang="en-US"/>
        </a:p>
      </dgm:t>
    </dgm:pt>
    <dgm:pt modelId="{0590EEF3-44FF-4455-8B5A-9A840CD70411}" type="parTrans" cxnId="{BF826E4D-CDE1-4274-B0BC-8854E2B85B63}">
      <dgm:prSet/>
      <dgm:spPr/>
      <dgm:t>
        <a:bodyPr/>
        <a:lstStyle/>
        <a:p>
          <a:endParaRPr lang="en-US" sz="2400"/>
        </a:p>
      </dgm:t>
    </dgm:pt>
    <dgm:pt modelId="{A018B203-7382-44BC-A956-CD81C9192667}" type="sibTrans" cxnId="{BF826E4D-CDE1-4274-B0BC-8854E2B85B63}">
      <dgm:prSet/>
      <dgm:spPr/>
      <dgm:t>
        <a:bodyPr/>
        <a:lstStyle/>
        <a:p>
          <a:endParaRPr lang="en-US"/>
        </a:p>
      </dgm:t>
    </dgm:pt>
    <dgm:pt modelId="{2EDFB91C-0C89-4FB7-8475-AFCA6190BD82}">
      <dgm:prSet/>
      <dgm:spPr/>
      <dgm:t>
        <a:bodyPr/>
        <a:lstStyle/>
        <a:p>
          <a:r>
            <a:rPr lang="es-ES"/>
            <a:t>Inmunogenicidad no inferior en adultos incluso cuando se administran a niveles de dosis más bajos.</a:t>
          </a:r>
          <a:endParaRPr lang="en-US"/>
        </a:p>
      </dgm:t>
    </dgm:pt>
    <dgm:pt modelId="{3C8C9CF7-81C8-41A9-938C-E5B81FE6FC8B}" type="parTrans" cxnId="{38785357-54A8-4E6F-857B-FB5217CBFBC8}">
      <dgm:prSet/>
      <dgm:spPr/>
      <dgm:t>
        <a:bodyPr/>
        <a:lstStyle/>
        <a:p>
          <a:endParaRPr lang="en-US" sz="2400"/>
        </a:p>
      </dgm:t>
    </dgm:pt>
    <dgm:pt modelId="{ACF6891E-2475-48F8-A85E-0BDC750AD1BE}" type="sibTrans" cxnId="{38785357-54A8-4E6F-857B-FB5217CBFBC8}">
      <dgm:prSet/>
      <dgm:spPr/>
      <dgm:t>
        <a:bodyPr/>
        <a:lstStyle/>
        <a:p>
          <a:endParaRPr lang="en-US"/>
        </a:p>
      </dgm:t>
    </dgm:pt>
    <dgm:pt modelId="{4E7A8416-DCC0-4305-8625-CDC2A0F851E8}">
      <dgm:prSet/>
      <dgm:spPr/>
      <dgm:t>
        <a:bodyPr/>
        <a:lstStyle/>
        <a:p>
          <a:r>
            <a:rPr lang="es-ES"/>
            <a:t>Eficacia</a:t>
          </a:r>
          <a:endParaRPr lang="en-US"/>
        </a:p>
      </dgm:t>
    </dgm:pt>
    <dgm:pt modelId="{A3B7689C-876B-4016-AC24-8383AB765679}" type="parTrans" cxnId="{FEC476DA-2AB6-4BB9-B3A8-908EF7FB24AB}">
      <dgm:prSet/>
      <dgm:spPr/>
      <dgm:t>
        <a:bodyPr/>
        <a:lstStyle/>
        <a:p>
          <a:endParaRPr lang="en-US" sz="2400"/>
        </a:p>
      </dgm:t>
    </dgm:pt>
    <dgm:pt modelId="{FE78969E-CD24-4F16-A69D-298A7B26E8C9}" type="sibTrans" cxnId="{FEC476DA-2AB6-4BB9-B3A8-908EF7FB24AB}">
      <dgm:prSet/>
      <dgm:spPr/>
      <dgm:t>
        <a:bodyPr/>
        <a:lstStyle/>
        <a:p>
          <a:endParaRPr lang="en-US"/>
        </a:p>
      </dgm:t>
    </dgm:pt>
    <dgm:pt modelId="{DC07376C-AA3C-42D8-BC94-5859C8404B88}">
      <dgm:prSet/>
      <dgm:spPr/>
      <dgm:t>
        <a:bodyPr/>
        <a:lstStyle/>
        <a:p>
          <a:r>
            <a:rPr lang="es-ES"/>
            <a:t>La eficacia en el mundo real en niños fue similar a la de los adultos durante los períodos:</a:t>
          </a:r>
          <a:endParaRPr lang="en-US"/>
        </a:p>
      </dgm:t>
    </dgm:pt>
    <dgm:pt modelId="{B6527D42-F195-46D0-9CE5-CA7AEF42D1B0}" type="parTrans" cxnId="{57031EFB-A48B-4255-8293-0155E5656C0F}">
      <dgm:prSet/>
      <dgm:spPr/>
      <dgm:t>
        <a:bodyPr/>
        <a:lstStyle/>
        <a:p>
          <a:endParaRPr lang="en-US" sz="2400"/>
        </a:p>
      </dgm:t>
    </dgm:pt>
    <dgm:pt modelId="{22E28BEF-3A7E-48C5-B9F2-1DE54972126F}" type="sibTrans" cxnId="{57031EFB-A48B-4255-8293-0155E5656C0F}">
      <dgm:prSet/>
      <dgm:spPr/>
      <dgm:t>
        <a:bodyPr/>
        <a:lstStyle/>
        <a:p>
          <a:endParaRPr lang="en-US"/>
        </a:p>
      </dgm:t>
    </dgm:pt>
    <dgm:pt modelId="{D531ECB1-3B7E-4AF8-BD9A-4664961B5754}">
      <dgm:prSet/>
      <dgm:spPr/>
      <dgm:t>
        <a:bodyPr/>
        <a:lstStyle/>
        <a:p>
          <a:r>
            <a:rPr lang="es-ES"/>
            <a:t>88% - 100%  contra Delta</a:t>
          </a:r>
          <a:endParaRPr lang="en-US"/>
        </a:p>
      </dgm:t>
    </dgm:pt>
    <dgm:pt modelId="{DF4A44AD-D2F3-4FBF-A632-76612E3BB2A0}" type="parTrans" cxnId="{48F23630-5FC2-4112-95FB-C45CBF152A8D}">
      <dgm:prSet/>
      <dgm:spPr/>
      <dgm:t>
        <a:bodyPr/>
        <a:lstStyle/>
        <a:p>
          <a:endParaRPr lang="en-US" sz="2400"/>
        </a:p>
      </dgm:t>
    </dgm:pt>
    <dgm:pt modelId="{2A6FE413-47E2-49CD-A967-980CBDD45741}" type="sibTrans" cxnId="{48F23630-5FC2-4112-95FB-C45CBF152A8D}">
      <dgm:prSet/>
      <dgm:spPr/>
      <dgm:t>
        <a:bodyPr/>
        <a:lstStyle/>
        <a:p>
          <a:endParaRPr lang="en-US"/>
        </a:p>
      </dgm:t>
    </dgm:pt>
    <dgm:pt modelId="{7BD21A36-5ED3-459E-85C5-FD2F39A7B240}">
      <dgm:prSet/>
      <dgm:spPr/>
      <dgm:t>
        <a:bodyPr/>
        <a:lstStyle/>
        <a:p>
          <a:r>
            <a:rPr lang="es-ES"/>
            <a:t>37% - 51% contra Omicron</a:t>
          </a:r>
          <a:endParaRPr lang="en-US"/>
        </a:p>
      </dgm:t>
    </dgm:pt>
    <dgm:pt modelId="{9DD3B2AB-E0F3-4CB0-B683-3D3418D83CD4}" type="parTrans" cxnId="{9A532DB3-BA7C-4B3C-94E9-DB24B3D7BCA7}">
      <dgm:prSet/>
      <dgm:spPr/>
      <dgm:t>
        <a:bodyPr/>
        <a:lstStyle/>
        <a:p>
          <a:endParaRPr lang="en-US" sz="2400"/>
        </a:p>
      </dgm:t>
    </dgm:pt>
    <dgm:pt modelId="{DFE079E2-49BA-4B5C-B435-1A615893F7E7}" type="sibTrans" cxnId="{9A532DB3-BA7C-4B3C-94E9-DB24B3D7BCA7}">
      <dgm:prSet/>
      <dgm:spPr/>
      <dgm:t>
        <a:bodyPr/>
        <a:lstStyle/>
        <a:p>
          <a:endParaRPr lang="en-US"/>
        </a:p>
      </dgm:t>
    </dgm:pt>
    <dgm:pt modelId="{4C96A4C4-1DD2-4A6E-B997-2A3786DE06EF}" type="pres">
      <dgm:prSet presAssocID="{0ED96FBD-9B0F-4097-BDA6-4E572FB6B64B}" presName="linear" presStyleCnt="0">
        <dgm:presLayoutVars>
          <dgm:animLvl val="lvl"/>
          <dgm:resizeHandles val="exact"/>
        </dgm:presLayoutVars>
      </dgm:prSet>
      <dgm:spPr/>
    </dgm:pt>
    <dgm:pt modelId="{76C0DED5-FA46-46A4-8AF7-5FAED4E83FE7}" type="pres">
      <dgm:prSet presAssocID="{86E8C4B1-3760-4CD4-A25B-1E31EA8C690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6CC6F77-592A-43C0-BCEB-8732939274A1}" type="pres">
      <dgm:prSet presAssocID="{86E8C4B1-3760-4CD4-A25B-1E31EA8C6903}" presName="childText" presStyleLbl="revTx" presStyleIdx="0" presStyleCnt="4">
        <dgm:presLayoutVars>
          <dgm:bulletEnabled val="1"/>
        </dgm:presLayoutVars>
      </dgm:prSet>
      <dgm:spPr/>
    </dgm:pt>
    <dgm:pt modelId="{658F2DA6-0781-4282-8FEC-44532A9254C2}" type="pres">
      <dgm:prSet presAssocID="{9824062C-CC9B-4EEE-B6B9-3485D3A91B3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108C84A-D33C-42DE-B7ED-97AA9570EE05}" type="pres">
      <dgm:prSet presAssocID="{9824062C-CC9B-4EEE-B6B9-3485D3A91B3F}" presName="childText" presStyleLbl="revTx" presStyleIdx="1" presStyleCnt="4">
        <dgm:presLayoutVars>
          <dgm:bulletEnabled val="1"/>
        </dgm:presLayoutVars>
      </dgm:prSet>
      <dgm:spPr/>
    </dgm:pt>
    <dgm:pt modelId="{13AEB46A-A1E6-4D46-BA79-245A5B9643CF}" type="pres">
      <dgm:prSet presAssocID="{84882D39-2489-4F49-B9FE-F80731754E2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EFFBCD1-DA6F-4DA5-BA85-0D85D9C8FAEB}" type="pres">
      <dgm:prSet presAssocID="{84882D39-2489-4F49-B9FE-F80731754E2B}" presName="childText" presStyleLbl="revTx" presStyleIdx="2" presStyleCnt="4">
        <dgm:presLayoutVars>
          <dgm:bulletEnabled val="1"/>
        </dgm:presLayoutVars>
      </dgm:prSet>
      <dgm:spPr/>
    </dgm:pt>
    <dgm:pt modelId="{A15C9F90-09EE-4658-85B9-03F42E2ED83C}" type="pres">
      <dgm:prSet presAssocID="{4E7A8416-DCC0-4305-8625-CDC2A0F851E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EC2B725-3562-424A-8FFA-B6D34034707B}" type="pres">
      <dgm:prSet presAssocID="{4E7A8416-DCC0-4305-8625-CDC2A0F851E8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A341B60C-D9FC-4809-94D5-418ECB23E485}" type="presOf" srcId="{2EDFB91C-0C89-4FB7-8475-AFCA6190BD82}" destId="{4EFFBCD1-DA6F-4DA5-BA85-0D85D9C8FAEB}" srcOrd="0" destOrd="1" presId="urn:microsoft.com/office/officeart/2005/8/layout/vList2"/>
    <dgm:cxn modelId="{E7F8252E-7DAA-4859-B5DF-29AB3DA60582}" srcId="{0ED96FBD-9B0F-4097-BDA6-4E572FB6B64B}" destId="{9824062C-CC9B-4EEE-B6B9-3485D3A91B3F}" srcOrd="1" destOrd="0" parTransId="{4858A694-0B43-4D28-ADCB-BAEF5E632526}" sibTransId="{ADF3ABE5-4593-44A6-B61A-F3FDF91CD6B8}"/>
    <dgm:cxn modelId="{48F23630-5FC2-4112-95FB-C45CBF152A8D}" srcId="{DC07376C-AA3C-42D8-BC94-5859C8404B88}" destId="{D531ECB1-3B7E-4AF8-BD9A-4664961B5754}" srcOrd="0" destOrd="0" parTransId="{DF4A44AD-D2F3-4FBF-A632-76612E3BB2A0}" sibTransId="{2A6FE413-47E2-49CD-A967-980CBDD45741}"/>
    <dgm:cxn modelId="{1D94C539-9211-40CB-B360-096CBDFCB500}" srcId="{86E8C4B1-3760-4CD4-A25B-1E31EA8C6903}" destId="{603A3D88-6B71-4B58-99F3-0984EA277222}" srcOrd="3" destOrd="0" parTransId="{AFB0F76D-1C20-4549-88E0-F8D1817D5D10}" sibTransId="{C6C27F52-6FAC-4BDA-8813-110FA53CF0DA}"/>
    <dgm:cxn modelId="{B0610345-927F-43E9-A957-5AFA4920C36A}" type="presOf" srcId="{60F2BC25-7B94-49F9-9EA3-825E1555D003}" destId="{0108C84A-D33C-42DE-B7ED-97AA9570EE05}" srcOrd="0" destOrd="0" presId="urn:microsoft.com/office/officeart/2005/8/layout/vList2"/>
    <dgm:cxn modelId="{491E4765-28B5-4F17-BF66-2E4B27054C09}" type="presOf" srcId="{2DFE5814-7B8C-4590-B41F-F32FC9F13326}" destId="{06CC6F77-592A-43C0-BCEB-8732939274A1}" srcOrd="0" destOrd="2" presId="urn:microsoft.com/office/officeart/2005/8/layout/vList2"/>
    <dgm:cxn modelId="{56ED4B46-7C7E-4C2B-977F-E8250FFD1C1E}" srcId="{86E8C4B1-3760-4CD4-A25B-1E31EA8C6903}" destId="{2DFE5814-7B8C-4590-B41F-F32FC9F13326}" srcOrd="2" destOrd="0" parTransId="{8FE036EA-88DE-439B-A6A8-6E3F41E10DAC}" sibTransId="{94D57D37-90F2-4654-BBEB-417060A465DF}"/>
    <dgm:cxn modelId="{1A783249-66B8-44BE-B42B-136214F73AA0}" type="presOf" srcId="{603A3D88-6B71-4B58-99F3-0984EA277222}" destId="{06CC6F77-592A-43C0-BCEB-8732939274A1}" srcOrd="0" destOrd="3" presId="urn:microsoft.com/office/officeart/2005/8/layout/vList2"/>
    <dgm:cxn modelId="{77BE8C69-7863-4DEF-A050-BE0533487278}" srcId="{86E8C4B1-3760-4CD4-A25B-1E31EA8C6903}" destId="{E4C8131E-06B7-4695-93C2-CA08CBBE7C39}" srcOrd="0" destOrd="0" parTransId="{4BEB394E-58E7-4AF6-8F24-372F08C9F82B}" sibTransId="{8D435070-1F74-45D5-A392-8B52D13A8D8A}"/>
    <dgm:cxn modelId="{1059094A-CB9C-4894-B80B-18E783236B00}" type="presOf" srcId="{DC07376C-AA3C-42D8-BC94-5859C8404B88}" destId="{7EC2B725-3562-424A-8FFA-B6D34034707B}" srcOrd="0" destOrd="0" presId="urn:microsoft.com/office/officeart/2005/8/layout/vList2"/>
    <dgm:cxn modelId="{BF826E4D-CDE1-4274-B0BC-8854E2B85B63}" srcId="{84882D39-2489-4F49-B9FE-F80731754E2B}" destId="{56C03A8A-4854-44F1-8E8C-DE27C75EEA4F}" srcOrd="0" destOrd="0" parTransId="{0590EEF3-44FF-4455-8B5A-9A840CD70411}" sibTransId="{A018B203-7382-44BC-A956-CD81C9192667}"/>
    <dgm:cxn modelId="{F980AD6F-5D08-46BC-B106-56DB0CCA1C52}" type="presOf" srcId="{9824062C-CC9B-4EEE-B6B9-3485D3A91B3F}" destId="{658F2DA6-0781-4282-8FEC-44532A9254C2}" srcOrd="0" destOrd="0" presId="urn:microsoft.com/office/officeart/2005/8/layout/vList2"/>
    <dgm:cxn modelId="{08B7A353-BC98-4088-8117-FEE74A504D81}" srcId="{86E8C4B1-3760-4CD4-A25B-1E31EA8C6903}" destId="{05BC3468-6B07-4AEA-A4C1-F72401237A52}" srcOrd="1" destOrd="0" parTransId="{FC2D1ACA-0686-49E0-8E96-E5991A8F852E}" sibTransId="{DC94FBFC-FC9F-44C0-BCD9-230ECEA8725E}"/>
    <dgm:cxn modelId="{38785357-54A8-4E6F-857B-FB5217CBFBC8}" srcId="{84882D39-2489-4F49-B9FE-F80731754E2B}" destId="{2EDFB91C-0C89-4FB7-8475-AFCA6190BD82}" srcOrd="1" destOrd="0" parTransId="{3C8C9CF7-81C8-41A9-938C-E5B81FE6FC8B}" sibTransId="{ACF6891E-2475-48F8-A85E-0BDC750AD1BE}"/>
    <dgm:cxn modelId="{0E92CD58-33B3-438D-B92E-5AE34625A03B}" srcId="{9824062C-CC9B-4EEE-B6B9-3485D3A91B3F}" destId="{60F2BC25-7B94-49F9-9EA3-825E1555D003}" srcOrd="0" destOrd="0" parTransId="{9D93EB5B-5AA0-4C71-B8A5-9B4467620B50}" sibTransId="{EDD85074-4AC5-4589-AB63-86C91F2039B9}"/>
    <dgm:cxn modelId="{471A5D89-A5EC-4307-9DAE-0196D3B79CD3}" type="presOf" srcId="{86E8C4B1-3760-4CD4-A25B-1E31EA8C6903}" destId="{76C0DED5-FA46-46A4-8AF7-5FAED4E83FE7}" srcOrd="0" destOrd="0" presId="urn:microsoft.com/office/officeart/2005/8/layout/vList2"/>
    <dgm:cxn modelId="{80701E99-7B37-4CBD-8AC1-3260A90B3AD9}" type="presOf" srcId="{1465859D-E5CA-4A7F-8A16-51552E1D4311}" destId="{0108C84A-D33C-42DE-B7ED-97AA9570EE05}" srcOrd="0" destOrd="1" presId="urn:microsoft.com/office/officeart/2005/8/layout/vList2"/>
    <dgm:cxn modelId="{41A0A0A7-FCC7-4847-A8C0-4803AC3C627D}" type="presOf" srcId="{E4C8131E-06B7-4695-93C2-CA08CBBE7C39}" destId="{06CC6F77-592A-43C0-BCEB-8732939274A1}" srcOrd="0" destOrd="0" presId="urn:microsoft.com/office/officeart/2005/8/layout/vList2"/>
    <dgm:cxn modelId="{08DEE9A9-36E5-42F3-9CA4-C776D0D6FFB1}" type="presOf" srcId="{7BD21A36-5ED3-459E-85C5-FD2F39A7B240}" destId="{7EC2B725-3562-424A-8FFA-B6D34034707B}" srcOrd="0" destOrd="2" presId="urn:microsoft.com/office/officeart/2005/8/layout/vList2"/>
    <dgm:cxn modelId="{FDE14BAC-808B-44DD-9383-00581CEA9E49}" srcId="{0ED96FBD-9B0F-4097-BDA6-4E572FB6B64B}" destId="{84882D39-2489-4F49-B9FE-F80731754E2B}" srcOrd="2" destOrd="0" parTransId="{A33DC77B-6A00-431D-8175-503D13C23D6E}" sibTransId="{313E6BBD-B8F2-4F99-BB78-B7CB65824714}"/>
    <dgm:cxn modelId="{445C1BB1-DF13-44DA-90F3-7FA3B33D7CBB}" type="presOf" srcId="{0ED96FBD-9B0F-4097-BDA6-4E572FB6B64B}" destId="{4C96A4C4-1DD2-4A6E-B997-2A3786DE06EF}" srcOrd="0" destOrd="0" presId="urn:microsoft.com/office/officeart/2005/8/layout/vList2"/>
    <dgm:cxn modelId="{9A532DB3-BA7C-4B3C-94E9-DB24B3D7BCA7}" srcId="{DC07376C-AA3C-42D8-BC94-5859C8404B88}" destId="{7BD21A36-5ED3-459E-85C5-FD2F39A7B240}" srcOrd="1" destOrd="0" parTransId="{9DD3B2AB-E0F3-4CB0-B683-3D3418D83CD4}" sibTransId="{DFE079E2-49BA-4B5C-B435-1A615893F7E7}"/>
    <dgm:cxn modelId="{118436B4-39AC-44A9-B0F6-B2728B7A4713}" type="presOf" srcId="{05BC3468-6B07-4AEA-A4C1-F72401237A52}" destId="{06CC6F77-592A-43C0-BCEB-8732939274A1}" srcOrd="0" destOrd="1" presId="urn:microsoft.com/office/officeart/2005/8/layout/vList2"/>
    <dgm:cxn modelId="{5A1EE9BB-D4D2-4E04-A92C-5661D797142E}" type="presOf" srcId="{D531ECB1-3B7E-4AF8-BD9A-4664961B5754}" destId="{7EC2B725-3562-424A-8FFA-B6D34034707B}" srcOrd="0" destOrd="1" presId="urn:microsoft.com/office/officeart/2005/8/layout/vList2"/>
    <dgm:cxn modelId="{0D3EAAC0-7770-438C-8252-A5BE3D1138F8}" type="presOf" srcId="{4E7A8416-DCC0-4305-8625-CDC2A0F851E8}" destId="{A15C9F90-09EE-4658-85B9-03F42E2ED83C}" srcOrd="0" destOrd="0" presId="urn:microsoft.com/office/officeart/2005/8/layout/vList2"/>
    <dgm:cxn modelId="{74BAF6C9-7BD6-4094-8F36-49087D1AB2BA}" srcId="{0ED96FBD-9B0F-4097-BDA6-4E572FB6B64B}" destId="{86E8C4B1-3760-4CD4-A25B-1E31EA8C6903}" srcOrd="0" destOrd="0" parTransId="{BC0E61F6-EDB5-402B-9771-6DFAFC337608}" sibTransId="{151D72C4-051B-43C7-AD2F-E9EDB46742C0}"/>
    <dgm:cxn modelId="{11EC2FCA-9AA8-4748-9511-728E590EB6B0}" type="presOf" srcId="{84882D39-2489-4F49-B9FE-F80731754E2B}" destId="{13AEB46A-A1E6-4D46-BA79-245A5B9643CF}" srcOrd="0" destOrd="0" presId="urn:microsoft.com/office/officeart/2005/8/layout/vList2"/>
    <dgm:cxn modelId="{FEC476DA-2AB6-4BB9-B3A8-908EF7FB24AB}" srcId="{0ED96FBD-9B0F-4097-BDA6-4E572FB6B64B}" destId="{4E7A8416-DCC0-4305-8625-CDC2A0F851E8}" srcOrd="3" destOrd="0" parTransId="{A3B7689C-876B-4016-AC24-8383AB765679}" sibTransId="{FE78969E-CD24-4F16-A69D-298A7B26E8C9}"/>
    <dgm:cxn modelId="{84234CDC-CEB1-4399-A942-427D5935FB20}" srcId="{9824062C-CC9B-4EEE-B6B9-3485D3A91B3F}" destId="{1465859D-E5CA-4A7F-8A16-51552E1D4311}" srcOrd="1" destOrd="0" parTransId="{87232ECD-6D14-4FDD-A3CB-0C51EAE556A1}" sibTransId="{1D635AFB-C381-47C0-8ED6-E0024EB3F9DA}"/>
    <dgm:cxn modelId="{51F043F3-D48E-4B63-956A-0FA20500C3B9}" type="presOf" srcId="{56C03A8A-4854-44F1-8E8C-DE27C75EEA4F}" destId="{4EFFBCD1-DA6F-4DA5-BA85-0D85D9C8FAEB}" srcOrd="0" destOrd="0" presId="urn:microsoft.com/office/officeart/2005/8/layout/vList2"/>
    <dgm:cxn modelId="{57031EFB-A48B-4255-8293-0155E5656C0F}" srcId="{4E7A8416-DCC0-4305-8625-CDC2A0F851E8}" destId="{DC07376C-AA3C-42D8-BC94-5859C8404B88}" srcOrd="0" destOrd="0" parTransId="{B6527D42-F195-46D0-9CE5-CA7AEF42D1B0}" sibTransId="{22E28BEF-3A7E-48C5-B9F2-1DE54972126F}"/>
    <dgm:cxn modelId="{C00B779C-A957-442A-A0A5-0A5619F978F4}" type="presParOf" srcId="{4C96A4C4-1DD2-4A6E-B997-2A3786DE06EF}" destId="{76C0DED5-FA46-46A4-8AF7-5FAED4E83FE7}" srcOrd="0" destOrd="0" presId="urn:microsoft.com/office/officeart/2005/8/layout/vList2"/>
    <dgm:cxn modelId="{8A456611-4605-47D8-AE0C-4BB738D018B5}" type="presParOf" srcId="{4C96A4C4-1DD2-4A6E-B997-2A3786DE06EF}" destId="{06CC6F77-592A-43C0-BCEB-8732939274A1}" srcOrd="1" destOrd="0" presId="urn:microsoft.com/office/officeart/2005/8/layout/vList2"/>
    <dgm:cxn modelId="{57A04B63-9E6D-4127-A598-05364C7ECD2A}" type="presParOf" srcId="{4C96A4C4-1DD2-4A6E-B997-2A3786DE06EF}" destId="{658F2DA6-0781-4282-8FEC-44532A9254C2}" srcOrd="2" destOrd="0" presId="urn:microsoft.com/office/officeart/2005/8/layout/vList2"/>
    <dgm:cxn modelId="{63B73C56-3913-48C9-B061-F51B15C8A96D}" type="presParOf" srcId="{4C96A4C4-1DD2-4A6E-B997-2A3786DE06EF}" destId="{0108C84A-D33C-42DE-B7ED-97AA9570EE05}" srcOrd="3" destOrd="0" presId="urn:microsoft.com/office/officeart/2005/8/layout/vList2"/>
    <dgm:cxn modelId="{D5A09375-0320-40BF-A739-68CA87A58CA5}" type="presParOf" srcId="{4C96A4C4-1DD2-4A6E-B997-2A3786DE06EF}" destId="{13AEB46A-A1E6-4D46-BA79-245A5B9643CF}" srcOrd="4" destOrd="0" presId="urn:microsoft.com/office/officeart/2005/8/layout/vList2"/>
    <dgm:cxn modelId="{7D878762-9888-47F2-9895-6B78C5EC8B8F}" type="presParOf" srcId="{4C96A4C4-1DD2-4A6E-B997-2A3786DE06EF}" destId="{4EFFBCD1-DA6F-4DA5-BA85-0D85D9C8FAEB}" srcOrd="5" destOrd="0" presId="urn:microsoft.com/office/officeart/2005/8/layout/vList2"/>
    <dgm:cxn modelId="{611C9037-73F3-4C2F-B4FA-B37776208D6D}" type="presParOf" srcId="{4C96A4C4-1DD2-4A6E-B997-2A3786DE06EF}" destId="{A15C9F90-09EE-4658-85B9-03F42E2ED83C}" srcOrd="6" destOrd="0" presId="urn:microsoft.com/office/officeart/2005/8/layout/vList2"/>
    <dgm:cxn modelId="{08311BAA-2ADA-4C48-BC68-030D5F07B54E}" type="presParOf" srcId="{4C96A4C4-1DD2-4A6E-B997-2A3786DE06EF}" destId="{7EC2B725-3562-424A-8FFA-B6D34034707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5FF1F-32A3-4E9D-8037-8167F9E31B5B}">
      <dsp:nvSpPr>
        <dsp:cNvPr id="0" name=""/>
        <dsp:cNvSpPr/>
      </dsp:nvSpPr>
      <dsp:spPr>
        <a:xfrm>
          <a:off x="3246177" y="2072263"/>
          <a:ext cx="1924464" cy="197959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chemeClr val="tx1"/>
              </a:solidFill>
            </a:rPr>
            <a:t>Coberturas de vacunación</a:t>
          </a:r>
          <a:endParaRPr lang="es-AR" sz="2100" kern="1200" dirty="0">
            <a:solidFill>
              <a:schemeClr val="tx1"/>
            </a:solidFill>
          </a:endParaRPr>
        </a:p>
      </dsp:txBody>
      <dsp:txXfrm>
        <a:off x="3528008" y="2362168"/>
        <a:ext cx="1360802" cy="1399786"/>
      </dsp:txXfrm>
    </dsp:sp>
    <dsp:sp modelId="{1D81ECE9-60A7-44F6-ABED-818DE47B9BB4}">
      <dsp:nvSpPr>
        <dsp:cNvPr id="0" name=""/>
        <dsp:cNvSpPr/>
      </dsp:nvSpPr>
      <dsp:spPr>
        <a:xfrm rot="11700000">
          <a:off x="1722027" y="2314249"/>
          <a:ext cx="1496585" cy="56418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DE6EB-6B06-44CC-8524-671B993AA96E}">
      <dsp:nvSpPr>
        <dsp:cNvPr id="0" name=""/>
        <dsp:cNvSpPr/>
      </dsp:nvSpPr>
      <dsp:spPr>
        <a:xfrm>
          <a:off x="807216" y="1650423"/>
          <a:ext cx="1880616" cy="15044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Novedad de las vacunas y evidencia respaldatoria</a:t>
          </a:r>
          <a:endParaRPr lang="es-AR" sz="2200" kern="1200" dirty="0"/>
        </a:p>
      </dsp:txBody>
      <dsp:txXfrm>
        <a:off x="851281" y="1694488"/>
        <a:ext cx="1792486" cy="1416363"/>
      </dsp:txXfrm>
    </dsp:sp>
    <dsp:sp modelId="{6301AA6A-37B1-40BC-8DD6-7961DFA03F13}">
      <dsp:nvSpPr>
        <dsp:cNvPr id="0" name=""/>
        <dsp:cNvSpPr/>
      </dsp:nvSpPr>
      <dsp:spPr>
        <a:xfrm rot="14700000">
          <a:off x="2705301" y="1140294"/>
          <a:ext cx="1477029" cy="56418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CB447-6BFC-4442-B323-DB7B38FF0EF2}">
      <dsp:nvSpPr>
        <dsp:cNvPr id="0" name=""/>
        <dsp:cNvSpPr/>
      </dsp:nvSpPr>
      <dsp:spPr>
        <a:xfrm>
          <a:off x="2191398" y="819"/>
          <a:ext cx="1880616" cy="15044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Percepción de “politización” del tema</a:t>
          </a:r>
          <a:endParaRPr lang="es-AR" sz="2200" kern="1200" dirty="0"/>
        </a:p>
      </dsp:txBody>
      <dsp:txXfrm>
        <a:off x="2235463" y="44884"/>
        <a:ext cx="1792486" cy="1416363"/>
      </dsp:txXfrm>
    </dsp:sp>
    <dsp:sp modelId="{8035364D-25CD-4DA6-B6B6-BAF2260805AF}">
      <dsp:nvSpPr>
        <dsp:cNvPr id="0" name=""/>
        <dsp:cNvSpPr/>
      </dsp:nvSpPr>
      <dsp:spPr>
        <a:xfrm rot="17700000">
          <a:off x="4234487" y="1140294"/>
          <a:ext cx="1477029" cy="56418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1338A-CFC7-48CC-8888-79DB5B70C967}">
      <dsp:nvSpPr>
        <dsp:cNvPr id="0" name=""/>
        <dsp:cNvSpPr/>
      </dsp:nvSpPr>
      <dsp:spPr>
        <a:xfrm>
          <a:off x="4344803" y="819"/>
          <a:ext cx="1880616" cy="15044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Presión social</a:t>
          </a:r>
        </a:p>
      </dsp:txBody>
      <dsp:txXfrm>
        <a:off x="4388868" y="44884"/>
        <a:ext cx="1792486" cy="1416363"/>
      </dsp:txXfrm>
    </dsp:sp>
    <dsp:sp modelId="{4771445A-0378-4FB5-97A1-E06135FC28D8}">
      <dsp:nvSpPr>
        <dsp:cNvPr id="0" name=""/>
        <dsp:cNvSpPr/>
      </dsp:nvSpPr>
      <dsp:spPr>
        <a:xfrm rot="20700000">
          <a:off x="5198206" y="2314249"/>
          <a:ext cx="1496585" cy="56418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03EFE7-6A14-4862-8B91-D955A9FA544E}">
      <dsp:nvSpPr>
        <dsp:cNvPr id="0" name=""/>
        <dsp:cNvSpPr/>
      </dsp:nvSpPr>
      <dsp:spPr>
        <a:xfrm>
          <a:off x="5728985" y="1650423"/>
          <a:ext cx="1880616" cy="15044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Beneficio colectivo vs individual</a:t>
          </a:r>
        </a:p>
      </dsp:txBody>
      <dsp:txXfrm>
        <a:off x="5773050" y="1694488"/>
        <a:ext cx="1792486" cy="1416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AEFBE-BC70-4EEF-9765-2D704C569460}">
      <dsp:nvSpPr>
        <dsp:cNvPr id="0" name=""/>
        <dsp:cNvSpPr/>
      </dsp:nvSpPr>
      <dsp:spPr>
        <a:xfrm>
          <a:off x="6677" y="8461"/>
          <a:ext cx="1506532" cy="8208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200" kern="1200"/>
            <a:t>Infección asintomática</a:t>
          </a:r>
          <a:endParaRPr lang="es-AR" sz="1200" kern="1200" dirty="0"/>
        </a:p>
      </dsp:txBody>
      <dsp:txXfrm>
        <a:off x="6677" y="8461"/>
        <a:ext cx="1506532" cy="547200"/>
      </dsp:txXfrm>
    </dsp:sp>
    <dsp:sp modelId="{1537D710-8A4E-4546-85C1-B42E06F8EB25}">
      <dsp:nvSpPr>
        <dsp:cNvPr id="0" name=""/>
        <dsp:cNvSpPr/>
      </dsp:nvSpPr>
      <dsp:spPr>
        <a:xfrm>
          <a:off x="315243" y="555661"/>
          <a:ext cx="1506532" cy="1744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Prueba COVID-19 + pero sin síntomas.</a:t>
          </a:r>
          <a:endParaRPr lang="es-AR" sz="1200" kern="1200" dirty="0"/>
        </a:p>
      </dsp:txBody>
      <dsp:txXfrm>
        <a:off x="359368" y="599786"/>
        <a:ext cx="1418282" cy="1655950"/>
      </dsp:txXfrm>
    </dsp:sp>
    <dsp:sp modelId="{996E1045-B843-43CA-AF5B-BE4B6DD0FE13}">
      <dsp:nvSpPr>
        <dsp:cNvPr id="0" name=""/>
        <dsp:cNvSpPr/>
      </dsp:nvSpPr>
      <dsp:spPr>
        <a:xfrm>
          <a:off x="1741594" y="94520"/>
          <a:ext cx="484175" cy="3750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000" kern="1200"/>
        </a:p>
      </dsp:txBody>
      <dsp:txXfrm>
        <a:off x="1741594" y="169536"/>
        <a:ext cx="371650" cy="225050"/>
      </dsp:txXfrm>
    </dsp:sp>
    <dsp:sp modelId="{A5F20E32-8774-49BB-AEA5-B6B2A115FC87}">
      <dsp:nvSpPr>
        <dsp:cNvPr id="0" name=""/>
        <dsp:cNvSpPr/>
      </dsp:nvSpPr>
      <dsp:spPr>
        <a:xfrm>
          <a:off x="2426748" y="8461"/>
          <a:ext cx="1506532" cy="8208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Enfermedad leve</a:t>
          </a:r>
          <a:endParaRPr lang="es-AR" sz="1200" kern="1200" dirty="0"/>
        </a:p>
      </dsp:txBody>
      <dsp:txXfrm>
        <a:off x="2426748" y="8461"/>
        <a:ext cx="1506532" cy="547200"/>
      </dsp:txXfrm>
    </dsp:sp>
    <dsp:sp modelId="{F9E10AF4-8DF7-4DCE-9DF0-8367FBD1ED37}">
      <dsp:nvSpPr>
        <dsp:cNvPr id="0" name=""/>
        <dsp:cNvSpPr/>
      </dsp:nvSpPr>
      <dsp:spPr>
        <a:xfrm>
          <a:off x="2735315" y="555661"/>
          <a:ext cx="1506532" cy="1744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Fiebre, tos, odinofagia, malestar general, cefalea, mialgia, náuseas, vómitos, diarrea, pérdida del gusto y olfato), </a:t>
          </a:r>
          <a:endParaRPr lang="es-AR" sz="1200" kern="1200" dirty="0"/>
        </a:p>
      </dsp:txBody>
      <dsp:txXfrm>
        <a:off x="2779440" y="599786"/>
        <a:ext cx="1418282" cy="1655950"/>
      </dsp:txXfrm>
    </dsp:sp>
    <dsp:sp modelId="{6D16001E-6048-4D8A-98AE-1CB1281F3D08}">
      <dsp:nvSpPr>
        <dsp:cNvPr id="0" name=""/>
        <dsp:cNvSpPr/>
      </dsp:nvSpPr>
      <dsp:spPr>
        <a:xfrm>
          <a:off x="4161665" y="94520"/>
          <a:ext cx="484175" cy="3750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000" kern="1200"/>
        </a:p>
      </dsp:txBody>
      <dsp:txXfrm>
        <a:off x="4161665" y="169536"/>
        <a:ext cx="371650" cy="225050"/>
      </dsp:txXfrm>
    </dsp:sp>
    <dsp:sp modelId="{731C1FD3-F354-4107-BE51-931A074E6F03}">
      <dsp:nvSpPr>
        <dsp:cNvPr id="0" name=""/>
        <dsp:cNvSpPr/>
      </dsp:nvSpPr>
      <dsp:spPr>
        <a:xfrm>
          <a:off x="4846820" y="8461"/>
          <a:ext cx="1506532" cy="8208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Enfermedad moderada</a:t>
          </a:r>
          <a:endParaRPr lang="es-AR" sz="1200" kern="1200" dirty="0"/>
        </a:p>
      </dsp:txBody>
      <dsp:txXfrm>
        <a:off x="4846820" y="8461"/>
        <a:ext cx="1506532" cy="547200"/>
      </dsp:txXfrm>
    </dsp:sp>
    <dsp:sp modelId="{C8AC4D89-92EE-4E1C-BE07-5119ADE17414}">
      <dsp:nvSpPr>
        <dsp:cNvPr id="0" name=""/>
        <dsp:cNvSpPr/>
      </dsp:nvSpPr>
      <dsp:spPr>
        <a:xfrm>
          <a:off x="5155387" y="555661"/>
          <a:ext cx="1506532" cy="1744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Evidencia de enfermedad de las vías respiratorias inferiores durante evaluación</a:t>
          </a:r>
          <a:endParaRPr lang="es-AR" sz="1200" kern="1200" dirty="0"/>
        </a:p>
      </dsp:txBody>
      <dsp:txXfrm>
        <a:off x="5199512" y="599786"/>
        <a:ext cx="1418282" cy="1655950"/>
      </dsp:txXfrm>
    </dsp:sp>
    <dsp:sp modelId="{CB807393-B455-4E91-82C1-F149BE9743A5}">
      <dsp:nvSpPr>
        <dsp:cNvPr id="0" name=""/>
        <dsp:cNvSpPr/>
      </dsp:nvSpPr>
      <dsp:spPr>
        <a:xfrm>
          <a:off x="6581737" y="94520"/>
          <a:ext cx="484175" cy="3750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000" kern="1200"/>
        </a:p>
      </dsp:txBody>
      <dsp:txXfrm>
        <a:off x="6581737" y="169536"/>
        <a:ext cx="371650" cy="225050"/>
      </dsp:txXfrm>
    </dsp:sp>
    <dsp:sp modelId="{4FD28D21-31F3-4B4A-8158-5484E6A95EA7}">
      <dsp:nvSpPr>
        <dsp:cNvPr id="0" name=""/>
        <dsp:cNvSpPr/>
      </dsp:nvSpPr>
      <dsp:spPr>
        <a:xfrm>
          <a:off x="7266892" y="8461"/>
          <a:ext cx="1506532" cy="8208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Enfermedad grave</a:t>
          </a:r>
          <a:endParaRPr lang="es-AR" sz="1200" kern="1200" dirty="0"/>
        </a:p>
      </dsp:txBody>
      <dsp:txXfrm>
        <a:off x="7266892" y="8461"/>
        <a:ext cx="1506532" cy="547200"/>
      </dsp:txXfrm>
    </dsp:sp>
    <dsp:sp modelId="{65C6B551-F74F-4359-AF6B-9C31D4CFE58E}">
      <dsp:nvSpPr>
        <dsp:cNvPr id="0" name=""/>
        <dsp:cNvSpPr/>
      </dsp:nvSpPr>
      <dsp:spPr>
        <a:xfrm>
          <a:off x="7575458" y="555661"/>
          <a:ext cx="1506532" cy="1744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Saturación O2 &lt;94% en aire ambiente, frecuencia respiratoria &gt;30 </a:t>
          </a:r>
          <a:r>
            <a:rPr lang="es-AR" sz="1200" kern="1200" dirty="0"/>
            <a:t>respiraciones/min o infiltrados pulmonares &gt;50%.</a:t>
          </a:r>
        </a:p>
      </dsp:txBody>
      <dsp:txXfrm>
        <a:off x="7619583" y="599786"/>
        <a:ext cx="1418282" cy="1655950"/>
      </dsp:txXfrm>
    </dsp:sp>
    <dsp:sp modelId="{4FCBA758-6804-4A6B-97A8-DECCEA450AA5}">
      <dsp:nvSpPr>
        <dsp:cNvPr id="0" name=""/>
        <dsp:cNvSpPr/>
      </dsp:nvSpPr>
      <dsp:spPr>
        <a:xfrm>
          <a:off x="9001809" y="94520"/>
          <a:ext cx="484175" cy="3750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000" kern="1200"/>
        </a:p>
      </dsp:txBody>
      <dsp:txXfrm>
        <a:off x="9001809" y="169536"/>
        <a:ext cx="371650" cy="225050"/>
      </dsp:txXfrm>
    </dsp:sp>
    <dsp:sp modelId="{BEFAE317-1574-4CE6-97FD-A8AC50BAAE64}">
      <dsp:nvSpPr>
        <dsp:cNvPr id="0" name=""/>
        <dsp:cNvSpPr/>
      </dsp:nvSpPr>
      <dsp:spPr>
        <a:xfrm>
          <a:off x="9686963" y="8461"/>
          <a:ext cx="1506532" cy="82080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Enfermedad crítica</a:t>
          </a:r>
          <a:endParaRPr lang="es-AR" sz="1200" kern="1200" dirty="0"/>
        </a:p>
      </dsp:txBody>
      <dsp:txXfrm>
        <a:off x="9686963" y="8461"/>
        <a:ext cx="1506532" cy="547200"/>
      </dsp:txXfrm>
    </dsp:sp>
    <dsp:sp modelId="{1BC37A52-517B-4FEE-A746-E6086F215570}">
      <dsp:nvSpPr>
        <dsp:cNvPr id="0" name=""/>
        <dsp:cNvSpPr/>
      </dsp:nvSpPr>
      <dsp:spPr>
        <a:xfrm>
          <a:off x="9995530" y="555661"/>
          <a:ext cx="1506532" cy="1744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Insuficiencia respiratoria, shock séptico y/o disfunción de múltiples órganos</a:t>
          </a:r>
          <a:r>
            <a:rPr lang="es-AR" sz="1200" kern="1200" dirty="0"/>
            <a:t>.</a:t>
          </a:r>
        </a:p>
      </dsp:txBody>
      <dsp:txXfrm>
        <a:off x="10039655" y="599786"/>
        <a:ext cx="1418282" cy="16559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4589C-168F-4FE4-9A68-7749BD915484}">
      <dsp:nvSpPr>
        <dsp:cNvPr id="0" name=""/>
        <dsp:cNvSpPr/>
      </dsp:nvSpPr>
      <dsp:spPr>
        <a:xfrm rot="16200000">
          <a:off x="-1398165" y="2414595"/>
          <a:ext cx="3577857" cy="75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67504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Vacuna Spikevax (Moderna)</a:t>
          </a:r>
          <a:endParaRPr lang="es-AR" sz="2800" kern="1200" dirty="0"/>
        </a:p>
      </dsp:txBody>
      <dsp:txXfrm>
        <a:off x="-1398165" y="2414595"/>
        <a:ext cx="3577857" cy="756854"/>
      </dsp:txXfrm>
    </dsp:sp>
    <dsp:sp modelId="{8B4407D8-8E83-4770-B04C-802DBC52DC50}">
      <dsp:nvSpPr>
        <dsp:cNvPr id="0" name=""/>
        <dsp:cNvSpPr/>
      </dsp:nvSpPr>
      <dsp:spPr>
        <a:xfrm>
          <a:off x="769190" y="1004093"/>
          <a:ext cx="3928554" cy="35778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667504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2600" kern="1200" dirty="0"/>
            <a:t>Monovariante XBB 1.5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s-ES" sz="2600" kern="1200" dirty="0"/>
            <a:t>a partir de los </a:t>
          </a:r>
          <a:r>
            <a:rPr lang="es-ES" sz="2600" b="1" kern="1200" dirty="0"/>
            <a:t>6 meses</a:t>
          </a:r>
          <a:endParaRPr lang="es-AR" sz="2600" b="1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endParaRPr lang="es-AR" sz="2600" b="1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2600" kern="1200" dirty="0"/>
            <a:t>no inferioridad con respecto a cepa original</a:t>
          </a:r>
          <a:endParaRPr lang="es-AR" sz="2600" b="1" kern="1200" dirty="0"/>
        </a:p>
      </dsp:txBody>
      <dsp:txXfrm>
        <a:off x="769190" y="1004093"/>
        <a:ext cx="3928554" cy="3577857"/>
      </dsp:txXfrm>
    </dsp:sp>
    <dsp:sp modelId="{805B3EDF-066A-4D38-8EC1-128D8936E5F9}">
      <dsp:nvSpPr>
        <dsp:cNvPr id="0" name=""/>
        <dsp:cNvSpPr/>
      </dsp:nvSpPr>
      <dsp:spPr>
        <a:xfrm>
          <a:off x="12335" y="5045"/>
          <a:ext cx="1513709" cy="1513709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BD9A92-D212-49A7-87B4-EEF8FFA37EF1}">
      <dsp:nvSpPr>
        <dsp:cNvPr id="0" name=""/>
        <dsp:cNvSpPr/>
      </dsp:nvSpPr>
      <dsp:spPr>
        <a:xfrm rot="16200000">
          <a:off x="4324558" y="2396109"/>
          <a:ext cx="3577857" cy="793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67504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Vacuna </a:t>
          </a:r>
          <a:r>
            <a:rPr lang="es-ES" sz="2800" kern="1200" dirty="0" err="1"/>
            <a:t>Comirnaty</a:t>
          </a:r>
          <a:r>
            <a:rPr lang="es-ES" sz="2800" kern="1200" dirty="0"/>
            <a:t> (Pfizer-</a:t>
          </a:r>
          <a:r>
            <a:rPr lang="es-ES" sz="2800" kern="1200" dirty="0" err="1"/>
            <a:t>BioNTech</a:t>
          </a:r>
          <a:r>
            <a:rPr lang="es-ES" sz="2800" kern="1200" dirty="0"/>
            <a:t>)</a:t>
          </a:r>
          <a:endParaRPr lang="es-AR" sz="2800" kern="1200" dirty="0"/>
        </a:p>
      </dsp:txBody>
      <dsp:txXfrm>
        <a:off x="4324558" y="2396109"/>
        <a:ext cx="3577857" cy="793826"/>
      </dsp:txXfrm>
    </dsp:sp>
    <dsp:sp modelId="{02806191-D325-49E7-8169-66C15FA23DFC}">
      <dsp:nvSpPr>
        <dsp:cNvPr id="0" name=""/>
        <dsp:cNvSpPr/>
      </dsp:nvSpPr>
      <dsp:spPr>
        <a:xfrm>
          <a:off x="6491914" y="1004093"/>
          <a:ext cx="3928554" cy="35778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667504" rIns="18491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600" kern="1200" dirty="0"/>
            <a:t>Bivariante (</a:t>
          </a:r>
          <a:r>
            <a:rPr lang="es-AR" sz="2600" kern="1200" dirty="0"/>
            <a:t>Original/</a:t>
          </a:r>
          <a:r>
            <a:rPr lang="es-AR" sz="2600" kern="1200" dirty="0" err="1"/>
            <a:t>Omicron</a:t>
          </a:r>
          <a:r>
            <a:rPr lang="es-AR" sz="2600" kern="1200" dirty="0"/>
            <a:t> BA.4-5) a partir de los </a:t>
          </a:r>
          <a:r>
            <a:rPr lang="es-AR" sz="2600" b="1" kern="1200" dirty="0"/>
            <a:t>12 años</a:t>
          </a:r>
          <a:endParaRPr lang="es-AR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2600" kern="1200" dirty="0"/>
            <a:t>no inferioridad con respecto a cepa original </a:t>
          </a:r>
        </a:p>
      </dsp:txBody>
      <dsp:txXfrm>
        <a:off x="6491914" y="1004093"/>
        <a:ext cx="3928554" cy="3577857"/>
      </dsp:txXfrm>
    </dsp:sp>
    <dsp:sp modelId="{E37F12B6-D11E-457E-A44D-54FBD6D52E58}">
      <dsp:nvSpPr>
        <dsp:cNvPr id="0" name=""/>
        <dsp:cNvSpPr/>
      </dsp:nvSpPr>
      <dsp:spPr>
        <a:xfrm>
          <a:off x="5735059" y="5045"/>
          <a:ext cx="1513709" cy="151370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7C00E-1FF5-40F4-9B45-251D8F81497D}">
      <dsp:nvSpPr>
        <dsp:cNvPr id="0" name=""/>
        <dsp:cNvSpPr/>
      </dsp:nvSpPr>
      <dsp:spPr>
        <a:xfrm>
          <a:off x="4947" y="959160"/>
          <a:ext cx="2799565" cy="1759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6 meses a 5 años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i="1" kern="1200" dirty="0"/>
            <a:t>Moderna monovariante XBB1.5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600" kern="1200" dirty="0"/>
            <a:t>25 mcg (0,25 mL)</a:t>
          </a:r>
        </a:p>
      </dsp:txBody>
      <dsp:txXfrm>
        <a:off x="56492" y="1010705"/>
        <a:ext cx="2696475" cy="1656780"/>
      </dsp:txXfrm>
    </dsp:sp>
    <dsp:sp modelId="{22131DEA-850A-4223-B894-97F6D8FEF5A8}">
      <dsp:nvSpPr>
        <dsp:cNvPr id="0" name=""/>
        <dsp:cNvSpPr/>
      </dsp:nvSpPr>
      <dsp:spPr>
        <a:xfrm>
          <a:off x="284903" y="2719031"/>
          <a:ext cx="279956" cy="724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4969"/>
              </a:lnTo>
              <a:lnTo>
                <a:pt x="279956" y="724969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8C09F-0E4B-403D-8871-61D4C767A803}">
      <dsp:nvSpPr>
        <dsp:cNvPr id="0" name=""/>
        <dsp:cNvSpPr/>
      </dsp:nvSpPr>
      <dsp:spPr>
        <a:xfrm>
          <a:off x="564860" y="2983942"/>
          <a:ext cx="1472186" cy="9201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accent1"/>
              </a:solidFill>
            </a:rPr>
            <a:t>2 </a:t>
          </a:r>
          <a:r>
            <a:rPr lang="es-ES" sz="1200" kern="1200" dirty="0"/>
            <a:t>dosis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Intervalo 1 mes*</a:t>
          </a:r>
          <a:endParaRPr lang="es-AR" sz="1200" kern="1200" dirty="0"/>
        </a:p>
      </dsp:txBody>
      <dsp:txXfrm>
        <a:off x="591809" y="3010891"/>
        <a:ext cx="1418288" cy="866218"/>
      </dsp:txXfrm>
    </dsp:sp>
    <dsp:sp modelId="{DD68FF2B-7312-4514-9CC9-FB924BC39B94}">
      <dsp:nvSpPr>
        <dsp:cNvPr id="0" name=""/>
        <dsp:cNvSpPr/>
      </dsp:nvSpPr>
      <dsp:spPr>
        <a:xfrm>
          <a:off x="3264571" y="959160"/>
          <a:ext cx="2799565" cy="1759870"/>
        </a:xfrm>
        <a:prstGeom prst="roundRect">
          <a:avLst>
            <a:gd name="adj" fmla="val 10000"/>
          </a:avLst>
        </a:prstGeom>
        <a:solidFill>
          <a:schemeClr val="accent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6 a 11 años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i="1" kern="1200" dirty="0"/>
            <a:t>Moderna monovariante XBB1.5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600" kern="1200" dirty="0"/>
            <a:t>25 mcg (0,25 mL)</a:t>
          </a:r>
        </a:p>
      </dsp:txBody>
      <dsp:txXfrm>
        <a:off x="3316116" y="1010705"/>
        <a:ext cx="2696475" cy="1656780"/>
      </dsp:txXfrm>
    </dsp:sp>
    <dsp:sp modelId="{0C89FFD1-0BBE-403D-BB45-729C2B990920}">
      <dsp:nvSpPr>
        <dsp:cNvPr id="0" name=""/>
        <dsp:cNvSpPr/>
      </dsp:nvSpPr>
      <dsp:spPr>
        <a:xfrm>
          <a:off x="3544528" y="2719031"/>
          <a:ext cx="279956" cy="691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1688"/>
              </a:lnTo>
              <a:lnTo>
                <a:pt x="279956" y="691688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AAA5B1-899C-4C6A-B0BC-A47C0879A93A}">
      <dsp:nvSpPr>
        <dsp:cNvPr id="0" name=""/>
        <dsp:cNvSpPr/>
      </dsp:nvSpPr>
      <dsp:spPr>
        <a:xfrm>
          <a:off x="3824484" y="2950661"/>
          <a:ext cx="1472186" cy="9201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accent2"/>
              </a:solidFill>
            </a:rPr>
            <a:t>1</a:t>
          </a:r>
          <a:r>
            <a:rPr lang="es-ES" sz="1200" kern="1200" dirty="0"/>
            <a:t> dosis </a:t>
          </a:r>
        </a:p>
      </dsp:txBody>
      <dsp:txXfrm>
        <a:off x="3851433" y="2977610"/>
        <a:ext cx="1418288" cy="866218"/>
      </dsp:txXfrm>
    </dsp:sp>
    <dsp:sp modelId="{0C97FFCC-7A0E-4E91-96A1-8A5C6C1EDBAF}">
      <dsp:nvSpPr>
        <dsp:cNvPr id="0" name=""/>
        <dsp:cNvSpPr/>
      </dsp:nvSpPr>
      <dsp:spPr>
        <a:xfrm>
          <a:off x="6524195" y="959160"/>
          <a:ext cx="2799565" cy="2115017"/>
        </a:xfrm>
        <a:prstGeom prst="roundRect">
          <a:avLst>
            <a:gd name="adj" fmla="val 10000"/>
          </a:avLst>
        </a:prstGeom>
        <a:solidFill>
          <a:schemeClr val="accent3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≥ 12 años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i="1" kern="1200" dirty="0"/>
            <a:t>Moderna monovariante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1" i="1" kern="1200" dirty="0"/>
            <a:t>XBB1.5 </a:t>
          </a:r>
          <a:r>
            <a:rPr lang="es-AR" sz="1600" kern="1200" dirty="0"/>
            <a:t>50 mcg (0,5 mL)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1" i="1" kern="1200" dirty="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i="1" kern="1200" dirty="0"/>
            <a:t>Pfizer monovariante 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i="1" kern="1200" dirty="0"/>
            <a:t>XBB 1.5  </a:t>
          </a:r>
          <a:r>
            <a:rPr lang="es-AR" sz="1600" kern="1200" dirty="0"/>
            <a:t>(0,3 mL)</a:t>
          </a:r>
          <a:endParaRPr lang="es-ES" sz="1600" b="1" i="1" kern="1200" dirty="0"/>
        </a:p>
      </dsp:txBody>
      <dsp:txXfrm>
        <a:off x="6586142" y="1021107"/>
        <a:ext cx="2675671" cy="1991123"/>
      </dsp:txXfrm>
    </dsp:sp>
    <dsp:sp modelId="{2F162054-7C7A-4CB4-B363-2EE9E77144C7}">
      <dsp:nvSpPr>
        <dsp:cNvPr id="0" name=""/>
        <dsp:cNvSpPr/>
      </dsp:nvSpPr>
      <dsp:spPr>
        <a:xfrm>
          <a:off x="6804152" y="3074178"/>
          <a:ext cx="279956" cy="691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1688"/>
              </a:lnTo>
              <a:lnTo>
                <a:pt x="279956" y="691688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A1671-7948-4B87-A0EF-FEB9937734D7}">
      <dsp:nvSpPr>
        <dsp:cNvPr id="0" name=""/>
        <dsp:cNvSpPr/>
      </dsp:nvSpPr>
      <dsp:spPr>
        <a:xfrm>
          <a:off x="7084108" y="3305808"/>
          <a:ext cx="1472186" cy="9201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accent3"/>
              </a:solidFill>
            </a:rPr>
            <a:t>1</a:t>
          </a:r>
          <a:r>
            <a:rPr lang="es-ES" sz="1200" kern="1200" dirty="0"/>
            <a:t> dosis</a:t>
          </a:r>
        </a:p>
      </dsp:txBody>
      <dsp:txXfrm>
        <a:off x="7111057" y="3332757"/>
        <a:ext cx="1418288" cy="8662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E726F-AA9D-412F-A419-7C0FF94F570F}">
      <dsp:nvSpPr>
        <dsp:cNvPr id="0" name=""/>
        <dsp:cNvSpPr/>
      </dsp:nvSpPr>
      <dsp:spPr>
        <a:xfrm>
          <a:off x="977345" y="0"/>
          <a:ext cx="977345" cy="1178151"/>
        </a:xfrm>
        <a:prstGeom prst="trapezoid">
          <a:avLst>
            <a:gd name="adj" fmla="val 50000"/>
          </a:avLst>
        </a:prstGeom>
        <a:solidFill>
          <a:srgbClr val="E0492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chemeClr val="bg2">
                  <a:lumMod val="25000"/>
                </a:schemeClr>
              </a:solidFill>
            </a:rPr>
            <a:t>Alto</a:t>
          </a:r>
          <a:endParaRPr lang="es-AR" sz="19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977345" y="0"/>
        <a:ext cx="977345" cy="1178151"/>
      </dsp:txXfrm>
    </dsp:sp>
    <dsp:sp modelId="{BFFC4231-73CA-4F10-A036-5AC22D20280D}">
      <dsp:nvSpPr>
        <dsp:cNvPr id="0" name=""/>
        <dsp:cNvSpPr/>
      </dsp:nvSpPr>
      <dsp:spPr>
        <a:xfrm>
          <a:off x="488672" y="1178151"/>
          <a:ext cx="1954691" cy="1178151"/>
        </a:xfrm>
        <a:prstGeom prst="trapezoid">
          <a:avLst>
            <a:gd name="adj" fmla="val 41478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chemeClr val="bg2">
                  <a:lumMod val="25000"/>
                </a:schemeClr>
              </a:solidFill>
            </a:rPr>
            <a:t>Intermedio</a:t>
          </a:r>
          <a:endParaRPr lang="es-AR" sz="19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830743" y="1178151"/>
        <a:ext cx="1270549" cy="1178151"/>
      </dsp:txXfrm>
    </dsp:sp>
    <dsp:sp modelId="{B7C52725-7B8E-4A3F-A92E-90B7BBC1E7A1}">
      <dsp:nvSpPr>
        <dsp:cNvPr id="0" name=""/>
        <dsp:cNvSpPr/>
      </dsp:nvSpPr>
      <dsp:spPr>
        <a:xfrm>
          <a:off x="0" y="2356302"/>
          <a:ext cx="2932037" cy="1178151"/>
        </a:xfrm>
        <a:prstGeom prst="trapezoid">
          <a:avLst>
            <a:gd name="adj" fmla="val 41478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chemeClr val="bg2">
                  <a:lumMod val="25000"/>
                </a:schemeClr>
              </a:solidFill>
            </a:rPr>
            <a:t>Bajo</a:t>
          </a:r>
          <a:endParaRPr lang="es-AR" sz="19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513106" y="2356302"/>
        <a:ext cx="1905824" cy="11781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F8538-E519-4A76-8DD3-D68FE89F9212}">
      <dsp:nvSpPr>
        <dsp:cNvPr id="0" name=""/>
        <dsp:cNvSpPr/>
      </dsp:nvSpPr>
      <dsp:spPr>
        <a:xfrm>
          <a:off x="0" y="69979"/>
          <a:ext cx="11269269" cy="671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Personas con inmunocompromiso</a:t>
          </a:r>
          <a:endParaRPr lang="es-AR" sz="2800" kern="1200" dirty="0"/>
        </a:p>
      </dsp:txBody>
      <dsp:txXfrm>
        <a:off x="32784" y="102763"/>
        <a:ext cx="11203701" cy="606012"/>
      </dsp:txXfrm>
    </dsp:sp>
    <dsp:sp modelId="{D2B0765B-2D21-4C0A-8F95-174970CE487A}">
      <dsp:nvSpPr>
        <dsp:cNvPr id="0" name=""/>
        <dsp:cNvSpPr/>
      </dsp:nvSpPr>
      <dsp:spPr>
        <a:xfrm>
          <a:off x="0" y="741559"/>
          <a:ext cx="11269269" cy="681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799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200" kern="1200" dirty="0"/>
            <a:t>En cualquier edad se indicará una dosis adicional al esquema primario, con un intervalo mínimo de 1 meses desde la última dosis</a:t>
          </a:r>
          <a:endParaRPr lang="es-AR" sz="2200" kern="1200" dirty="0"/>
        </a:p>
      </dsp:txBody>
      <dsp:txXfrm>
        <a:off x="0" y="741559"/>
        <a:ext cx="11269269" cy="681030"/>
      </dsp:txXfrm>
    </dsp:sp>
    <dsp:sp modelId="{A0912371-AE7F-4E47-BB96-0F294221B722}">
      <dsp:nvSpPr>
        <dsp:cNvPr id="0" name=""/>
        <dsp:cNvSpPr/>
      </dsp:nvSpPr>
      <dsp:spPr>
        <a:xfrm>
          <a:off x="0" y="1422589"/>
          <a:ext cx="11269269" cy="671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Intercambiabilidad</a:t>
          </a:r>
          <a:endParaRPr lang="es-AR" sz="2800" kern="1200" dirty="0"/>
        </a:p>
      </dsp:txBody>
      <dsp:txXfrm>
        <a:off x="32784" y="1455373"/>
        <a:ext cx="11203701" cy="606012"/>
      </dsp:txXfrm>
    </dsp:sp>
    <dsp:sp modelId="{59525DE2-B842-4EFA-B019-C6B72618C957}">
      <dsp:nvSpPr>
        <dsp:cNvPr id="0" name=""/>
        <dsp:cNvSpPr/>
      </dsp:nvSpPr>
      <dsp:spPr>
        <a:xfrm>
          <a:off x="0" y="2094169"/>
          <a:ext cx="11269269" cy="1362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799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2200" kern="1200" dirty="0"/>
            <a:t>Completar preferentemente el esquema con la misma plataforma con la que se inició.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2200" kern="1200" dirty="0"/>
            <a:t>Completar el esquema con vacuna Moderna Bivariante si la vacuna utilizada como primera dosis no estuviese disponible. </a:t>
          </a:r>
        </a:p>
      </dsp:txBody>
      <dsp:txXfrm>
        <a:off x="0" y="2094169"/>
        <a:ext cx="11269269" cy="1362060"/>
      </dsp:txXfrm>
    </dsp:sp>
    <dsp:sp modelId="{2416B8E5-CC3A-402F-86DF-2CC17C02B50F}">
      <dsp:nvSpPr>
        <dsp:cNvPr id="0" name=""/>
        <dsp:cNvSpPr/>
      </dsp:nvSpPr>
      <dsp:spPr>
        <a:xfrm>
          <a:off x="0" y="3456229"/>
          <a:ext cx="11269269" cy="671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Coadministración con otras vacunas</a:t>
          </a:r>
          <a:endParaRPr lang="es-AR" sz="2800" kern="1200" dirty="0"/>
        </a:p>
      </dsp:txBody>
      <dsp:txXfrm>
        <a:off x="32784" y="3489013"/>
        <a:ext cx="11203701" cy="606012"/>
      </dsp:txXfrm>
    </dsp:sp>
    <dsp:sp modelId="{E721957B-FD53-49B3-BF07-B06BAEE05B79}">
      <dsp:nvSpPr>
        <dsp:cNvPr id="0" name=""/>
        <dsp:cNvSpPr/>
      </dsp:nvSpPr>
      <dsp:spPr>
        <a:xfrm>
          <a:off x="0" y="4127809"/>
          <a:ext cx="11269269" cy="681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799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200" kern="1200" dirty="0"/>
            <a:t>Las vacunas contra COVID-19 pueden coadministrarse con cualquier vacuna incluida en el CNV</a:t>
          </a:r>
          <a:endParaRPr lang="es-AR" sz="2200" kern="1200" dirty="0"/>
        </a:p>
      </dsp:txBody>
      <dsp:txXfrm>
        <a:off x="0" y="4127809"/>
        <a:ext cx="11269269" cy="6810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803A7-7D0C-4C3E-9EC0-A8A8D323E694}">
      <dsp:nvSpPr>
        <dsp:cNvPr id="0" name=""/>
        <dsp:cNvSpPr/>
      </dsp:nvSpPr>
      <dsp:spPr>
        <a:xfrm>
          <a:off x="101597" y="0"/>
          <a:ext cx="1472170" cy="14721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BE551-B029-4860-A6AE-5DE03C3F82EA}">
      <dsp:nvSpPr>
        <dsp:cNvPr id="0" name=""/>
        <dsp:cNvSpPr/>
      </dsp:nvSpPr>
      <dsp:spPr>
        <a:xfrm>
          <a:off x="1457089" y="716827"/>
          <a:ext cx="4206200" cy="630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 err="1"/>
            <a:t>Anafilaxia</a:t>
          </a:r>
          <a:r>
            <a:rPr lang="en-US" sz="1400" kern="1200" dirty="0"/>
            <a:t> o </a:t>
          </a:r>
          <a:r>
            <a:rPr lang="en-US" sz="1400" kern="1200" dirty="0" err="1"/>
            <a:t>reacción</a:t>
          </a:r>
          <a:r>
            <a:rPr lang="en-US" sz="1400" kern="1200" dirty="0"/>
            <a:t> </a:t>
          </a:r>
          <a:r>
            <a:rPr lang="en-US" sz="1400" kern="1200" dirty="0" err="1"/>
            <a:t>alérgica</a:t>
          </a:r>
          <a:r>
            <a:rPr lang="en-US" sz="1400" kern="1200" dirty="0"/>
            <a:t> grave </a:t>
          </a:r>
          <a:r>
            <a:rPr lang="en-US" sz="1400" kern="1200" dirty="0" err="1"/>
            <a:t>inmediata</a:t>
          </a:r>
          <a:r>
            <a:rPr lang="en-US" sz="1400" kern="1200" dirty="0"/>
            <a:t> a la </a:t>
          </a:r>
          <a:r>
            <a:rPr lang="en-US" sz="1400" kern="1200" dirty="0" err="1"/>
            <a:t>administración</a:t>
          </a:r>
          <a:r>
            <a:rPr lang="en-US" sz="1400" kern="1200" dirty="0"/>
            <a:t> de la </a:t>
          </a:r>
          <a:r>
            <a:rPr lang="en-US" sz="1400" kern="1200" dirty="0" err="1"/>
            <a:t>primera</a:t>
          </a:r>
          <a:r>
            <a:rPr lang="en-US" sz="1400" kern="1200" dirty="0"/>
            <a:t> dosis. </a:t>
          </a:r>
        </a:p>
      </dsp:txBody>
      <dsp:txXfrm>
        <a:off x="1457089" y="716827"/>
        <a:ext cx="4206200" cy="630930"/>
      </dsp:txXfrm>
    </dsp:sp>
    <dsp:sp modelId="{0F9B1FD4-1938-40F1-A7C9-487886498229}">
      <dsp:nvSpPr>
        <dsp:cNvPr id="0" name=""/>
        <dsp:cNvSpPr/>
      </dsp:nvSpPr>
      <dsp:spPr>
        <a:xfrm>
          <a:off x="6581" y="2286110"/>
          <a:ext cx="4206200" cy="618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0DAB3A-77C8-4D27-BC05-FE8F4A76537B}">
      <dsp:nvSpPr>
        <dsp:cNvPr id="0" name=""/>
        <dsp:cNvSpPr/>
      </dsp:nvSpPr>
      <dsp:spPr>
        <a:xfrm>
          <a:off x="0" y="1432755"/>
          <a:ext cx="1472170" cy="14721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0E343-D134-4214-AA94-2383CA85951D}">
      <dsp:nvSpPr>
        <dsp:cNvPr id="0" name=""/>
        <dsp:cNvSpPr/>
      </dsp:nvSpPr>
      <dsp:spPr>
        <a:xfrm>
          <a:off x="1504935" y="2034594"/>
          <a:ext cx="4206200" cy="630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Las personas que </a:t>
          </a:r>
          <a:r>
            <a:rPr lang="en-US" sz="1400" kern="1200" dirty="0" err="1"/>
            <a:t>hayan</a:t>
          </a:r>
          <a:r>
            <a:rPr lang="en-US" sz="1400" kern="1200" dirty="0"/>
            <a:t> </a:t>
          </a:r>
          <a:r>
            <a:rPr lang="en-US" sz="1400" kern="1200" dirty="0" err="1"/>
            <a:t>presentado</a:t>
          </a:r>
          <a:r>
            <a:rPr lang="en-US" sz="1400" kern="1200" dirty="0"/>
            <a:t> </a:t>
          </a:r>
          <a:r>
            <a:rPr lang="en-US" sz="1400" kern="1200" dirty="0" err="1"/>
            <a:t>alergia</a:t>
          </a:r>
          <a:r>
            <a:rPr lang="en-US" sz="1400" kern="1200" dirty="0"/>
            <a:t> grave o </a:t>
          </a:r>
          <a:r>
            <a:rPr lang="en-US" sz="1400" kern="1200" dirty="0" err="1"/>
            <a:t>reacción</a:t>
          </a:r>
          <a:r>
            <a:rPr lang="en-US" sz="1400" kern="1200" dirty="0"/>
            <a:t> </a:t>
          </a:r>
          <a:r>
            <a:rPr lang="en-US" sz="1400" kern="1200" dirty="0" err="1"/>
            <a:t>anafiláctica</a:t>
          </a:r>
          <a:r>
            <a:rPr lang="en-US" sz="1400" kern="1200" dirty="0"/>
            <a:t> posterior a: </a:t>
          </a:r>
        </a:p>
      </dsp:txBody>
      <dsp:txXfrm>
        <a:off x="1504935" y="2034594"/>
        <a:ext cx="4206200" cy="630930"/>
      </dsp:txXfrm>
    </dsp:sp>
    <dsp:sp modelId="{86E4819B-8C06-4FA0-B701-034C6AFD5F46}">
      <dsp:nvSpPr>
        <dsp:cNvPr id="0" name=""/>
        <dsp:cNvSpPr/>
      </dsp:nvSpPr>
      <dsp:spPr>
        <a:xfrm>
          <a:off x="4948867" y="2286110"/>
          <a:ext cx="6482638" cy="618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5FF1F-32A3-4E9D-8037-8167F9E31B5B}">
      <dsp:nvSpPr>
        <dsp:cNvPr id="0" name=""/>
        <dsp:cNvSpPr/>
      </dsp:nvSpPr>
      <dsp:spPr>
        <a:xfrm>
          <a:off x="1614167" y="2416769"/>
          <a:ext cx="1148952" cy="1181867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</a:rPr>
            <a:t>Coberturas de vacunación</a:t>
          </a:r>
          <a:endParaRPr lang="es-AR" sz="1200" kern="1200" dirty="0">
            <a:solidFill>
              <a:schemeClr val="tx1"/>
            </a:solidFill>
          </a:endParaRPr>
        </a:p>
      </dsp:txBody>
      <dsp:txXfrm>
        <a:off x="1782427" y="2589849"/>
        <a:ext cx="812432" cy="835707"/>
      </dsp:txXfrm>
    </dsp:sp>
    <dsp:sp modelId="{1D81ECE9-60A7-44F6-ABED-818DE47B9BB4}">
      <dsp:nvSpPr>
        <dsp:cNvPr id="0" name=""/>
        <dsp:cNvSpPr/>
      </dsp:nvSpPr>
      <dsp:spPr>
        <a:xfrm rot="11700000">
          <a:off x="544277" y="2539006"/>
          <a:ext cx="1047402" cy="33683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DE6EB-6B06-44CC-8524-671B993AA96E}">
      <dsp:nvSpPr>
        <dsp:cNvPr id="0" name=""/>
        <dsp:cNvSpPr/>
      </dsp:nvSpPr>
      <dsp:spPr>
        <a:xfrm>
          <a:off x="735" y="2122768"/>
          <a:ext cx="1122774" cy="8982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Novedad de las vacunas y evidencia respaldatoria</a:t>
          </a:r>
          <a:endParaRPr lang="es-AR" sz="1300" kern="1200" dirty="0"/>
        </a:p>
      </dsp:txBody>
      <dsp:txXfrm>
        <a:off x="27043" y="2149076"/>
        <a:ext cx="1070158" cy="845603"/>
      </dsp:txXfrm>
    </dsp:sp>
    <dsp:sp modelId="{6301AA6A-37B1-40BC-8DD6-7961DFA03F13}">
      <dsp:nvSpPr>
        <dsp:cNvPr id="0" name=""/>
        <dsp:cNvSpPr/>
      </dsp:nvSpPr>
      <dsp:spPr>
        <a:xfrm rot="14700000">
          <a:off x="1177992" y="1782501"/>
          <a:ext cx="1035727" cy="33683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CB447-6BFC-4442-B323-DB7B38FF0EF2}">
      <dsp:nvSpPr>
        <dsp:cNvPr id="0" name=""/>
        <dsp:cNvSpPr/>
      </dsp:nvSpPr>
      <dsp:spPr>
        <a:xfrm>
          <a:off x="915610" y="1032463"/>
          <a:ext cx="1122774" cy="8982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Percepción de “politización” del tema</a:t>
          </a:r>
          <a:endParaRPr lang="es-AR" sz="1300" kern="1200" dirty="0"/>
        </a:p>
      </dsp:txBody>
      <dsp:txXfrm>
        <a:off x="941918" y="1058771"/>
        <a:ext cx="1070158" cy="845603"/>
      </dsp:txXfrm>
    </dsp:sp>
    <dsp:sp modelId="{8035364D-25CD-4DA6-B6B6-BAF2260805AF}">
      <dsp:nvSpPr>
        <dsp:cNvPr id="0" name=""/>
        <dsp:cNvSpPr/>
      </dsp:nvSpPr>
      <dsp:spPr>
        <a:xfrm rot="17700000">
          <a:off x="2163567" y="1782501"/>
          <a:ext cx="1035727" cy="336832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1338A-CFC7-48CC-8888-79DB5B70C967}">
      <dsp:nvSpPr>
        <dsp:cNvPr id="0" name=""/>
        <dsp:cNvSpPr/>
      </dsp:nvSpPr>
      <dsp:spPr>
        <a:xfrm>
          <a:off x="2338903" y="1032463"/>
          <a:ext cx="1122774" cy="8982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Presión social</a:t>
          </a:r>
        </a:p>
      </dsp:txBody>
      <dsp:txXfrm>
        <a:off x="2365211" y="1058771"/>
        <a:ext cx="1070158" cy="845603"/>
      </dsp:txXfrm>
    </dsp:sp>
    <dsp:sp modelId="{4771445A-0378-4FB5-97A1-E06135FC28D8}">
      <dsp:nvSpPr>
        <dsp:cNvPr id="0" name=""/>
        <dsp:cNvSpPr/>
      </dsp:nvSpPr>
      <dsp:spPr>
        <a:xfrm rot="20700000">
          <a:off x="2785607" y="2539006"/>
          <a:ext cx="1047402" cy="336832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03EFE7-6A14-4862-8B91-D955A9FA544E}">
      <dsp:nvSpPr>
        <dsp:cNvPr id="0" name=""/>
        <dsp:cNvSpPr/>
      </dsp:nvSpPr>
      <dsp:spPr>
        <a:xfrm>
          <a:off x="3253778" y="2122768"/>
          <a:ext cx="1122774" cy="8982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Beneficio colectivo vs individual</a:t>
          </a:r>
        </a:p>
      </dsp:txBody>
      <dsp:txXfrm>
        <a:off x="3280086" y="2149076"/>
        <a:ext cx="1070158" cy="8456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0DED5-FA46-46A4-8AF7-5FAED4E83FE7}">
      <dsp:nvSpPr>
        <dsp:cNvPr id="0" name=""/>
        <dsp:cNvSpPr/>
      </dsp:nvSpPr>
      <dsp:spPr>
        <a:xfrm>
          <a:off x="0" y="13991"/>
          <a:ext cx="11029615" cy="5036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Carga de enfermedad</a:t>
          </a:r>
          <a:endParaRPr lang="en-US" sz="2100" kern="1200"/>
        </a:p>
      </dsp:txBody>
      <dsp:txXfrm>
        <a:off x="24588" y="38579"/>
        <a:ext cx="10980439" cy="454509"/>
      </dsp:txXfrm>
    </dsp:sp>
    <dsp:sp modelId="{06CC6F77-592A-43C0-BCEB-8732939274A1}">
      <dsp:nvSpPr>
        <dsp:cNvPr id="0" name=""/>
        <dsp:cNvSpPr/>
      </dsp:nvSpPr>
      <dsp:spPr>
        <a:xfrm>
          <a:off x="0" y="517676"/>
          <a:ext cx="11029615" cy="108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19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 dirty="0"/>
            <a:t>Pacientes pediátricos han muerto en Argentina debido a COVID-19.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 dirty="0"/>
            <a:t>Los niños sanos corren el riesgo de sufrir una enfermedad grave y las consecuencias a largo plazo de la infección.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 dirty="0"/>
            <a:t>La infección previa no proporciona una protección adecuada.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 dirty="0"/>
            <a:t>Los niños pueden infectar a otros miembros de la familia en riesgo.</a:t>
          </a:r>
          <a:endParaRPr lang="en-US" sz="1600" kern="1200" dirty="0"/>
        </a:p>
      </dsp:txBody>
      <dsp:txXfrm>
        <a:off x="0" y="517676"/>
        <a:ext cx="11029615" cy="1086750"/>
      </dsp:txXfrm>
    </dsp:sp>
    <dsp:sp modelId="{658F2DA6-0781-4282-8FEC-44532A9254C2}">
      <dsp:nvSpPr>
        <dsp:cNvPr id="0" name=""/>
        <dsp:cNvSpPr/>
      </dsp:nvSpPr>
      <dsp:spPr>
        <a:xfrm>
          <a:off x="0" y="1604427"/>
          <a:ext cx="11029615" cy="5036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Seguridad</a:t>
          </a:r>
          <a:endParaRPr lang="en-US" sz="2100" kern="1200"/>
        </a:p>
      </dsp:txBody>
      <dsp:txXfrm>
        <a:off x="24588" y="1629015"/>
        <a:ext cx="10980439" cy="454509"/>
      </dsp:txXfrm>
    </dsp:sp>
    <dsp:sp modelId="{0108C84A-D33C-42DE-B7ED-97AA9570EE05}">
      <dsp:nvSpPr>
        <dsp:cNvPr id="0" name=""/>
        <dsp:cNvSpPr/>
      </dsp:nvSpPr>
      <dsp:spPr>
        <a:xfrm>
          <a:off x="0" y="2108112"/>
          <a:ext cx="11029615" cy="543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19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 dirty="0"/>
            <a:t>Las vacunas son bien toleradas.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/>
            <a:t>La mayoría de las reacciones fueron de gravedad leve a moderada y se resolvieron en unos pocos días.</a:t>
          </a:r>
          <a:endParaRPr lang="en-US" sz="1600" kern="1200"/>
        </a:p>
      </dsp:txBody>
      <dsp:txXfrm>
        <a:off x="0" y="2108112"/>
        <a:ext cx="11029615" cy="543375"/>
      </dsp:txXfrm>
    </dsp:sp>
    <dsp:sp modelId="{13AEB46A-A1E6-4D46-BA79-245A5B9643CF}">
      <dsp:nvSpPr>
        <dsp:cNvPr id="0" name=""/>
        <dsp:cNvSpPr/>
      </dsp:nvSpPr>
      <dsp:spPr>
        <a:xfrm>
          <a:off x="0" y="2651487"/>
          <a:ext cx="11029615" cy="5036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Inmunogenicidad</a:t>
          </a:r>
          <a:endParaRPr lang="en-US" sz="2100" kern="1200"/>
        </a:p>
      </dsp:txBody>
      <dsp:txXfrm>
        <a:off x="24588" y="2676075"/>
        <a:ext cx="10980439" cy="454509"/>
      </dsp:txXfrm>
    </dsp:sp>
    <dsp:sp modelId="{4EFFBCD1-DA6F-4DA5-BA85-0D85D9C8FAEB}">
      <dsp:nvSpPr>
        <dsp:cNvPr id="0" name=""/>
        <dsp:cNvSpPr/>
      </dsp:nvSpPr>
      <dsp:spPr>
        <a:xfrm>
          <a:off x="0" y="3155171"/>
          <a:ext cx="11029615" cy="543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19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/>
            <a:t>Objetivos de inmunogenicidad cumplidos en todos los grupos de eda.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/>
            <a:t>Inmunogenicidad no inferior en adultos incluso cuando se administran a niveles de dosis más bajos.</a:t>
          </a:r>
          <a:endParaRPr lang="en-US" sz="1600" kern="1200"/>
        </a:p>
      </dsp:txBody>
      <dsp:txXfrm>
        <a:off x="0" y="3155171"/>
        <a:ext cx="11029615" cy="543375"/>
      </dsp:txXfrm>
    </dsp:sp>
    <dsp:sp modelId="{A15C9F90-09EE-4658-85B9-03F42E2ED83C}">
      <dsp:nvSpPr>
        <dsp:cNvPr id="0" name=""/>
        <dsp:cNvSpPr/>
      </dsp:nvSpPr>
      <dsp:spPr>
        <a:xfrm>
          <a:off x="0" y="3698547"/>
          <a:ext cx="11029615" cy="5036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Eficacia</a:t>
          </a:r>
          <a:endParaRPr lang="en-US" sz="2100" kern="1200"/>
        </a:p>
      </dsp:txBody>
      <dsp:txXfrm>
        <a:off x="24588" y="3723135"/>
        <a:ext cx="10980439" cy="454509"/>
      </dsp:txXfrm>
    </dsp:sp>
    <dsp:sp modelId="{7EC2B725-3562-424A-8FFA-B6D34034707B}">
      <dsp:nvSpPr>
        <dsp:cNvPr id="0" name=""/>
        <dsp:cNvSpPr/>
      </dsp:nvSpPr>
      <dsp:spPr>
        <a:xfrm>
          <a:off x="0" y="4202231"/>
          <a:ext cx="11029615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19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/>
            <a:t>La eficacia en el mundo real en niños fue similar a la de los adultos durante los períodos: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/>
            <a:t>88% - 100%  contra Delta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/>
            <a:t>37% - 51% contra Omicron</a:t>
          </a:r>
          <a:endParaRPr lang="en-US" sz="1600" kern="1200"/>
        </a:p>
      </dsp:txBody>
      <dsp:txXfrm>
        <a:off x="0" y="4202231"/>
        <a:ext cx="11029615" cy="825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F1A4F8C-E918-4AA2-B7D6-8BA3DF09F0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F2EAE0-7046-43A4-A1B0-62E783DBF3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320398-B57E-4984-8C80-58F32627108A}" type="datetime1">
              <a:rPr lang="es-ES" smtClean="0"/>
              <a:t>19/09/2024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A7D107-515E-4AFF-A175-895B266E35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022CA95-5884-4688-8B0C-37914EB108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490F62-96B5-44BE-A8A5-3DEBC6A2B6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2205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9T13:29:43.83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92,'700'-12,"-440"1,1098-28,1261 41,-2347-18,-28 0,171 16,-184 1,-16 14,-32 0,440-12,-318-5,348 2,-456 14,-30 1,179-16,50 3,-266 12,-19-1,41 3,46 2,104-17,-159-2,-105-1,68-12,-64 7,48-2,99 11,68-4,-245 1,0 0,24-7,-32 7,1-1,-1 1,0-1,1 0,-1-1,0 1,0-1,0 0,-1 1,6-7,4-8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1T21:03:24.8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1046,'7'-3,"153"-48,299-90,800-174,-687 178,-375 88,594-140,0 38,-725 142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6T10:14:09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1831 24575,'4'5'0,"19"18"0,0 0 0,2-2 0,0 0 0,37 20 0,116 55 0,-44-38 0,1-8 0,210 47 0,-164-62-55,280 12 0,185-69-188,-5-86 0,-14-63 133,-141-6 110,-410 142 0,-2-4 0,-1-3 0,-2-4 0,80-68 0,-119 86 0,-1-2 0,-1-2 0,-2 0 0,-1-3 0,43-67 0,-58 81 0,-1-2 0,0 1 0,-2 0 0,0-2 0,-1 0 0,-1 0 0,-1 0 0,-1-1 0,-1 0 0,0-1 0,-2 0 0,0-28 0,-3 24 0,-1 0 0,-2 1 0,0-1 0,-2 1 0,-1 0 0,0 1 0,-13-29 0,7 23 0,-2 2 0,-1-1 0,-1 2 0,-2 1 0,-25-32 0,9 19 0,-1 3 0,-2 2 0,-1 1 0,-2 3 0,-1 2 0,-1 2 0,-59-30 0,26 22-106,-2 5 0,-2 3 1,0 5-1,-1 4 0,-156-16 1,83 27-206,-1 8-1,-194 27 1,116 9 239,1 12 0,-237 85-1,187-28 82,-331 176 0,-118 138-426,648-365-4884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6T10:14:16.37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3010 24575,'0'2'0,"0"0"0,1-1 0,-1 1 0,0 0 0,0-1 0,1 1 0,0 0 0,0-1 0,-1 1 0,1-1 0,0 0 0,-1 1 0,2 0 0,-1-2 0,-1 2 0,2-1 0,-1 1 0,0-2 0,0 1 0,1 0 0,0 2 0,6 1 0,-2 0 0,15 6 0,-14-7 0,458 162 0,-395-144 0,685 172 0,-561-161 0,382 7 0,-330-50 0,406-82 0,229-143 0,-400 47 0,-382 138 0,-2-5 0,153-116 0,-170 104 0,107-114 0,49-106 0,-166 190 0,-4-2 0,90-182 0,-118 202 0,-4-2 0,-3-2 0,-3-1 0,27-127 0,-44 156 0,-2 1 0,-3-2 0,-2 0 0,-1 1 0,-3-2 0,-6-59 0,2 81 0,-2 1 0,0 0 0,-3 2 0,-15-47 0,14 54 0,-1 1 0,-1 0 0,0 1 0,-3 0 0,1 1 0,-18-21 0,12 22 0,1 0 0,-1 2 0,-2 1 0,1 1 0,-31-18 0,19 16 0,0 2 0,-1 3 0,-46-16 0,12 13 0,-1 3 0,-1 3 0,-113-1 0,33 15-136,-271 43-1,-144 86-135,-215 125 274,9 44 23,109-41-1327,574-227-5069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6T10:14:22.23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1625 24575,'0'0'0,"0"0"0,0 1 0,0-1 0,0 1 0,0 0 0,-1-1 0,1 1 0,0-1 0,0 1 0,0-1 0,0 0 0,0 1 0,0-1 0,0 1 0,0-1 0,1 1 0,-1-1 0,0 1 0,0-1 0,0 0 0,0 1 0,0-1 0,1 2 0,5 11 0,10 13 0,2-1 0,0 0 0,43 41 0,-39-42 0,43 44 0,3-3 0,2-4 0,2-4 0,119 72 0,-126-94 0,2-2 0,0-3 0,2-4 0,1-4 0,137 23 0,-118-36 0,1-4 0,-1-4 0,1-6 0,0-3 0,-2-6 0,1-4 0,-1-4 0,-1-5 0,-2-4 0,0-5 0,89-54 0,152-127 0,-248 153 0,137-142 0,-188 176 0,-1-2 0,-2 0 0,0-3 0,-2 0 0,-1-1 0,20-50 0,-31 63 0,-1-2 0,-1 0 0,-1 1 0,-1-2 0,0-1 0,-2 2 0,-1-2 0,-1 1 0,-1-1 0,-1 1 0,-3-41 0,-2 32 0,-2 0 0,-1 0 0,-1 0 0,-2 2 0,0-1 0,-2 2 0,-1-1 0,-27-42 0,10 24 0,-2 1 0,-3 2 0,-79-85 0,72 91 0,-2 1 0,-2 4 0,0 1 0,-2 3 0,-69-33 0,55 38 0,0 2 0,-1 4 0,-1 3 0,-81-11 0,30 16-1528,0 7 0,-232 21 1,-223 83-4079,318-39 4186,176-38 4838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295EB03-9AA3-4D2F-BDF0-1A3BDE788F49}" type="datetime1">
              <a:rPr lang="es-ES" noProof="0" smtClean="0"/>
              <a:t>19/09/2024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63359F2-43EF-4812-9DC0-98C0B1A40681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70111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7659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</a:endParaRPr>
          </a:p>
        </p:txBody>
      </p:sp>
      <p:sp>
        <p:nvSpPr>
          <p:cNvPr id="373" name="Google Shape;37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04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95066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24269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39021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63359F2-43EF-4812-9DC0-98C0B1A40681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97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24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glicoproteína S constituye las espículas que se proyectan en la superficie del virión y tiene una zona de reconocimiento del receptor (RBD), que se une a la  proteína de las células humanas (ACE2) que permite la entrada del virus.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22239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dinámica de SARS-CoV-2 evidenció distintas olas que coincidieron con la circulación de distintas variantes. Las mutaciones puntuales que puede tener el SARS-CoV-2 son capaces de modificar su transmisibilidad, la presentación clínica y la gravedad, así como también evadir la respuesta inmune generada por las vacunas.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AD38-AA4C-4787-9F80-E203BEDD2076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7803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278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3994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26786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https://ourworldindata.org/vaccination#vaccine-innovation</a:t>
            </a: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DA596-FC91-487C-B111-4864D0454F6E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3802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</a:rPr>
              <a:t>https://www.nytimes.com/interactive/2021/world/covid-vaccinations-tracker.html</a:t>
            </a:r>
            <a:endParaRPr lang="x-none" sz="1200" dirty="0">
              <a:solidFill>
                <a:schemeClr val="accent1"/>
              </a:solidFill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2.62 billion vaccine doses have been administered worldwide, equal to 34 doses for every 100 people. There is already a stark gap between vaccination programs in different countries, with some yet to report a single dose.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12867-6BDC-D245-94C9-D0A3D3F354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2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04088"/>
            <a:ext cx="10993549" cy="1499616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3507450D-E801-41C1-9FD7-923530A0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11265408" cy="331012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42528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E7D0488-B202-4F7B-9F3C-5F354044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986411"/>
            <a:ext cx="3568661" cy="1872388"/>
          </a:xfrm>
        </p:spPr>
        <p:txBody>
          <a:bodyPr rtlCol="0" anchor="ctr"/>
          <a:lstStyle/>
          <a:p>
            <a:pPr algn="r" rtl="0"/>
            <a:r>
              <a:rPr lang="es-ES" noProof="0">
                <a:solidFill>
                  <a:schemeClr val="tx2"/>
                </a:solidFill>
              </a:rPr>
              <a:t>Haga clic para modificar el estilo de título del patrón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5972A87D-479C-4157-A7C5-33D8FC7B29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3" name="Marcador de posición de imagen 11">
            <a:extLst>
              <a:ext uri="{FF2B5EF4-FFF2-40B4-BE49-F238E27FC236}">
                <a16:creationId xmlns:a16="http://schemas.microsoft.com/office/drawing/2014/main" id="{78EE581A-A98D-4A1B-B826-3C60801D6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2800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Marcador de posición de imagen 11">
            <a:extLst>
              <a:ext uri="{FF2B5EF4-FFF2-40B4-BE49-F238E27FC236}">
                <a16:creationId xmlns:a16="http://schemas.microsoft.com/office/drawing/2014/main" id="{16AE88BE-E502-4D34-AAE9-6EE48F1ACE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7544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11">
            <a:extLst>
              <a:ext uri="{FF2B5EF4-FFF2-40B4-BE49-F238E27FC236}">
                <a16:creationId xmlns:a16="http://schemas.microsoft.com/office/drawing/2014/main" id="{9FD0C6B3-E0D9-4177-8079-178D1B0F53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2288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3AD8A25-150B-42DF-B6CC-FB1E5225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392" y="3956050"/>
            <a:ext cx="7225075" cy="190274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0699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20F9CA6-0CB1-4A9E-96E4-67800B107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5826FB8-73AC-4F8B-BD9C-B5E87FC9C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7AE5FA5-AF50-4B00-8E20-1B20A667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83237575-909D-45C0-B594-0B7A40F04B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7344" y="0"/>
            <a:ext cx="7534656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82254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08439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67918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07898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r>
              <a:rPr lang="es-ES" noProof="0"/>
              <a:t>Muestra de texto de pie de página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5928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r>
              <a:rPr lang="es-ES" noProof="0"/>
              <a:t>Ejemplo de Texto de pie de página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16506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9CA3-FA35-4182-8352-A6DF62A27B0D}" type="datetimeFigureOut">
              <a:rPr lang="es-AR" smtClean="0"/>
              <a:t>19/9/2024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1108818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1055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01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8249B4-F572-49E8-9B53-CB4E629E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06C12940-675F-4BDC-8733-71FEBC2FD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2815" y="640080"/>
            <a:ext cx="3703320" cy="5751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1" name="Marcador de posición de imagen 9">
            <a:extLst>
              <a:ext uri="{FF2B5EF4-FFF2-40B4-BE49-F238E27FC236}">
                <a16:creationId xmlns:a16="http://schemas.microsoft.com/office/drawing/2014/main" id="{63AD391F-F462-4773-B9C7-B512F55F6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6720" y="640080"/>
            <a:ext cx="3703320" cy="5751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88979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1BEB-F240-4F54-8649-421B1020C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8519F-694E-4A4E-971D-C9EDDDF6A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909F4-45E0-4F63-8008-691F48B48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73B66-7664-4EEE-B080-7CD01EC9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CAB-59E5-4957-9C74-464D53EC0D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893DCE-336E-4686-9FFA-E3EEEA198C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1" y="6296063"/>
            <a:ext cx="10229851" cy="35877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33"/>
            </a:lvl1pPr>
            <a:lvl2pPr marL="512414" indent="0">
              <a:buNone/>
              <a:defRPr/>
            </a:lvl2pPr>
            <a:lvl3pPr marL="1029553" indent="0">
              <a:buNone/>
              <a:defRPr/>
            </a:lvl3pPr>
            <a:lvl4pPr marL="1426119" indent="0">
              <a:buNone/>
              <a:defRPr/>
            </a:lvl4pPr>
            <a:lvl5pPr marL="188300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7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9CC542F-D03C-4537-9B6E-7F653B65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1478341"/>
          </a:xfrm>
        </p:spPr>
        <p:txBody>
          <a:bodyPr rtlCol="0">
            <a:normAutofit/>
          </a:bodyPr>
          <a:lstStyle/>
          <a:p>
            <a:pPr rtl="0"/>
            <a:r>
              <a:rPr lang="es-ES" noProof="0">
                <a:solidFill>
                  <a:schemeClr val="tx2"/>
                </a:solidFill>
              </a:rPr>
              <a:t>Haga clic para modificar el estilo de título del patrón</a:t>
            </a:r>
          </a:p>
        </p:txBody>
      </p:sp>
      <p:sp>
        <p:nvSpPr>
          <p:cNvPr id="6" name="Marcador de contenido 2" descr="Etiqueta=Color de énfasis&#10;Tipo = Claro&#10;Target=Viñetas">
            <a:extLst>
              <a:ext uri="{FF2B5EF4-FFF2-40B4-BE49-F238E27FC236}">
                <a16:creationId xmlns:a16="http://schemas.microsoft.com/office/drawing/2014/main" id="{C768CCB8-0718-4D4E-8EE1-1D287550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5C3A8825-378F-41FE-A716-644287762A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1800" y="630936"/>
            <a:ext cx="7504113" cy="352044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2" name="Marcador de posición de imagen 10">
            <a:extLst>
              <a:ext uri="{FF2B5EF4-FFF2-40B4-BE49-F238E27FC236}">
                <a16:creationId xmlns:a16="http://schemas.microsoft.com/office/drawing/2014/main" id="{2E6B2055-B099-48CF-84C8-2AF6D56186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2816" y="4234252"/>
            <a:ext cx="3703320" cy="213969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3" name="Marcador de posición de imagen 10">
            <a:extLst>
              <a:ext uri="{FF2B5EF4-FFF2-40B4-BE49-F238E27FC236}">
                <a16:creationId xmlns:a16="http://schemas.microsoft.com/office/drawing/2014/main" id="{EED74C29-FF8A-4470-8221-FD11E7FB7D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720" y="4233672"/>
            <a:ext cx="3703320" cy="213969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7494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t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DDD90A03-8871-46F6-B527-27A279CAF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8C0DC8A-3006-4A75-A9BA-FCA96D2C3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603504"/>
            <a:ext cx="11292840" cy="355701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51850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6688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19AD7E45-24A5-4020-858E-57CFA095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9C213B6D-04F4-4E9D-AD86-E50884CB4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52DB8B62-62C2-4723-85AF-F5D87B489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5486400" cy="331012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1" name="Marcador de posición de imagen 9">
            <a:extLst>
              <a:ext uri="{FF2B5EF4-FFF2-40B4-BE49-F238E27FC236}">
                <a16:creationId xmlns:a16="http://schemas.microsoft.com/office/drawing/2014/main" id="{D1329640-D9D1-44D4-8E40-04E753A2B8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496" y="3081528"/>
            <a:ext cx="5486400" cy="331012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5785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5" name="Marcador de posición de SmartArt 14">
            <a:extLst>
              <a:ext uri="{FF2B5EF4-FFF2-40B4-BE49-F238E27FC236}">
                <a16:creationId xmlns:a16="http://schemas.microsoft.com/office/drawing/2014/main" id="{1A07AFA2-B97F-4965-B3E3-0399F8696B9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76263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 elemento gráfico SmartArt</a:t>
            </a:r>
          </a:p>
        </p:txBody>
      </p:sp>
      <p:sp>
        <p:nvSpPr>
          <p:cNvPr id="16" name="Marcador de posición de SmartArt 14">
            <a:extLst>
              <a:ext uri="{FF2B5EF4-FFF2-40B4-BE49-F238E27FC236}">
                <a16:creationId xmlns:a16="http://schemas.microsoft.com/office/drawing/2014/main" id="{FBD83F25-25EA-4FCB-9180-B7567885BE7A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486759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 elemento gráfico SmartArt</a:t>
            </a:r>
          </a:p>
        </p:txBody>
      </p:sp>
      <p:sp>
        <p:nvSpPr>
          <p:cNvPr id="17" name="Marcador de posición de SmartArt 14">
            <a:extLst>
              <a:ext uri="{FF2B5EF4-FFF2-40B4-BE49-F238E27FC236}">
                <a16:creationId xmlns:a16="http://schemas.microsoft.com/office/drawing/2014/main" id="{C19AF1FD-578A-4AC1-8006-BF395C098188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397255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 elemento gráfico SmartArt</a:t>
            </a:r>
          </a:p>
        </p:txBody>
      </p:sp>
      <p:sp>
        <p:nvSpPr>
          <p:cNvPr id="18" name="Marcador de posición de SmartArt 14">
            <a:extLst>
              <a:ext uri="{FF2B5EF4-FFF2-40B4-BE49-F238E27FC236}">
                <a16:creationId xmlns:a16="http://schemas.microsoft.com/office/drawing/2014/main" id="{A30FAB41-D651-4537-9674-A090F9541E38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9307750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 elemento gráfico SmartArt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FF70985-87A5-4813-BB21-CD7973294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263" y="4943475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8F30C930-1919-4A13-98BD-6CB6119CC1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894" y="5447348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3" name="Marcador de texto 19">
            <a:extLst>
              <a:ext uri="{FF2B5EF4-FFF2-40B4-BE49-F238E27FC236}">
                <a16:creationId xmlns:a16="http://schemas.microsoft.com/office/drawing/2014/main" id="{6E4126AC-7681-4156-8274-2A6414894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7128" y="4943475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4" name="Marcador de texto 21">
            <a:extLst>
              <a:ext uri="{FF2B5EF4-FFF2-40B4-BE49-F238E27FC236}">
                <a16:creationId xmlns:a16="http://schemas.microsoft.com/office/drawing/2014/main" id="{D03485ED-1755-41FA-942B-ED95B3913D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6759" y="5447348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5" name="Marcador de texto 19">
            <a:extLst>
              <a:ext uri="{FF2B5EF4-FFF2-40B4-BE49-F238E27FC236}">
                <a16:creationId xmlns:a16="http://schemas.microsoft.com/office/drawing/2014/main" id="{42AFEFC9-586E-4B97-AD51-F02AC6AC6A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7624" y="4943475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6" name="Marcador de texto 21">
            <a:extLst>
              <a:ext uri="{FF2B5EF4-FFF2-40B4-BE49-F238E27FC236}">
                <a16:creationId xmlns:a16="http://schemas.microsoft.com/office/drawing/2014/main" id="{E94B1769-BE23-4EBA-A0DA-9A01476DAC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7255" y="5447348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7" name="Marcador de texto 19">
            <a:extLst>
              <a:ext uri="{FF2B5EF4-FFF2-40B4-BE49-F238E27FC236}">
                <a16:creationId xmlns:a16="http://schemas.microsoft.com/office/drawing/2014/main" id="{9A7362AB-6137-4C5C-9219-392C3875AD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8119" y="4957131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8" name="Marcador de texto 21">
            <a:extLst>
              <a:ext uri="{FF2B5EF4-FFF2-40B4-BE49-F238E27FC236}">
                <a16:creationId xmlns:a16="http://schemas.microsoft.com/office/drawing/2014/main" id="{DA6F45F2-E17A-4027-AAA9-B9B703C26A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7750" y="5461004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Texto de ejemplo para el pie de página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926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61428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3200400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32004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412343" y="2250891"/>
            <a:ext cx="320040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412341" y="2926051"/>
            <a:ext cx="32004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4F00371C-297D-40EF-8A7B-A4A10A3E0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499" y="2250891"/>
            <a:ext cx="320040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11" name="Marcador de contenido 5">
            <a:extLst>
              <a:ext uri="{FF2B5EF4-FFF2-40B4-BE49-F238E27FC236}">
                <a16:creationId xmlns:a16="http://schemas.microsoft.com/office/drawing/2014/main" id="{54C654D6-9180-439B-AA80-A486173B74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2926051"/>
            <a:ext cx="32004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1973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A78C165-B12A-4B46-AC7E-8E730F42CBBA}"/>
              </a:ext>
            </a:extLst>
          </p:cNvPr>
          <p:cNvCxnSpPr>
            <a:cxnSpLocks/>
          </p:cNvCxnSpPr>
          <p:nvPr userDrawn="1"/>
        </p:nvCxnSpPr>
        <p:spPr>
          <a:xfrm>
            <a:off x="4241830" y="495574"/>
            <a:ext cx="3703320" cy="0"/>
          </a:xfrm>
          <a:prstGeom prst="line">
            <a:avLst/>
          </a:prstGeom>
          <a:ln w="825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15F2DE1-F272-49DD-84C1-C2FB82B723E3}"/>
              </a:ext>
            </a:extLst>
          </p:cNvPr>
          <p:cNvCxnSpPr>
            <a:cxnSpLocks/>
          </p:cNvCxnSpPr>
          <p:nvPr userDrawn="1"/>
        </p:nvCxnSpPr>
        <p:spPr>
          <a:xfrm>
            <a:off x="8042147" y="495574"/>
            <a:ext cx="3703320" cy="0"/>
          </a:xfrm>
          <a:prstGeom prst="line">
            <a:avLst/>
          </a:prstGeom>
          <a:ln w="82550" cap="flat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D20BB053-86D6-405E-A719-7B6EF23E7207}"/>
              </a:ext>
            </a:extLst>
          </p:cNvPr>
          <p:cNvCxnSpPr>
            <a:cxnSpLocks/>
          </p:cNvCxnSpPr>
          <p:nvPr userDrawn="1"/>
        </p:nvCxnSpPr>
        <p:spPr>
          <a:xfrm>
            <a:off x="437009" y="495574"/>
            <a:ext cx="3703320" cy="0"/>
          </a:xfrm>
          <a:prstGeom prst="line">
            <a:avLst/>
          </a:prstGeom>
          <a:ln w="82550" cap="flat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Ejemplo de Texto de pie de página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7929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7" r:id="rId3"/>
    <p:sldLayoutId id="2147483780" r:id="rId4"/>
    <p:sldLayoutId id="2147483764" r:id="rId5"/>
    <p:sldLayoutId id="2147483783" r:id="rId6"/>
    <p:sldLayoutId id="2147483784" r:id="rId7"/>
    <p:sldLayoutId id="2147483767" r:id="rId8"/>
    <p:sldLayoutId id="2147483782" r:id="rId9"/>
    <p:sldLayoutId id="2147483778" r:id="rId10"/>
    <p:sldLayoutId id="2147483779" r:id="rId11"/>
    <p:sldLayoutId id="2147483765" r:id="rId12"/>
    <p:sldLayoutId id="2147483766" r:id="rId13"/>
    <p:sldLayoutId id="2147483769" r:id="rId14"/>
    <p:sldLayoutId id="2147483770" r:id="rId15"/>
    <p:sldLayoutId id="2147483771" r:id="rId16"/>
    <p:sldLayoutId id="2147483785" r:id="rId17"/>
    <p:sldLayoutId id="2147483786" r:id="rId18"/>
    <p:sldLayoutId id="2147483787" r:id="rId19"/>
    <p:sldLayoutId id="2147483789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0.png"/><Relationship Id="rId5" Type="http://schemas.openxmlformats.org/officeDocument/2006/relationships/customXml" Target="../ink/ink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hyperlink" Target="https://www.nature.com/articles/s41392-023-01640-z#citeas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hyperlink" Target="https://publications.aap.org/pediatrics/article/149/1/e2021053418/183463/Risk-Factors-for-Severe-COVID-19-in-Children?autologincheck=redirected" TargetMode="External"/><Relationship Id="rId4" Type="http://schemas.openxmlformats.org/officeDocument/2006/relationships/hyperlink" Target="https://www.cdc.gov/mmwr/volumes/71/wr/pdfs/mm7102-h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0.png"/><Relationship Id="rId4" Type="http://schemas.openxmlformats.org/officeDocument/2006/relationships/customXml" Target="../ink/ink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ourworldindata.org/covid-vaccinations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chart" Target="../charts/chart1.xm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bancos.salud.gob.ar/recurso/memorandum-uso-de-vacuna-bivariante-originalomicron-ba4ba5-contra-covid-19-del-laboratorio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bancos.salud.gob.ar/recurso/memorandum-enmienda-lt-esquema-con-bivariante-en-personas-con-inmunocompromiso" TargetMode="Externa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13" Type="http://schemas.openxmlformats.org/officeDocument/2006/relationships/hyperlink" Target="https://www.argentina.gob.ar/sites/default/files/if-2024-40572594-apn-dcei-ms.pdf" TargetMode="External"/><Relationship Id="rId3" Type="http://schemas.openxmlformats.org/officeDocument/2006/relationships/diagramLayout" Target="../diagrams/layout5.xml"/><Relationship Id="rId7" Type="http://schemas.openxmlformats.org/officeDocument/2006/relationships/customXml" Target="../ink/ink3.xml"/><Relationship Id="rId12" Type="http://schemas.openxmlformats.org/officeDocument/2006/relationships/image" Target="../media/image72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11" Type="http://schemas.openxmlformats.org/officeDocument/2006/relationships/customXml" Target="../ink/ink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85.emf"/><Relationship Id="rId4" Type="http://schemas.openxmlformats.org/officeDocument/2006/relationships/diagramQuickStyle" Target="../diagrams/quickStyle5.xml"/><Relationship Id="rId9" Type="http://schemas.openxmlformats.org/officeDocument/2006/relationships/customXml" Target="../ink/ink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downloads/slides-2022-09-01/08-COVID-Oliver-508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19.who.in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ho.org/es/documentos/actualizacion-epidemiologica-sars-cov-2-otros-virus-respiratorios-region-americas-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ancos.salud.gob.ar/bancos/materiales-para-equipos-de-salud/soporte/boletines-epidemiologico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ancos.salud.gob.ar/bancos/materiales-para-equipos-de-salud/soporte/boletines-epidemiologico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359453A-78E9-42AE-AE23-C9D218CBC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 rtlCol="0" anchor="b">
            <a:normAutofit/>
          </a:bodyPr>
          <a:lstStyle/>
          <a:p>
            <a:pPr rtl="0"/>
            <a:r>
              <a:rPr lang="es-ES" b="1" dirty="0"/>
              <a:t>COVID-19: EPIDEMIOLOGÍA Y ESTRATEGIAS DE VACUNACIÓN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639AF166-E191-409C-98AE-C2A47C576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1279315"/>
          </a:xfrm>
        </p:spPr>
        <p:txBody>
          <a:bodyPr rtlCol="0" anchor="ctr">
            <a:normAutofit/>
          </a:bodyPr>
          <a:lstStyle/>
          <a:p>
            <a:pPr rtl="0"/>
            <a:r>
              <a:rPr lang="es-ES" dirty="0"/>
              <a:t>María del Valle Juárez</a:t>
            </a:r>
          </a:p>
          <a:p>
            <a:pPr rtl="0"/>
            <a:r>
              <a:rPr lang="es-ES" dirty="0"/>
              <a:t>Epidemiología HNRG</a:t>
            </a:r>
          </a:p>
          <a:p>
            <a:pPr rtl="0"/>
            <a:r>
              <a:rPr lang="es-ES" dirty="0"/>
              <a:t>Agosto 2024</a:t>
            </a:r>
          </a:p>
        </p:txBody>
      </p:sp>
      <p:pic>
        <p:nvPicPr>
          <p:cNvPr id="1026" name="Picture 2" descr="La Red Regional de Vigilancia Genómica rastrea variantes del virus  SARS-CoV-2 en toda América Latina y el Caribe, informa la OPS - OPS/OMS |  Organización Panamericana de la Salud">
            <a:extLst>
              <a:ext uri="{FF2B5EF4-FFF2-40B4-BE49-F238E27FC236}">
                <a16:creationId xmlns:a16="http://schemas.microsoft.com/office/drawing/2014/main" id="{C7E0A62A-B8A1-7E84-4931-AF144A13B8C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1" b="21937"/>
          <a:stretch/>
        </p:blipFill>
        <p:spPr bwMode="auto">
          <a:xfrm>
            <a:off x="449580" y="603504"/>
            <a:ext cx="11292840" cy="355701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3975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Texto&#10;&#10;Descripción generada automáticamente">
            <a:extLst>
              <a:ext uri="{FF2B5EF4-FFF2-40B4-BE49-F238E27FC236}">
                <a16:creationId xmlns:a16="http://schemas.microsoft.com/office/drawing/2014/main" id="{8B58A376-0CA0-4C76-87E4-9FD295062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25" y="2015258"/>
            <a:ext cx="4551109" cy="244682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473686-0712-250B-85A7-CB3C568BA7F3}"/>
              </a:ext>
            </a:extLst>
          </p:cNvPr>
          <p:cNvSpPr txBox="1"/>
          <p:nvPr/>
        </p:nvSpPr>
        <p:spPr>
          <a:xfrm>
            <a:off x="5436379" y="2205588"/>
            <a:ext cx="65079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Mediana de edad: 5,6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Hospitalización (59,4 %): variable en el tiempo y entre jurisdicciones, dependiente de protocolos de atención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60,4 % contacto con COVID (96,6% familiar)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Forma de presentación: </a:t>
            </a:r>
          </a:p>
          <a:p>
            <a:pPr marL="925513" lvl="3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22,8% ASINTOMATICOS</a:t>
            </a:r>
          </a:p>
          <a:p>
            <a:pPr marL="925513" lvl="3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65% LEVES</a:t>
            </a:r>
          </a:p>
          <a:p>
            <a:pPr marL="925513" lvl="3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5% MODERADOS</a:t>
            </a:r>
          </a:p>
          <a:p>
            <a:pPr marL="925513" lvl="3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7,2 % GRAVES/CRÍTICOS </a:t>
            </a:r>
          </a:p>
          <a:p>
            <a:pPr marL="925513" lvl="3" indent="-285750">
              <a:buFont typeface="Wingdings" panose="05000000000000000000" pitchFamily="2" charset="2"/>
              <a:buChar char="ü"/>
            </a:pPr>
            <a:endParaRPr lang="es-MX" sz="1600" dirty="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  <a:p>
            <a:pPr marL="182563" lvl="2"/>
            <a:r>
              <a:rPr lang="es-MX" sz="1600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Factores de riesgo de gravedad: </a:t>
            </a:r>
          </a:p>
          <a:p>
            <a:pPr marL="982663" lvl="3" indent="-342900">
              <a:buFont typeface="Arial" panose="020B0604020202020204" pitchFamily="34" charset="0"/>
              <a:buChar char="•"/>
            </a:pPr>
            <a:r>
              <a:rPr lang="es-MX" sz="1600" dirty="0">
                <a:latin typeface="+mj-lt"/>
                <a:cs typeface="Calibri" panose="020F0502020204030204" pitchFamily="34" charset="0"/>
              </a:rPr>
              <a:t>Asma</a:t>
            </a:r>
          </a:p>
          <a:p>
            <a:pPr marL="982663" lvl="3" indent="-342900">
              <a:buFont typeface="Arial" panose="020B0604020202020204" pitchFamily="34" charset="0"/>
              <a:buChar char="•"/>
            </a:pPr>
            <a:r>
              <a:rPr lang="es-MX" sz="1600" dirty="0">
                <a:latin typeface="+mj-lt"/>
                <a:cs typeface="Calibri" panose="020F0502020204030204" pitchFamily="34" charset="0"/>
              </a:rPr>
              <a:t>Displasia broncopulmonar</a:t>
            </a:r>
          </a:p>
          <a:p>
            <a:pPr marL="982663" lvl="3" indent="-342900">
              <a:buFont typeface="Arial" panose="020B0604020202020204" pitchFamily="34" charset="0"/>
              <a:buChar char="•"/>
            </a:pPr>
            <a:r>
              <a:rPr lang="es-MX" sz="1600" dirty="0">
                <a:latin typeface="+mj-lt"/>
                <a:cs typeface="Calibri" panose="020F0502020204030204" pitchFamily="34" charset="0"/>
              </a:rPr>
              <a:t>Enf. Neurológica crónica</a:t>
            </a:r>
          </a:p>
          <a:p>
            <a:pPr marL="982663" lvl="3" indent="-342900">
              <a:buFont typeface="Arial" panose="020B0604020202020204" pitchFamily="34" charset="0"/>
              <a:buChar char="•"/>
            </a:pPr>
            <a:r>
              <a:rPr lang="es-MX" sz="1600" dirty="0">
                <a:latin typeface="+mj-lt"/>
                <a:cs typeface="Calibri" panose="020F0502020204030204" pitchFamily="34" charset="0"/>
              </a:rPr>
              <a:t>Cardiopatía</a:t>
            </a:r>
          </a:p>
          <a:p>
            <a:pPr marL="982663" lvl="3" indent="-342900">
              <a:buFont typeface="Arial" panose="020B0604020202020204" pitchFamily="34" charset="0"/>
              <a:buChar char="•"/>
            </a:pPr>
            <a:r>
              <a:rPr lang="es-MX" sz="1600" dirty="0">
                <a:latin typeface="+mj-lt"/>
                <a:cs typeface="Calibri" panose="020F0502020204030204" pitchFamily="34" charset="0"/>
              </a:rPr>
              <a:t>Desnutrición</a:t>
            </a:r>
          </a:p>
          <a:p>
            <a:pPr marL="982663" lvl="3" indent="-342900">
              <a:buFont typeface="Arial" panose="020B0604020202020204" pitchFamily="34" charset="0"/>
              <a:buChar char="•"/>
            </a:pPr>
            <a:r>
              <a:rPr lang="es-MX" sz="1600" dirty="0">
                <a:latin typeface="+mj-lt"/>
                <a:cs typeface="Calibri" panose="020F0502020204030204" pitchFamily="34" charset="0"/>
              </a:rPr>
              <a:t>Edad &lt; a 6 meses</a:t>
            </a:r>
          </a:p>
          <a:p>
            <a:pPr marL="925513" lvl="3" indent="-285750">
              <a:buFont typeface="Wingdings" panose="05000000000000000000" pitchFamily="2" charset="2"/>
              <a:buChar char="ü"/>
            </a:pPr>
            <a:endParaRPr lang="es-MX" sz="1600" dirty="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2AD6C1D-AE2F-9164-04D8-FC97AA3F2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s-ES" b="1" dirty="0"/>
              <a:t>Perfil epidemiológico durante el primer año de pandemia </a:t>
            </a:r>
            <a:endParaRPr lang="es-AR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7EC3041-D973-EA85-DC15-96D5C42F0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20" y="4602506"/>
            <a:ext cx="1913587" cy="210913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4A12BA6-18BC-85DC-D590-B2AF8971C07A}"/>
              </a:ext>
            </a:extLst>
          </p:cNvPr>
          <p:cNvSpPr/>
          <p:nvPr/>
        </p:nvSpPr>
        <p:spPr>
          <a:xfrm>
            <a:off x="2830921" y="4652412"/>
            <a:ext cx="209667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Estudio transversal, multicéntrico, observacional y analítico en 22 centros de referencia del país</a:t>
            </a:r>
          </a:p>
        </p:txBody>
      </p:sp>
    </p:spTree>
    <p:extLst>
      <p:ext uri="{BB962C8B-B14F-4D97-AF65-F5344CB8AC3E}">
        <p14:creationId xmlns:p14="http://schemas.microsoft.com/office/powerpoint/2010/main" val="1203427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27BF5-FA65-29E5-3891-930025BAA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s-ES" b="1" dirty="0"/>
              <a:t>Perfil epidemiológico durante el segundo año</a:t>
            </a:r>
            <a:endParaRPr lang="es-AR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0ACF1B1-DAA7-81BF-794F-65178E651E37}"/>
              </a:ext>
            </a:extLst>
          </p:cNvPr>
          <p:cNvSpPr txBox="1"/>
          <p:nvPr/>
        </p:nvSpPr>
        <p:spPr>
          <a:xfrm>
            <a:off x="580329" y="3567553"/>
            <a:ext cx="481376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N=6330</a:t>
            </a:r>
          </a:p>
          <a:p>
            <a:endParaRPr lang="es-ES" dirty="0"/>
          </a:p>
          <a:p>
            <a:r>
              <a:rPr lang="es-ES" dirty="0"/>
              <a:t>Mayor edad: mediana 5,8 vs 9,5 años</a:t>
            </a:r>
          </a:p>
          <a:p>
            <a:r>
              <a:rPr lang="es-ES" dirty="0"/>
              <a:t>Menor hospitalización: 58,1% vs 48,6%</a:t>
            </a:r>
          </a:p>
          <a:p>
            <a:r>
              <a:rPr lang="es-ES" dirty="0"/>
              <a:t>Menos comorbilidades: 22,1% vs 13%</a:t>
            </a:r>
          </a:p>
          <a:p>
            <a:r>
              <a:rPr lang="es-MX" dirty="0"/>
              <a:t>Menor cantidad de asintomáticos: (18,8% vs 8,5%)</a:t>
            </a:r>
          </a:p>
          <a:p>
            <a:r>
              <a:rPr lang="es-MX" dirty="0"/>
              <a:t>Mayor letalidad (0,3% vs 0,5%)</a:t>
            </a:r>
          </a:p>
          <a:p>
            <a:r>
              <a:rPr lang="es-MX" dirty="0"/>
              <a:t>Menor prevalencia de SIM-C: 1,9% vs 1%</a:t>
            </a:r>
          </a:p>
          <a:p>
            <a:endParaRPr lang="es-MX" dirty="0"/>
          </a:p>
          <a:p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5BC86F3-7C74-7DA7-5700-7883CC7A4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85" y="1617161"/>
            <a:ext cx="5053007" cy="173354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B172556-58DF-10D2-B69A-8D09A965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29" y="6427124"/>
            <a:ext cx="5478965" cy="340308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EA338983-5CE8-B08B-8F8C-4BB32140BFB4}"/>
              </a:ext>
            </a:extLst>
          </p:cNvPr>
          <p:cNvGrpSpPr/>
          <p:nvPr/>
        </p:nvGrpSpPr>
        <p:grpSpPr>
          <a:xfrm>
            <a:off x="5679440" y="1737360"/>
            <a:ext cx="6512560" cy="4297679"/>
            <a:chOff x="4337211" y="2610595"/>
            <a:chExt cx="6970870" cy="4006024"/>
          </a:xfrm>
        </p:grpSpPr>
        <p:pic>
          <p:nvPicPr>
            <p:cNvPr id="16" name="Imagen 15" descr="Gráfico, Histograma&#10;&#10;Descripción generada automáticamente">
              <a:extLst>
                <a:ext uri="{FF2B5EF4-FFF2-40B4-BE49-F238E27FC236}">
                  <a16:creationId xmlns:a16="http://schemas.microsoft.com/office/drawing/2014/main" id="{AF68603C-A884-246E-0D04-DDD6C6560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7211" y="2610595"/>
              <a:ext cx="6970870" cy="4006024"/>
            </a:xfrm>
            <a:prstGeom prst="rect">
              <a:avLst/>
            </a:prstGeom>
          </p:spPr>
        </p:pic>
        <p:sp>
          <p:nvSpPr>
            <p:cNvPr id="17" name="CuadroTexto 45">
              <a:extLst>
                <a:ext uri="{FF2B5EF4-FFF2-40B4-BE49-F238E27FC236}">
                  <a16:creationId xmlns:a16="http://schemas.microsoft.com/office/drawing/2014/main" id="{2D302AC7-BDB2-5669-6BB5-57D47F374BC9}"/>
                </a:ext>
              </a:extLst>
            </p:cNvPr>
            <p:cNvSpPr txBox="1"/>
            <p:nvPr/>
          </p:nvSpPr>
          <p:spPr>
            <a:xfrm>
              <a:off x="5598160" y="5542539"/>
              <a:ext cx="1871627" cy="4016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1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WUHAN</a:t>
              </a:r>
            </a:p>
            <a:p>
              <a:pPr algn="ctr"/>
              <a:r>
                <a:rPr lang="es-MX" sz="11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3575 (56,5%)</a:t>
              </a:r>
              <a:endParaRPr lang="es-AR" sz="1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CuadroTexto 44">
              <a:extLst>
                <a:ext uri="{FF2B5EF4-FFF2-40B4-BE49-F238E27FC236}">
                  <a16:creationId xmlns:a16="http://schemas.microsoft.com/office/drawing/2014/main" id="{6E8631A0-81E2-19B9-6D55-7197D6CC077E}"/>
                </a:ext>
              </a:extLst>
            </p:cNvPr>
            <p:cNvSpPr txBox="1"/>
            <p:nvPr/>
          </p:nvSpPr>
          <p:spPr>
            <a:xfrm>
              <a:off x="9354178" y="5542539"/>
              <a:ext cx="1871627" cy="4159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MX" sz="11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GAMMA, LAMBDA, ALFA</a:t>
              </a:r>
              <a:endParaRPr lang="es-MX" sz="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s-MX" sz="11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2755 (43,5%)</a:t>
              </a:r>
              <a:endParaRPr lang="es-AR" sz="1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21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BF6F11-1459-70B8-89D4-DC712DB5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s-ES" b="1" dirty="0"/>
              <a:t>Riesgo en los menores de 6 años</a:t>
            </a:r>
            <a:endParaRPr lang="es-AR" b="1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DF26B5-B6C1-4087-7373-C43E55EBC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s-ES" noProof="0" smtClean="0"/>
              <a:t>12</a:t>
            </a:fld>
            <a:endParaRPr lang="es-ES" noProof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4026B82-AC05-8CE6-F615-C86788925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83"/>
          <a:stretch/>
        </p:blipFill>
        <p:spPr>
          <a:xfrm>
            <a:off x="412670" y="1314142"/>
            <a:ext cx="11219936" cy="51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07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68F765-4EB1-3464-4B1B-2BD3FA6B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s-ES" b="1" dirty="0"/>
              <a:t>mortalidad en por covid-19 en menores de 19 años</a:t>
            </a:r>
            <a:endParaRPr lang="es-AR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E22E11-EF21-2B34-D730-536E2AF1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9045" y="1788323"/>
            <a:ext cx="4145498" cy="2986086"/>
          </a:xfrm>
        </p:spPr>
        <p:txBody>
          <a:bodyPr>
            <a:normAutofit/>
          </a:bodyPr>
          <a:lstStyle/>
          <a:p>
            <a:r>
              <a:rPr lang="es-ES" dirty="0"/>
              <a:t>En Estados Unidos COVID-19 fue la 9ª  causa de muerte en menores de 19 años.</a:t>
            </a:r>
          </a:p>
          <a:p>
            <a:r>
              <a:rPr lang="es-ES" dirty="0"/>
              <a:t>PRIMERA CAUSA dentro de las enfermedades respiratorias</a:t>
            </a:r>
          </a:p>
          <a:p>
            <a:endParaRPr lang="es-A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02A03F-44A7-9843-EDD4-4FF595E5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s-ES" noProof="0" smtClean="0"/>
              <a:t>13</a:t>
            </a:fld>
            <a:endParaRPr lang="es-ES" noProof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C36AED-8141-34F4-A3DD-BE1BECFAF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973716"/>
            <a:ext cx="4872718" cy="13076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424296-C62D-09C1-DA11-2BEC2DB39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1" y="3286121"/>
            <a:ext cx="6906183" cy="31377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EDE0C22-F4DF-9B9B-1E59-E41B3EF3E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044" y="4038515"/>
            <a:ext cx="4145499" cy="23853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F4B1702F-2037-CCF0-9126-6AC9E511FE6E}"/>
                  </a:ext>
                </a:extLst>
              </p14:cNvPr>
              <p14:cNvContentPartPr/>
              <p14:nvPr/>
            </p14:nvContentPartPr>
            <p14:xfrm>
              <a:off x="7782806" y="4821549"/>
              <a:ext cx="3984120" cy="4500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F4B1702F-2037-CCF0-9126-6AC9E511FE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93166" y="4641549"/>
                <a:ext cx="4163760" cy="40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5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8AA4D04-C183-CEBF-11B5-51C544245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81" y="741680"/>
            <a:ext cx="10515600" cy="775205"/>
          </a:xfrm>
        </p:spPr>
        <p:txBody>
          <a:bodyPr/>
          <a:lstStyle/>
          <a:p>
            <a:r>
              <a:rPr lang="es-ES" b="1" dirty="0"/>
              <a:t>COVID-19 y Diabetes</a:t>
            </a:r>
            <a:endParaRPr lang="es-AR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2A71343-FB52-5A4A-403B-E8AF3324A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646" y="1844802"/>
            <a:ext cx="6915009" cy="472374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9F6349-DE05-3602-9653-CB791ECE6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81" y="1844802"/>
            <a:ext cx="4445365" cy="199516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BED8573-FBF4-7808-B92E-F8003E40F4E1}"/>
              </a:ext>
            </a:extLst>
          </p:cNvPr>
          <p:cNvSpPr txBox="1"/>
          <p:nvPr/>
        </p:nvSpPr>
        <p:spPr>
          <a:xfrm>
            <a:off x="718280" y="3983224"/>
            <a:ext cx="42905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2"/>
                </a:solidFill>
              </a:rPr>
              <a:t>Incremento de hospitalizaciones por diabetes tipo 1 de nueva aparición del 57%.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Aumento significativo en la frecuencia de cetoacidosis en el momento del diagnóstico de la diabetes tipo 1</a:t>
            </a:r>
          </a:p>
        </p:txBody>
      </p:sp>
    </p:spTree>
    <p:extLst>
      <p:ext uri="{BB962C8B-B14F-4D97-AF65-F5344CB8AC3E}">
        <p14:creationId xmlns:p14="http://schemas.microsoft.com/office/powerpoint/2010/main" val="373222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90" y="893075"/>
            <a:ext cx="4002817" cy="108829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296930" y="97662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La vacunación redujo en un 91 % la probabilidad del SIM-C en niños de 12 a 18 años.  </a:t>
            </a:r>
          </a:p>
          <a:p>
            <a:r>
              <a:rPr lang="es-ES" dirty="0"/>
              <a:t>El 95 % de los niños de 12 a 18 años hospitalizados con el SIM-C no estaban vacunados.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296930" y="26835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3606"/>
            <a:r>
              <a:rPr lang="es-AR" dirty="0">
                <a:solidFill>
                  <a:prstClr val="black"/>
                </a:solidFill>
              </a:rPr>
              <a:t>60 % de los niños internados en UCIP tenían comorbilidades y cerca del 70% de los fallecidos: diabetes, obesidad, OH.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96" y="2324556"/>
            <a:ext cx="4191237" cy="128228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52069" y="1969105"/>
            <a:ext cx="4450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700" dirty="0"/>
              <a:t>MMWR / </a:t>
            </a:r>
            <a:r>
              <a:rPr lang="es-AR" sz="700" dirty="0" err="1"/>
              <a:t>January</a:t>
            </a:r>
            <a:r>
              <a:rPr lang="es-AR" sz="700" dirty="0"/>
              <a:t> 14, 2022 / Vol. 71 / No. 2. </a:t>
            </a:r>
            <a:r>
              <a:rPr lang="es-AR" sz="700" dirty="0">
                <a:hlinkClick r:id="rId4"/>
              </a:rPr>
              <a:t>https://www.cdc.gov/mmwr/volumes/71/wr/pdfs/mm7102-h.pdf</a:t>
            </a:r>
            <a:endParaRPr lang="es-AR" sz="700" dirty="0"/>
          </a:p>
          <a:p>
            <a:endParaRPr lang="es-AR" sz="700" dirty="0"/>
          </a:p>
        </p:txBody>
      </p:sp>
      <p:sp>
        <p:nvSpPr>
          <p:cNvPr id="22" name="Rectángulo 21"/>
          <p:cNvSpPr/>
          <p:nvPr/>
        </p:nvSpPr>
        <p:spPr>
          <a:xfrm>
            <a:off x="452069" y="3671282"/>
            <a:ext cx="403533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PEDIATRICS Volume 149, number 1, January 2022. </a:t>
            </a:r>
            <a:r>
              <a:rPr lang="en-US" sz="700" dirty="0">
                <a:hlinkClick r:id="rId5"/>
              </a:rPr>
              <a:t>https://publications.aap.org/pediatrics/article/149/1/e2021053418/183463/Risk-Factors-for-Severe-COVID-19-in-Children?autologincheck=redirected</a:t>
            </a:r>
            <a:endParaRPr lang="en-US" sz="700" dirty="0"/>
          </a:p>
          <a:p>
            <a:r>
              <a:rPr lang="en-US" sz="700" dirty="0"/>
              <a:t> </a:t>
            </a:r>
          </a:p>
          <a:p>
            <a:endParaRPr lang="es-AR" sz="700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90" y="4176849"/>
            <a:ext cx="3785416" cy="2470815"/>
          </a:xfrm>
          <a:prstGeom prst="rect">
            <a:avLst/>
          </a:prstGeom>
        </p:spPr>
      </p:pic>
      <p:sp>
        <p:nvSpPr>
          <p:cNvPr id="2048" name="Rectángulo 2047"/>
          <p:cNvSpPr/>
          <p:nvPr/>
        </p:nvSpPr>
        <p:spPr>
          <a:xfrm>
            <a:off x="452069" y="662411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700" dirty="0">
                <a:hlinkClick r:id="rId7"/>
              </a:rPr>
              <a:t>https://www.nature.com/articles/s41392-023-01640-z#citeas</a:t>
            </a:r>
            <a:endParaRPr lang="es-AR" sz="700" dirty="0"/>
          </a:p>
          <a:p>
            <a:endParaRPr lang="es-AR" sz="700" dirty="0"/>
          </a:p>
        </p:txBody>
      </p:sp>
      <p:pic>
        <p:nvPicPr>
          <p:cNvPr id="2049" name="Imagen 20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2259" y="3891744"/>
            <a:ext cx="5701742" cy="28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CC642-80C2-2C97-ADA9-D90505ED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s-ES" b="1" dirty="0"/>
              <a:t>COVID-19 y embarazo</a:t>
            </a:r>
            <a:endParaRPr lang="es-AR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47C7B3-BFBF-2066-2D6B-FBC43D5DB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140" y="593462"/>
            <a:ext cx="4053840" cy="141287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85F1E63-598B-577F-FE3A-8204BD240B33}"/>
              </a:ext>
            </a:extLst>
          </p:cNvPr>
          <p:cNvSpPr txBox="1"/>
          <p:nvPr/>
        </p:nvSpPr>
        <p:spPr>
          <a:xfrm>
            <a:off x="3431392" y="2348477"/>
            <a:ext cx="85654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"/>
            </a:pPr>
            <a:r>
              <a:rPr lang="es-ES" sz="1600" dirty="0">
                <a:solidFill>
                  <a:schemeClr val="accent1"/>
                </a:solidFill>
              </a:rPr>
              <a:t>mortalidad materna </a:t>
            </a:r>
            <a:r>
              <a:rPr lang="es-ES" sz="1600" dirty="0"/>
              <a:t>(10 estudios; n = 1490; </a:t>
            </a:r>
            <a:r>
              <a:rPr lang="es-ES" sz="1600" b="1" dirty="0"/>
              <a:t>RR 7,68</a:t>
            </a:r>
            <a:r>
              <a:rPr lang="es-ES" sz="1600" dirty="0"/>
              <a:t>; IC del 95%: 1,70 a 34,61); </a:t>
            </a:r>
          </a:p>
          <a:p>
            <a:pPr marL="285750" indent="-285750">
              <a:buFont typeface="Symbol" panose="05050102010706020507" pitchFamily="18" charset="2"/>
              <a:buChar char=""/>
            </a:pPr>
            <a:r>
              <a:rPr lang="es-ES" sz="1600" dirty="0">
                <a:solidFill>
                  <a:schemeClr val="accent1"/>
                </a:solidFill>
              </a:rPr>
              <a:t>ingreso a la unidad de cuidados intensivo</a:t>
            </a:r>
            <a:r>
              <a:rPr lang="es-ES" sz="1600" dirty="0"/>
              <a:t>s (8 estudios; n=6660; </a:t>
            </a:r>
            <a:r>
              <a:rPr lang="es-ES" sz="1600" b="1" dirty="0"/>
              <a:t>RR 3,81</a:t>
            </a:r>
            <a:r>
              <a:rPr lang="es-ES" sz="1600" dirty="0"/>
              <a:t>; IC del 95%: 2,03 a 7,17); </a:t>
            </a:r>
          </a:p>
          <a:p>
            <a:pPr marL="285750" indent="-285750">
              <a:buFont typeface="Symbol" panose="05050102010706020507" pitchFamily="18" charset="2"/>
              <a:buChar char=""/>
            </a:pPr>
            <a:r>
              <a:rPr lang="es-ES" sz="1600" dirty="0">
                <a:solidFill>
                  <a:schemeClr val="accent1"/>
                </a:solidFill>
              </a:rPr>
              <a:t>ARM</a:t>
            </a:r>
            <a:r>
              <a:rPr lang="es-ES" sz="1600" dirty="0"/>
              <a:t> (7 estudios; n = 4887; </a:t>
            </a:r>
            <a:r>
              <a:rPr lang="es-ES" sz="1600" b="1" dirty="0"/>
              <a:t>RR 15,23</a:t>
            </a:r>
            <a:r>
              <a:rPr lang="es-ES" sz="1600" dirty="0"/>
              <a:t>; IC del 95%: 4,32 a 53,71); </a:t>
            </a:r>
          </a:p>
          <a:p>
            <a:pPr marL="285750" indent="-285750">
              <a:buFont typeface="Symbol" panose="05050102010706020507" pitchFamily="18" charset="2"/>
              <a:buChar char=""/>
            </a:pPr>
            <a:r>
              <a:rPr lang="es-ES" sz="1600" dirty="0">
                <a:solidFill>
                  <a:schemeClr val="accent1"/>
                </a:solidFill>
              </a:rPr>
              <a:t>recibir cuidados críticos </a:t>
            </a:r>
            <a:r>
              <a:rPr lang="es-ES" sz="1600" dirty="0"/>
              <a:t>(7 estudios; n = 4735; </a:t>
            </a:r>
            <a:r>
              <a:rPr lang="es-ES" sz="1600" b="1" dirty="0"/>
              <a:t>RR 5,48</a:t>
            </a:r>
            <a:r>
              <a:rPr lang="es-ES" sz="1600" dirty="0"/>
              <a:t>; IC del 95%: 2,57 a 11,72); </a:t>
            </a:r>
          </a:p>
          <a:p>
            <a:pPr marL="285750" indent="-285750">
              <a:buFont typeface="Symbol" panose="05050102010706020507" pitchFamily="18" charset="2"/>
              <a:buChar char=""/>
            </a:pPr>
            <a:r>
              <a:rPr lang="es-ES" sz="1600" dirty="0">
                <a:solidFill>
                  <a:schemeClr val="accent1"/>
                </a:solidFill>
              </a:rPr>
              <a:t>ser diagnosticada con neumonía </a:t>
            </a:r>
            <a:r>
              <a:rPr lang="es-ES" sz="1600" dirty="0"/>
              <a:t>(seis estudios; n = 4573; </a:t>
            </a:r>
            <a:r>
              <a:rPr lang="es-ES" sz="1600" b="1" dirty="0"/>
              <a:t>RR 23,46</a:t>
            </a:r>
            <a:r>
              <a:rPr lang="es-ES" sz="1600" dirty="0"/>
              <a:t>; IC del 95%: 3,03 a 181,39)</a:t>
            </a:r>
          </a:p>
          <a:p>
            <a:pPr marL="285750" indent="-285750">
              <a:buFont typeface="Symbol" panose="05050102010706020507" pitchFamily="18" charset="2"/>
              <a:buChar char=""/>
            </a:pPr>
            <a:r>
              <a:rPr lang="es-ES" sz="1600" dirty="0">
                <a:solidFill>
                  <a:schemeClr val="accent1"/>
                </a:solidFill>
              </a:rPr>
              <a:t>enfermedad tromboembólica </a:t>
            </a:r>
            <a:r>
              <a:rPr lang="es-ES" sz="1600" dirty="0"/>
              <a:t>(8 estudios; n=5146; </a:t>
            </a:r>
            <a:r>
              <a:rPr lang="es-ES" sz="1600" b="1" dirty="0"/>
              <a:t>RR 5,50</a:t>
            </a:r>
            <a:r>
              <a:rPr lang="es-ES" sz="1600" dirty="0"/>
              <a:t>; IC del 95%: 1,12 a 27,12).</a:t>
            </a:r>
          </a:p>
        </p:txBody>
      </p:sp>
      <p:sp>
        <p:nvSpPr>
          <p:cNvPr id="9" name="Globo: flecha hacia arriba 8">
            <a:extLst>
              <a:ext uri="{FF2B5EF4-FFF2-40B4-BE49-F238E27FC236}">
                <a16:creationId xmlns:a16="http://schemas.microsoft.com/office/drawing/2014/main" id="{AF03E914-4D60-1096-E218-4ED3A48120F5}"/>
              </a:ext>
            </a:extLst>
          </p:cNvPr>
          <p:cNvSpPr/>
          <p:nvPr/>
        </p:nvSpPr>
        <p:spPr>
          <a:xfrm>
            <a:off x="584200" y="1926683"/>
            <a:ext cx="2463800" cy="2157357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Riesgo aumentado en las gestantes </a:t>
            </a:r>
            <a:endParaRPr lang="es-AR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A2F37B-2362-CC7B-E261-E56D743627AA}"/>
              </a:ext>
            </a:extLst>
          </p:cNvPr>
          <p:cNvSpPr txBox="1"/>
          <p:nvPr/>
        </p:nvSpPr>
        <p:spPr>
          <a:xfrm>
            <a:off x="3431392" y="4864379"/>
            <a:ext cx="813877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AR"/>
            </a:defPPr>
            <a:lvl1pPr marL="285750" indent="-285750">
              <a:buFont typeface="Symbol" panose="05050102010706020507" pitchFamily="18" charset="2"/>
              <a:buChar char=""/>
            </a:lvl1pPr>
          </a:lstStyle>
          <a:p>
            <a:r>
              <a:rPr lang="es-ES" sz="1600" dirty="0">
                <a:solidFill>
                  <a:schemeClr val="accent2"/>
                </a:solidFill>
              </a:rPr>
              <a:t>Admisión en una unidad de cuidados neonatales </a:t>
            </a:r>
            <a:r>
              <a:rPr lang="es-ES" sz="1600" dirty="0"/>
              <a:t>(7 estudios; n = 7637; </a:t>
            </a:r>
            <a:r>
              <a:rPr lang="es-ES" sz="1600" b="1" dirty="0"/>
              <a:t>RR 1,86</a:t>
            </a:r>
            <a:r>
              <a:rPr lang="es-ES" sz="1600" dirty="0"/>
              <a:t>; IC del 95%: 1,12 a 3,08);</a:t>
            </a:r>
          </a:p>
          <a:p>
            <a:r>
              <a:rPr lang="es-ES" sz="1600" dirty="0">
                <a:solidFill>
                  <a:schemeClr val="accent2"/>
                </a:solidFill>
              </a:rPr>
              <a:t>Nacer prematuro </a:t>
            </a:r>
            <a:r>
              <a:rPr lang="es-ES" sz="1600" dirty="0"/>
              <a:t>(7 estudios; n=6233; </a:t>
            </a:r>
            <a:r>
              <a:rPr lang="es-ES" sz="1600" b="1" dirty="0"/>
              <a:t>RR 1,71</a:t>
            </a:r>
            <a:r>
              <a:rPr lang="es-ES" sz="1600" dirty="0"/>
              <a:t>, IC del 95% 1,28 a 2,29) </a:t>
            </a:r>
          </a:p>
          <a:p>
            <a:r>
              <a:rPr lang="es-ES" sz="1600" dirty="0">
                <a:solidFill>
                  <a:schemeClr val="accent2"/>
                </a:solidFill>
              </a:rPr>
              <a:t>Nacer moderadamente prematuro </a:t>
            </a:r>
            <a:r>
              <a:rPr lang="es-ES" sz="1600" dirty="0"/>
              <a:t>(7 estudios; n=6071; </a:t>
            </a:r>
            <a:r>
              <a:rPr lang="es-ES" sz="1600" b="1" dirty="0"/>
              <a:t>RR 2,92</a:t>
            </a:r>
            <a:r>
              <a:rPr lang="es-ES" sz="1600" dirty="0"/>
              <a:t>; IC del 95%: 1,88 a 4,54); </a:t>
            </a:r>
          </a:p>
          <a:p>
            <a:r>
              <a:rPr lang="es-ES" sz="1600" dirty="0">
                <a:solidFill>
                  <a:schemeClr val="accent2"/>
                </a:solidFill>
              </a:rPr>
              <a:t>Nacer con bajo peso </a:t>
            </a:r>
            <a:r>
              <a:rPr lang="es-ES" sz="1600" dirty="0"/>
              <a:t>(12 estudios; n = 11 930; </a:t>
            </a:r>
            <a:r>
              <a:rPr lang="es-ES" sz="1600" b="1" dirty="0"/>
              <a:t>RR 1,19</a:t>
            </a:r>
            <a:r>
              <a:rPr lang="es-ES" sz="1600" dirty="0"/>
              <a:t>; IC del 95%: 1,02 a 1,40).</a:t>
            </a:r>
          </a:p>
          <a:p>
            <a:r>
              <a:rPr lang="es-ES" sz="1600" dirty="0"/>
              <a:t>La infección no estuvo relacionada con la muerte fetal. </a:t>
            </a:r>
            <a:endParaRPr lang="es-AR" sz="1600" dirty="0"/>
          </a:p>
        </p:txBody>
      </p:sp>
      <p:sp>
        <p:nvSpPr>
          <p:cNvPr id="12" name="Globo: flecha hacia arriba 11">
            <a:extLst>
              <a:ext uri="{FF2B5EF4-FFF2-40B4-BE49-F238E27FC236}">
                <a16:creationId xmlns:a16="http://schemas.microsoft.com/office/drawing/2014/main" id="{1C92F0E5-7A9A-912A-CE98-2312CBEFC599}"/>
              </a:ext>
            </a:extLst>
          </p:cNvPr>
          <p:cNvSpPr/>
          <p:nvPr/>
        </p:nvSpPr>
        <p:spPr>
          <a:xfrm>
            <a:off x="584200" y="4320035"/>
            <a:ext cx="2463800" cy="2157357"/>
          </a:xfrm>
          <a:prstGeom prst="upArrowCallou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Riesgo aumentado en los recién nacidos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25595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3FE2D77-4C65-EDEA-412E-2A29657B2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20" y="642005"/>
            <a:ext cx="10515600" cy="15058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kern="1200" dirty="0" err="1">
                <a:latin typeface="+mj-lt"/>
                <a:ea typeface="+mj-ea"/>
                <a:cs typeface="+mj-cs"/>
              </a:rPr>
              <a:t>Innovación</a:t>
            </a:r>
            <a:r>
              <a:rPr lang="en-US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latin typeface="+mj-lt"/>
                <a:ea typeface="+mj-ea"/>
                <a:cs typeface="+mj-cs"/>
              </a:rPr>
              <a:t>en</a:t>
            </a:r>
            <a:r>
              <a:rPr lang="en-US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latin typeface="+mj-lt"/>
                <a:ea typeface="+mj-ea"/>
                <a:cs typeface="+mj-cs"/>
              </a:rPr>
              <a:t>vacunas</a:t>
            </a:r>
            <a:r>
              <a:rPr lang="en-US" b="1" kern="1200" dirty="0">
                <a:latin typeface="+mj-lt"/>
                <a:ea typeface="+mj-ea"/>
                <a:cs typeface="+mj-cs"/>
              </a:rPr>
              <a:t> 1880-2020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4345D-9131-A647-BDC9-7395A6CEE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01"/>
          <a:stretch/>
        </p:blipFill>
        <p:spPr>
          <a:xfrm>
            <a:off x="753448" y="1690688"/>
            <a:ext cx="7531227" cy="445030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B902491-BA8B-B358-031E-874EC17583D0}"/>
              </a:ext>
            </a:extLst>
          </p:cNvPr>
          <p:cNvSpPr txBox="1"/>
          <p:nvPr/>
        </p:nvSpPr>
        <p:spPr>
          <a:xfrm>
            <a:off x="8835528" y="3029638"/>
            <a:ext cx="3150824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i="1" dirty="0">
                <a:solidFill>
                  <a:schemeClr val="accent2"/>
                </a:solidFill>
              </a:rPr>
              <a:t>Rápido desarrollo de vacunas en plataformas antiguas y otras más novedosas… pero que tienen muchos años de investigación…</a:t>
            </a:r>
            <a:endParaRPr lang="es-AR" sz="2000" b="1" i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1AEDD739-93F4-8EFB-12B9-B9132C868C45}"/>
                  </a:ext>
                </a:extLst>
              </p14:cNvPr>
              <p14:cNvContentPartPr/>
              <p14:nvPr/>
            </p14:nvContentPartPr>
            <p14:xfrm>
              <a:off x="7359077" y="5651631"/>
              <a:ext cx="1549080" cy="3765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1AEDD739-93F4-8EFB-12B9-B9132C868C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5437" y="5543991"/>
                <a:ext cx="1656720" cy="59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9098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8E1A06-6454-26C7-4950-1B096A7AE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85" y="2429462"/>
            <a:ext cx="8648700" cy="3739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3532A-1314-7345-B622-5DE1AF1B2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85" y="816875"/>
            <a:ext cx="427109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500" b="1" dirty="0"/>
              <a:t>Más de 13 billones de dosis de vacunas contra COVID-19 aplicadas en el mundo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1F98356-4035-4BDD-F5EC-5B1AFA083A02}"/>
              </a:ext>
            </a:extLst>
          </p:cNvPr>
          <p:cNvSpPr txBox="1"/>
          <p:nvPr/>
        </p:nvSpPr>
        <p:spPr>
          <a:xfrm>
            <a:off x="413285" y="6442502"/>
            <a:ext cx="58701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https://ourworldindata.org/covid-vaccinations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AR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D97665-D7C3-43CD-EDF0-CADF22B8F8ED}"/>
              </a:ext>
            </a:extLst>
          </p:cNvPr>
          <p:cNvSpPr txBox="1"/>
          <p:nvPr/>
        </p:nvSpPr>
        <p:spPr>
          <a:xfrm>
            <a:off x="6372224" y="816874"/>
            <a:ext cx="5234889" cy="36562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/>
              <a:t>70,6% </a:t>
            </a:r>
            <a:r>
              <a:rPr lang="es-ES" dirty="0"/>
              <a:t>de la población mundial ha recibido al menos una dosis de la vacuna COVID-19.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Se han administrado 13.530 millones de dosis en todo el mundo y ahora se administran 7.814 cada día.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El </a:t>
            </a:r>
            <a:r>
              <a:rPr lang="es-ES" b="1" dirty="0"/>
              <a:t>32,9%</a:t>
            </a:r>
            <a:r>
              <a:rPr lang="es-ES" dirty="0"/>
              <a:t> de las personas en países de bajos ingresos han recibido al menos una dosis.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6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5600" y="664938"/>
            <a:ext cx="8443920" cy="930181"/>
          </a:xfrm>
        </p:spPr>
        <p:txBody>
          <a:bodyPr>
            <a:normAutofit fontScale="90000"/>
          </a:bodyPr>
          <a:lstStyle/>
          <a:p>
            <a:r>
              <a:rPr lang="es-ES" b="1" dirty="0" err="1"/>
              <a:t>RECOMENDACIones</a:t>
            </a:r>
            <a:r>
              <a:rPr lang="es-ES" b="1" dirty="0"/>
              <a:t> de las sociedades científicas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1" y="1740649"/>
            <a:ext cx="3015092" cy="172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926E07E-DB8A-E145-40D4-A621005707A1}"/>
              </a:ext>
            </a:extLst>
          </p:cNvPr>
          <p:cNvSpPr txBox="1"/>
          <p:nvPr/>
        </p:nvSpPr>
        <p:spPr>
          <a:xfrm>
            <a:off x="4394373" y="1853643"/>
            <a:ext cx="72086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Desde la Sociedad Argentina de Pediatría consideramos que contar con vacunas contraCOVID-19 para lactantes y niños pequeños es de especial importancia dado que aplica a un grupo particularmente vulnerable a las infecciones respiratorias, más aún en un contexto de mayor exposición y riesgo de </a:t>
            </a:r>
            <a:r>
              <a:rPr lang="es-ES" dirty="0" err="1"/>
              <a:t>co-infección</a:t>
            </a:r>
            <a:r>
              <a:rPr lang="es-ES" dirty="0"/>
              <a:t> con otros virus.</a:t>
            </a:r>
            <a:endParaRPr lang="es-AR" dirty="0"/>
          </a:p>
        </p:txBody>
      </p:sp>
      <p:pic>
        <p:nvPicPr>
          <p:cNvPr id="7" name="Gráfico 6" descr="Documento contorno">
            <a:extLst>
              <a:ext uri="{FF2B5EF4-FFF2-40B4-BE49-F238E27FC236}">
                <a16:creationId xmlns:a16="http://schemas.microsoft.com/office/drawing/2014/main" id="{CD2CEC1B-EC8D-1692-E16C-3B1C27C5B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2046" y="1740649"/>
            <a:ext cx="1452327" cy="1452327"/>
          </a:xfrm>
          <a:prstGeom prst="rect">
            <a:avLst/>
          </a:prstGeom>
        </p:spPr>
      </p:pic>
      <p:pic>
        <p:nvPicPr>
          <p:cNvPr id="8" name="Google Shape;440;g22f4b5e136d_0_9">
            <a:extLst>
              <a:ext uri="{FF2B5EF4-FFF2-40B4-BE49-F238E27FC236}">
                <a16:creationId xmlns:a16="http://schemas.microsoft.com/office/drawing/2014/main" id="{78984CC8-EF7B-9CEA-3EA6-575B25AC2B8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856" y="3813627"/>
            <a:ext cx="2074282" cy="257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 descr="Documento contorno">
            <a:extLst>
              <a:ext uri="{FF2B5EF4-FFF2-40B4-BE49-F238E27FC236}">
                <a16:creationId xmlns:a16="http://schemas.microsoft.com/office/drawing/2014/main" id="{1481D035-D0BE-92B9-8A9C-E972E4CB9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42045" y="4173794"/>
            <a:ext cx="1452327" cy="145232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3FEB11F-19D4-30CD-39F1-0410616BDF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8077" y="3376076"/>
            <a:ext cx="4891878" cy="348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1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BCEE0-AF33-4B8B-9622-2A50B4FD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884651"/>
          </a:xfrm>
        </p:spPr>
        <p:txBody>
          <a:bodyPr rtlCol="0" anchor="b">
            <a:normAutofit/>
          </a:bodyPr>
          <a:lstStyle/>
          <a:p>
            <a:pPr rtl="0"/>
            <a:r>
              <a:rPr lang="es-ES" b="1" dirty="0">
                <a:solidFill>
                  <a:schemeClr val="tx2"/>
                </a:solidFill>
              </a:rPr>
              <a:t>Agenda	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495D9B-1C30-46A7-AC78-0AD00F70B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 rtlCol="0" anchor="ctr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Factores que inciden en la decisión de vacunar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Carga e impacto a largo plazo de la enfermedad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Complicaciones en la población pediátrica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Esquemas actuales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Experiencia nacional e internacional</a:t>
            </a:r>
          </a:p>
        </p:txBody>
      </p:sp>
      <p:pic>
        <p:nvPicPr>
          <p:cNvPr id="2050" name="Picture 2" descr="Niños santiagueños muestran sus cábalas y viven los partidos de Argentina  con pasión">
            <a:extLst>
              <a:ext uri="{FF2B5EF4-FFF2-40B4-BE49-F238E27FC236}">
                <a16:creationId xmlns:a16="http://schemas.microsoft.com/office/drawing/2014/main" id="{3A5CBA00-FF84-BA1A-10CB-C8663C9B2D2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" b="3"/>
          <a:stretch/>
        </p:blipFill>
        <p:spPr bwMode="auto">
          <a:xfrm>
            <a:off x="4242816" y="4234252"/>
            <a:ext cx="3703320" cy="21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envenido, bebé - LA NACION">
            <a:extLst>
              <a:ext uri="{FF2B5EF4-FFF2-40B4-BE49-F238E27FC236}">
                <a16:creationId xmlns:a16="http://schemas.microsoft.com/office/drawing/2014/main" id="{112F0D3F-0E7D-6950-8F50-BF5141472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 r="3" b="3"/>
          <a:stretch/>
        </p:blipFill>
        <p:spPr bwMode="auto">
          <a:xfrm>
            <a:off x="8046720" y="4233672"/>
            <a:ext cx="3703320" cy="21396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0DFAC773-B88D-4D58-9F49-43222F2F2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 dirty="0"/>
              <a:t>2023</a:t>
            </a:r>
            <a:endParaRPr lang="es-ES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9A0B9DDD-5A75-438F-8748-02EC3B86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es-ES" smtClean="0"/>
              <a:pPr rtl="0">
                <a:spcAft>
                  <a:spcPts val="600"/>
                </a:spcAft>
              </a:pPr>
              <a:t>2</a:t>
            </a:fld>
            <a:endParaRPr lang="es-ES"/>
          </a:p>
        </p:txBody>
      </p:sp>
      <p:pic>
        <p:nvPicPr>
          <p:cNvPr id="2054" name="Picture 6" descr="Comparación de 9 vacunas contra la COVID-19">
            <a:extLst>
              <a:ext uri="{FF2B5EF4-FFF2-40B4-BE49-F238E27FC236}">
                <a16:creationId xmlns:a16="http://schemas.microsoft.com/office/drawing/2014/main" id="{9A8D3904-31D7-C441-8E5D-9DC0CB29ED0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b="8292"/>
          <a:stretch>
            <a:fillRect/>
          </a:stretch>
        </p:blipFill>
        <p:spPr bwMode="auto">
          <a:xfrm>
            <a:off x="4241800" y="630238"/>
            <a:ext cx="7504113" cy="352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164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8319BE-DA4E-802F-BE2C-F32A7CB78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81" y="664081"/>
            <a:ext cx="11474119" cy="568918"/>
          </a:xfrm>
        </p:spPr>
        <p:txBody>
          <a:bodyPr vert="horz" lIns="91372" tIns="45719" rIns="91372" bIns="45719" rtlCol="0" anchor="t">
            <a:normAutofit fontScale="90000"/>
          </a:bodyPr>
          <a:lstStyle/>
          <a:p>
            <a:r>
              <a:rPr lang="en-US" sz="3200" b="1" dirty="0" err="1"/>
              <a:t>Recomendación</a:t>
            </a:r>
            <a:r>
              <a:rPr lang="en-US" sz="3200" b="1" dirty="0"/>
              <a:t> </a:t>
            </a:r>
            <a:r>
              <a:rPr lang="en-US" sz="3200" b="1" dirty="0" err="1"/>
              <a:t>autoridades</a:t>
            </a:r>
            <a:r>
              <a:rPr lang="en-US" sz="3200" b="1" dirty="0"/>
              <a:t> de </a:t>
            </a:r>
            <a:r>
              <a:rPr lang="en-US" sz="3200" b="1" dirty="0" err="1"/>
              <a:t>salud</a:t>
            </a:r>
            <a:r>
              <a:rPr lang="en-US" sz="3200" b="1" dirty="0"/>
              <a:t> </a:t>
            </a:r>
            <a:r>
              <a:rPr lang="en-US" sz="3200" b="1" dirty="0" err="1"/>
              <a:t>nacionales</a:t>
            </a:r>
            <a:endParaRPr lang="en-US" sz="3200" b="1" dirty="0"/>
          </a:p>
        </p:txBody>
      </p:sp>
      <p:pic>
        <p:nvPicPr>
          <p:cNvPr id="5" name="Imagen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75971793-53FA-CAEC-553E-6D0832A9B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382"/>
          <a:stretch/>
        </p:blipFill>
        <p:spPr>
          <a:xfrm>
            <a:off x="3784943" y="1395559"/>
            <a:ext cx="7888897" cy="210287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79C260-091D-BA74-892C-E473B24732A3}"/>
              </a:ext>
            </a:extLst>
          </p:cNvPr>
          <p:cNvSpPr txBox="1"/>
          <p:nvPr/>
        </p:nvSpPr>
        <p:spPr>
          <a:xfrm>
            <a:off x="413081" y="1698717"/>
            <a:ext cx="3243071" cy="1446933"/>
          </a:xfrm>
          <a:prstGeom prst="rect">
            <a:avLst/>
          </a:prstGeom>
          <a:noFill/>
        </p:spPr>
        <p:txBody>
          <a:bodyPr wrap="square" lIns="91372" tIns="45719" rIns="91372" bIns="45719">
            <a:spAutoFit/>
          </a:bodyPr>
          <a:lstStyle/>
          <a:p>
            <a:r>
              <a:rPr lang="en-US" sz="1467" dirty="0"/>
              <a:t>Recommendations from the Combined Immunization Schedule WG for the 2023 Immunization Schedules for Children/Adolescents and Adults. </a:t>
            </a:r>
          </a:p>
          <a:p>
            <a:r>
              <a:rPr lang="en-US" sz="1467" dirty="0" err="1"/>
              <a:t>Reunión</a:t>
            </a:r>
            <a:r>
              <a:rPr lang="en-US" sz="1467" dirty="0"/>
              <a:t> ACIP, 20 de </a:t>
            </a:r>
            <a:r>
              <a:rPr lang="en-US" sz="1467" dirty="0" err="1"/>
              <a:t>octubre</a:t>
            </a:r>
            <a:r>
              <a:rPr lang="en-US" sz="1467" dirty="0"/>
              <a:t> 2022.</a:t>
            </a:r>
            <a:endParaRPr lang="es-AR" sz="1467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978C1E-048A-E523-65EE-438A14CDF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01" y="3964150"/>
            <a:ext cx="7178535" cy="21066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266678-9666-E9E1-4596-592125951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01" y="6124542"/>
            <a:ext cx="9429750" cy="4572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8E93C07-04A2-68E6-BD52-B9864DBA15FE}"/>
              </a:ext>
            </a:extLst>
          </p:cNvPr>
          <p:cNvSpPr txBox="1"/>
          <p:nvPr/>
        </p:nvSpPr>
        <p:spPr>
          <a:xfrm>
            <a:off x="8034351" y="4109542"/>
            <a:ext cx="345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2"/>
                </a:solidFill>
              </a:rPr>
              <a:t>Vacunas contra COVID-19 incluidas en el CNV en Estados Unidos</a:t>
            </a:r>
            <a:endParaRPr lang="es-AR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A00C177-A7E5-C214-273D-ACC00CAEA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/>
              <a:t>Estrategia</a:t>
            </a:r>
            <a:r>
              <a:rPr lang="en-US" b="1" dirty="0"/>
              <a:t> de </a:t>
            </a:r>
            <a:r>
              <a:rPr lang="en-US" b="1" dirty="0" err="1"/>
              <a:t>vacunación</a:t>
            </a:r>
            <a:r>
              <a:rPr lang="en-US" b="1" dirty="0"/>
              <a:t> en Argentina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EEF974-0D23-2E4E-A660-36D562937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22" y="1503680"/>
            <a:ext cx="11810992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774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BC3D43A-060B-99D4-AD3D-FA5CA1439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</p:spPr>
        <p:txBody>
          <a:bodyPr anchor="t">
            <a:normAutofit/>
          </a:bodyPr>
          <a:lstStyle/>
          <a:p>
            <a:r>
              <a:rPr lang="en-US" b="1" dirty="0" err="1"/>
              <a:t>Coberturas</a:t>
            </a:r>
            <a:r>
              <a:rPr lang="en-US" b="1" dirty="0"/>
              <a:t> de </a:t>
            </a:r>
            <a:r>
              <a:rPr lang="en-US" b="1" dirty="0" err="1"/>
              <a:t>vacunación</a:t>
            </a:r>
            <a:r>
              <a:rPr lang="en-US" b="1" dirty="0"/>
              <a:t> contra covid-19 en </a:t>
            </a:r>
            <a:r>
              <a:rPr lang="en-US" b="1" dirty="0" err="1"/>
              <a:t>argentina</a:t>
            </a:r>
            <a:endParaRPr lang="en-US" b="1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CCF5719-6C6A-D964-CAE0-8A0031F91E6F}"/>
              </a:ext>
            </a:extLst>
          </p:cNvPr>
          <p:cNvSpPr/>
          <p:nvPr/>
        </p:nvSpPr>
        <p:spPr>
          <a:xfrm>
            <a:off x="581192" y="1771567"/>
            <a:ext cx="185018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AR" sz="1000" dirty="0">
                <a:solidFill>
                  <a:srgbClr val="F79646"/>
                </a:solidFill>
                <a:latin typeface="Leelawadee UI" panose="020B0502040204020203" pitchFamily="34" charset="-34"/>
                <a:ea typeface="Calibri"/>
                <a:cs typeface="Leelawadee UI" panose="020B0502040204020203" pitchFamily="34" charset="-34"/>
              </a:rPr>
              <a:t>Coberturas con primera dosis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3F8C0E7-A945-BDD9-973B-1F2C0F95CF57}"/>
              </a:ext>
            </a:extLst>
          </p:cNvPr>
          <p:cNvSpPr/>
          <p:nvPr/>
        </p:nvSpPr>
        <p:spPr>
          <a:xfrm>
            <a:off x="3529341" y="1793549"/>
            <a:ext cx="292597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AR" sz="1000" dirty="0">
                <a:solidFill>
                  <a:srgbClr val="F79646"/>
                </a:solidFill>
                <a:latin typeface="Leelawadee UI" panose="020B0502040204020203" pitchFamily="34" charset="-34"/>
                <a:ea typeface="Calibri"/>
                <a:cs typeface="Leelawadee UI" panose="020B0502040204020203" pitchFamily="34" charset="-34"/>
              </a:rPr>
              <a:t>Coberturas con segunda dosis de refuerzo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2BB2968E-B307-9B46-CA0A-3199E94F096B}"/>
              </a:ext>
            </a:extLst>
          </p:cNvPr>
          <p:cNvSpPr/>
          <p:nvPr/>
        </p:nvSpPr>
        <p:spPr>
          <a:xfrm>
            <a:off x="7553282" y="1671804"/>
            <a:ext cx="42508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Leelawadee UI" panose="020B0502040204020203" pitchFamily="34" charset="-34"/>
                <a:ea typeface="Calibri"/>
                <a:cs typeface="Leelawadee UI" panose="020B0502040204020203" pitchFamily="34" charset="-34"/>
                <a:sym typeface="Calibri"/>
              </a:rPr>
              <a:t>Vacunación en niños, niñas y adolescentes</a:t>
            </a:r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Leelawadee UI" panose="020B0502040204020203" pitchFamily="34" charset="-34"/>
              <a:ea typeface="Calibri"/>
              <a:cs typeface="Leelawadee UI" panose="020B0502040204020203" pitchFamily="34" charset="-34"/>
              <a:sym typeface="Calibri"/>
            </a:endParaRPr>
          </a:p>
        </p:txBody>
      </p: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F978CC07-9923-4E52-B4B8-BDC1B308A5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204233"/>
              </p:ext>
            </p:extLst>
          </p:nvPr>
        </p:nvGraphicFramePr>
        <p:xfrm>
          <a:off x="7223049" y="2161691"/>
          <a:ext cx="4479548" cy="249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Rectángulo 26">
            <a:extLst>
              <a:ext uri="{FF2B5EF4-FFF2-40B4-BE49-F238E27FC236}">
                <a16:creationId xmlns:a16="http://schemas.microsoft.com/office/drawing/2014/main" id="{E4F38D49-4209-8FEB-8EBB-B02987FB7971}"/>
              </a:ext>
            </a:extLst>
          </p:cNvPr>
          <p:cNvSpPr/>
          <p:nvPr/>
        </p:nvSpPr>
        <p:spPr>
          <a:xfrm>
            <a:off x="6960973" y="5039448"/>
            <a:ext cx="4946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Symbol" panose="05050102010706020507" pitchFamily="18" charset="2"/>
              <a:buChar char="®"/>
            </a:pPr>
            <a:r>
              <a:rPr lang="es-E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A enero de 2024 se han aplicado más de 20 millones de dosis en menores de 18 años. </a:t>
            </a:r>
          </a:p>
          <a:p>
            <a:pPr marL="171450" indent="-171450">
              <a:buFont typeface="Symbol" panose="05050102010706020507" pitchFamily="18" charset="2"/>
              <a:buChar char="®"/>
            </a:pPr>
            <a:r>
              <a:rPr lang="es-E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Las coberturas de </a:t>
            </a:r>
            <a:r>
              <a:rPr lang="es-ES" sz="1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primera dosis son satisfactorias a partir de los 3 años. </a:t>
            </a:r>
            <a:endParaRPr lang="es-ES" sz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71450" indent="-171450">
              <a:buFont typeface="Symbol" panose="05050102010706020507" pitchFamily="18" charset="2"/>
              <a:buChar char="®"/>
            </a:pPr>
            <a:r>
              <a:rPr lang="es-E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Se detecta una </a:t>
            </a:r>
            <a:r>
              <a:rPr lang="es-ES" sz="1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alta deserción </a:t>
            </a:r>
            <a:r>
              <a:rPr lang="es-E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en las coberturas de refuerzo en los mayores de 3 años, especialmente entre los 3-4 años que registran 4,3% de cobertura con el primer refuerzo.</a:t>
            </a:r>
          </a:p>
          <a:p>
            <a:pPr marL="171450" indent="-171450">
              <a:buFont typeface="Symbol" panose="05050102010706020507" pitchFamily="18" charset="2"/>
              <a:buChar char="®"/>
            </a:pPr>
            <a:r>
              <a:rPr lang="es-E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Se destaca la </a:t>
            </a:r>
            <a:r>
              <a:rPr lang="es-ES" sz="1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baja adherencia a la estrategia en la población de menores de 3 años.</a:t>
            </a:r>
          </a:p>
          <a:p>
            <a:pPr marL="171450" indent="-171450">
              <a:buFont typeface="Symbol" panose="05050102010706020507" pitchFamily="18" charset="2"/>
              <a:buChar char="®"/>
            </a:pPr>
            <a:endParaRPr lang="es-AR" sz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CFDA3EC-2D30-7CE0-25F7-BDE984B4E18B}"/>
              </a:ext>
            </a:extLst>
          </p:cNvPr>
          <p:cNvSpPr/>
          <p:nvPr/>
        </p:nvSpPr>
        <p:spPr>
          <a:xfrm>
            <a:off x="7302033" y="4654281"/>
            <a:ext cx="44005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Fuente: Dirección de Control de Enfermedades Inmunoprevenibles (DiCEI)– SISA Nomivac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22" y="1995964"/>
            <a:ext cx="1401417" cy="13545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63" y="2017567"/>
            <a:ext cx="1180893" cy="14033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267" y="2035084"/>
            <a:ext cx="1409817" cy="13857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6391" y="2035084"/>
            <a:ext cx="1212434" cy="13683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192" y="3595390"/>
            <a:ext cx="5777633" cy="323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59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875222" y="1580555"/>
            <a:ext cx="4052581" cy="4503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AR" sz="2133" dirty="0">
                <a:solidFill>
                  <a:schemeClr val="accent4">
                    <a:lumMod val="50000"/>
                  </a:schemeClr>
                </a:solidFill>
                <a:latin typeface="Calibri"/>
              </a:rPr>
              <a:t>Los eventos más frecuentes:</a:t>
            </a:r>
          </a:p>
          <a:p>
            <a:pPr defTabSz="1219170"/>
            <a:r>
              <a:rPr lang="es-AR" sz="2133" dirty="0">
                <a:solidFill>
                  <a:schemeClr val="accent4">
                    <a:lumMod val="50000"/>
                  </a:schemeClr>
                </a:solidFill>
                <a:latin typeface="Calibri"/>
              </a:rPr>
              <a:t>Malestar general, dolor en el sitio de inyección, inflamación local, fiebre, síntomas tipo gripales.</a:t>
            </a:r>
          </a:p>
          <a:p>
            <a:pPr defTabSz="1219170"/>
            <a:endParaRPr lang="es-AR" sz="2133" dirty="0">
              <a:solidFill>
                <a:schemeClr val="accent4">
                  <a:lumMod val="50000"/>
                </a:schemeClr>
              </a:solidFill>
              <a:latin typeface="Calibri"/>
            </a:endParaRPr>
          </a:p>
          <a:p>
            <a:pPr defTabSz="1219170"/>
            <a:r>
              <a:rPr lang="es-AR" sz="2133" dirty="0">
                <a:solidFill>
                  <a:schemeClr val="accent4">
                    <a:lumMod val="50000"/>
                  </a:schemeClr>
                </a:solidFill>
                <a:latin typeface="Calibri"/>
              </a:rPr>
              <a:t>Tasa de Miocarditis: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s-AR" sz="2133" dirty="0">
                <a:solidFill>
                  <a:schemeClr val="accent4">
                    <a:lumMod val="50000"/>
                  </a:schemeClr>
                </a:solidFill>
                <a:latin typeface="Calibri"/>
              </a:rPr>
              <a:t>0,04-0,11/100.000 dosis</a:t>
            </a:r>
          </a:p>
          <a:p>
            <a:pPr defTabSz="1219170"/>
            <a:endParaRPr lang="es-AR" sz="2133" dirty="0">
              <a:solidFill>
                <a:schemeClr val="accent4">
                  <a:lumMod val="50000"/>
                </a:schemeClr>
              </a:solidFill>
              <a:latin typeface="Calibri"/>
            </a:endParaRPr>
          </a:p>
          <a:p>
            <a:pPr defTabSz="1219170"/>
            <a:endParaRPr lang="es-AR" sz="2133" dirty="0">
              <a:solidFill>
                <a:schemeClr val="accent4">
                  <a:lumMod val="50000"/>
                </a:schemeClr>
              </a:solidFill>
              <a:latin typeface="Calibri"/>
            </a:endParaRPr>
          </a:p>
          <a:p>
            <a:pPr defTabSz="1219170"/>
            <a:endParaRPr lang="es-AR" sz="2133" dirty="0">
              <a:solidFill>
                <a:schemeClr val="accent4">
                  <a:lumMod val="50000"/>
                </a:schemeClr>
              </a:solidFill>
              <a:latin typeface="Calibri"/>
            </a:endParaRPr>
          </a:p>
          <a:p>
            <a:pPr defTabSz="1219170"/>
            <a:endParaRPr lang="es-AR" sz="1467" i="1" dirty="0">
              <a:solidFill>
                <a:schemeClr val="accent4">
                  <a:lumMod val="50000"/>
                </a:schemeClr>
              </a:solidFill>
              <a:latin typeface="Calibri"/>
            </a:endParaRPr>
          </a:p>
          <a:p>
            <a:pPr defTabSz="1219170"/>
            <a:r>
              <a:rPr lang="es-AR" sz="1467" i="1" dirty="0">
                <a:solidFill>
                  <a:schemeClr val="accent4">
                    <a:lumMod val="50000"/>
                  </a:schemeClr>
                </a:solidFill>
                <a:latin typeface="Calibri"/>
              </a:rPr>
              <a:t>Fuente: Dirección de Control de Enfermedades Inmunoprevenibles- Comisión Nacional de Seguridad en Vacunas (Información al 30 de mayo de 2022)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86CA126F-F39D-3E67-B032-23343CB5E1BA}"/>
              </a:ext>
            </a:extLst>
          </p:cNvPr>
          <p:cNvGrpSpPr/>
          <p:nvPr/>
        </p:nvGrpSpPr>
        <p:grpSpPr>
          <a:xfrm>
            <a:off x="264197" y="1417183"/>
            <a:ext cx="7152568" cy="2620499"/>
            <a:chOff x="1572768" y="842761"/>
            <a:chExt cx="5364426" cy="196537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36CE042-8519-B252-C58B-CF24C20D9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2768" y="842761"/>
              <a:ext cx="5364426" cy="1965374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057BCE2-A883-55B9-B296-4E81F6A0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0610" y="1037645"/>
              <a:ext cx="1231644" cy="1770489"/>
            </a:xfrm>
            <a:prstGeom prst="rect">
              <a:avLst/>
            </a:prstGeom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9735D670-5355-E8C8-7437-65B2F5309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97" y="4026041"/>
            <a:ext cx="7152568" cy="266245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C33E32B-12DD-D4E0-FADA-C80467052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653" y="4280908"/>
            <a:ext cx="1612900" cy="238125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9B4835-4381-0BC2-E3E1-A50A1A65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773968"/>
            <a:ext cx="11291372" cy="784687"/>
          </a:xfrm>
        </p:spPr>
        <p:txBody>
          <a:bodyPr anchor="t">
            <a:normAutofit/>
          </a:bodyPr>
          <a:lstStyle/>
          <a:p>
            <a:r>
              <a:rPr lang="es-ES" b="1" dirty="0"/>
              <a:t>Argentina: Vigilancia de seguridad en pediatría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602191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s-ES" b="1" dirty="0"/>
              <a:t>Vacunas ARN</a:t>
            </a:r>
            <a:r>
              <a:rPr lang="es-ES" b="1" cap="none" dirty="0"/>
              <a:t>m</a:t>
            </a:r>
            <a:r>
              <a:rPr lang="es-ES" b="1" dirty="0"/>
              <a:t>: cepa original y bivariantes</a:t>
            </a:r>
            <a:endParaRPr lang="es-AR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584869271"/>
              </p:ext>
            </p:extLst>
          </p:nvPr>
        </p:nvGraphicFramePr>
        <p:xfrm>
          <a:off x="879597" y="1493519"/>
          <a:ext cx="10432805" cy="4586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1267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FE89835-64A4-357D-A0F9-B2F48268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1" y="106672"/>
            <a:ext cx="10515600" cy="1325563"/>
          </a:xfrm>
        </p:spPr>
        <p:txBody>
          <a:bodyPr/>
          <a:lstStyle/>
          <a:p>
            <a:r>
              <a:rPr lang="es-ES" b="1" dirty="0"/>
              <a:t>estrategia de vacunación en pediatría</a:t>
            </a:r>
            <a:br>
              <a:rPr lang="es-ES" b="1" dirty="0"/>
            </a:br>
            <a:r>
              <a:rPr lang="es-ES" b="1" dirty="0">
                <a:solidFill>
                  <a:schemeClr val="accent1"/>
                </a:solidFill>
              </a:rPr>
              <a:t>ESQUEMA PRIMARIO</a:t>
            </a:r>
            <a:endParaRPr lang="es-AR" b="1" dirty="0">
              <a:solidFill>
                <a:schemeClr val="accent1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A6152C6-8A4D-5782-9C50-BE6DCE0FBA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400078"/>
              </p:ext>
            </p:extLst>
          </p:nvPr>
        </p:nvGraphicFramePr>
        <p:xfrm>
          <a:off x="2394255" y="473075"/>
          <a:ext cx="9328709" cy="518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Lágrima 7">
            <a:extLst>
              <a:ext uri="{FF2B5EF4-FFF2-40B4-BE49-F238E27FC236}">
                <a16:creationId xmlns:a16="http://schemas.microsoft.com/office/drawing/2014/main" id="{0C75FB2B-75AA-C234-E3FF-366D8F6A07B9}"/>
              </a:ext>
            </a:extLst>
          </p:cNvPr>
          <p:cNvSpPr/>
          <p:nvPr/>
        </p:nvSpPr>
        <p:spPr>
          <a:xfrm>
            <a:off x="563626" y="3409160"/>
            <a:ext cx="1546149" cy="1325563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Esquema primario</a:t>
            </a:r>
            <a:endParaRPr lang="es-AR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47DA146-9746-5004-5938-9908F697547B}"/>
              </a:ext>
            </a:extLst>
          </p:cNvPr>
          <p:cNvSpPr txBox="1"/>
          <p:nvPr/>
        </p:nvSpPr>
        <p:spPr>
          <a:xfrm>
            <a:off x="667264" y="4990096"/>
            <a:ext cx="112144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*Incluye a personas que recibieron previamente 1 dosis de otra vacuna contra COVID-19 </a:t>
            </a:r>
          </a:p>
          <a:p>
            <a:endParaRPr lang="es-AR" sz="1600" b="1" dirty="0">
              <a:solidFill>
                <a:schemeClr val="accent1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  <a:p>
            <a:r>
              <a:rPr lang="es-ES" sz="1600" b="1" dirty="0">
                <a:solidFill>
                  <a:schemeClr val="accent1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A partir de los 6 años y menores de 6 años con inmunocompromiso que NO hayan recibido vacuna bivariante nunca deberán recibir una dosis 6 meses después de cualquier dosis de monovariante.</a:t>
            </a:r>
          </a:p>
          <a:p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</a:rPr>
              <a:t>Todas las personas a partir de los 6 meses de edad deben contar con refuerzos según el grado de riesgo de enfermedad grave.</a:t>
            </a:r>
            <a:endParaRPr lang="es-AR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67264" y="6480815"/>
            <a:ext cx="11102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</a:t>
            </a:r>
            <a:r>
              <a:rPr lang="es-ES" sz="1200" dirty="0">
                <a:hlinkClick r:id="rId8"/>
              </a:rPr>
              <a:t>https://bancos.salud.gob.ar/recurso/memorandum-uso-de-vacuna-bivariante-originalomicron-ba4ba5-contra-covid-19-del-laboratorio</a:t>
            </a:r>
            <a:r>
              <a:rPr lang="es-ES" sz="1200" dirty="0"/>
              <a:t> (22-08-2023)</a:t>
            </a:r>
          </a:p>
          <a:p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115779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s-ES" dirty="0"/>
              <a:t>PERSONAS CON INMUNOCOMPROMISO</a:t>
            </a:r>
            <a:endParaRPr lang="es-AR" dirty="0"/>
          </a:p>
        </p:txBody>
      </p:sp>
      <p:sp>
        <p:nvSpPr>
          <p:cNvPr id="3" name="Rectángulo 2"/>
          <p:cNvSpPr/>
          <p:nvPr/>
        </p:nvSpPr>
        <p:spPr>
          <a:xfrm>
            <a:off x="581192" y="1894678"/>
            <a:ext cx="65409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● bajo </a:t>
            </a:r>
            <a:r>
              <a:rPr lang="es-ES" b="1" dirty="0"/>
              <a:t>tratamiento oncológico </a:t>
            </a:r>
            <a:r>
              <a:rPr lang="es-ES" dirty="0"/>
              <a:t>para tumores sólidos y onco-hematológicos.</a:t>
            </a:r>
          </a:p>
          <a:p>
            <a:r>
              <a:rPr lang="es-ES" dirty="0"/>
              <a:t>● receptoras de </a:t>
            </a:r>
            <a:r>
              <a:rPr lang="es-ES" b="1" dirty="0"/>
              <a:t>trasplante de órgano sólido </a:t>
            </a:r>
            <a:r>
              <a:rPr lang="es-ES" dirty="0"/>
              <a:t>en tratamiento inmunosupresor.</a:t>
            </a:r>
          </a:p>
          <a:p>
            <a:r>
              <a:rPr lang="es-ES" dirty="0"/>
              <a:t>● receptoras de </a:t>
            </a:r>
            <a:r>
              <a:rPr lang="es-ES" b="1" dirty="0"/>
              <a:t>trasplante de células progenitoras hematopoyéticas</a:t>
            </a:r>
            <a:r>
              <a:rPr lang="es-ES" dirty="0"/>
              <a:t> en los últimos 2 años o en</a:t>
            </a:r>
          </a:p>
          <a:p>
            <a:r>
              <a:rPr lang="es-ES" dirty="0"/>
              <a:t>tratamiento inmunosupresor.</a:t>
            </a:r>
          </a:p>
          <a:p>
            <a:r>
              <a:rPr lang="es-ES" dirty="0"/>
              <a:t>● con </a:t>
            </a:r>
            <a:r>
              <a:rPr lang="es-ES" b="1" dirty="0"/>
              <a:t>inmunodeficiencia primaria </a:t>
            </a:r>
            <a:r>
              <a:rPr lang="es-ES" dirty="0"/>
              <a:t>moderada o grave.</a:t>
            </a:r>
          </a:p>
          <a:p>
            <a:r>
              <a:rPr lang="es-ES" dirty="0"/>
              <a:t>● con </a:t>
            </a:r>
            <a:r>
              <a:rPr lang="es-ES" b="1" dirty="0"/>
              <a:t>VIH</a:t>
            </a:r>
            <a:r>
              <a:rPr lang="es-ES" dirty="0"/>
              <a:t> independientemente del recuento de CD4 y niveles de carga viral.</a:t>
            </a:r>
          </a:p>
          <a:p>
            <a:r>
              <a:rPr lang="es-ES" dirty="0"/>
              <a:t>● bajo tratamiento activo con </a:t>
            </a:r>
            <a:r>
              <a:rPr lang="es-ES" b="1" dirty="0"/>
              <a:t>corticosteroides</a:t>
            </a:r>
            <a:r>
              <a:rPr lang="es-ES" dirty="0"/>
              <a:t> en dosis altas, otros inmunosupresores, </a:t>
            </a:r>
            <a:r>
              <a:rPr lang="es-ES" b="1" dirty="0" err="1"/>
              <a:t>inmunomoduladores</a:t>
            </a:r>
            <a:r>
              <a:rPr lang="es-ES" b="1" dirty="0"/>
              <a:t> o biológicos.</a:t>
            </a:r>
          </a:p>
          <a:p>
            <a:r>
              <a:rPr lang="es-ES" dirty="0"/>
              <a:t>● con </a:t>
            </a:r>
            <a:r>
              <a:rPr lang="es-ES" b="1" dirty="0"/>
              <a:t>enfermedades autoinmunes</a:t>
            </a:r>
            <a:r>
              <a:rPr lang="es-ES" dirty="0"/>
              <a:t>.</a:t>
            </a:r>
          </a:p>
          <a:p>
            <a:r>
              <a:rPr lang="es-ES" dirty="0"/>
              <a:t>● con </a:t>
            </a:r>
            <a:r>
              <a:rPr lang="es-ES" b="1" dirty="0"/>
              <a:t>enfermedad renal crónica </a:t>
            </a:r>
            <a:r>
              <a:rPr lang="es-ES" dirty="0"/>
              <a:t>en tratamiento de hemodiálisis.</a:t>
            </a:r>
            <a:endParaRPr lang="es-AR" dirty="0"/>
          </a:p>
        </p:txBody>
      </p:sp>
      <p:sp>
        <p:nvSpPr>
          <p:cNvPr id="4" name="CuadroTexto 3"/>
          <p:cNvSpPr txBox="1"/>
          <p:nvPr/>
        </p:nvSpPr>
        <p:spPr>
          <a:xfrm>
            <a:off x="7537622" y="2155637"/>
            <a:ext cx="3830594" cy="33515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dirty="0"/>
              <a:t>EL </a:t>
            </a:r>
            <a:r>
              <a:rPr lang="es-ES" sz="2400" b="1" dirty="0"/>
              <a:t>ESQUEMA PRIMARIO </a:t>
            </a:r>
            <a:r>
              <a:rPr lang="es-ES" sz="2400" dirty="0"/>
              <a:t>CONSTA DE </a:t>
            </a:r>
            <a:r>
              <a:rPr lang="es-ES" sz="2400" b="1" dirty="0"/>
              <a:t>3 DOSIS </a:t>
            </a:r>
            <a:r>
              <a:rPr lang="es-ES" sz="2400" dirty="0"/>
              <a:t>CON INTERVALO MÍNIMO DE 28 DÍAS ENTRE ELLAS, INDEPENDIENTEMENTE DE LA EDAD</a:t>
            </a:r>
            <a:endParaRPr lang="es-AR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E0CC60-454B-0F1C-C338-07047107EAD0}"/>
              </a:ext>
            </a:extLst>
          </p:cNvPr>
          <p:cNvSpPr txBox="1"/>
          <p:nvPr/>
        </p:nvSpPr>
        <p:spPr>
          <a:xfrm>
            <a:off x="7482291" y="5768155"/>
            <a:ext cx="394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100" dirty="0"/>
              <a:t>Fuente: </a:t>
            </a:r>
            <a:r>
              <a:rPr lang="es-AR" sz="1100" dirty="0">
                <a:hlinkClick r:id="rId2"/>
              </a:rPr>
              <a:t>https://bancos.salud.gob.ar/recurso/memorandum-enmienda-lt-esquema-con-bivariante-en-personas-con-inmunocompromiso</a:t>
            </a:r>
            <a:endParaRPr lang="es-AR" sz="1100" dirty="0"/>
          </a:p>
          <a:p>
            <a:endParaRPr lang="es-AR" sz="1100" dirty="0"/>
          </a:p>
        </p:txBody>
      </p:sp>
    </p:spTree>
    <p:extLst>
      <p:ext uri="{BB962C8B-B14F-4D97-AF65-F5344CB8AC3E}">
        <p14:creationId xmlns:p14="http://schemas.microsoft.com/office/powerpoint/2010/main" val="3497010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FE89835-64A4-357D-A0F9-B2F48268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1" y="106672"/>
            <a:ext cx="11159336" cy="1325563"/>
          </a:xfrm>
        </p:spPr>
        <p:txBody>
          <a:bodyPr>
            <a:normAutofit fontScale="90000"/>
          </a:bodyPr>
          <a:lstStyle/>
          <a:p>
            <a:r>
              <a:rPr lang="es-ES" b="1"/>
              <a:t>estrategia de vacunación en pediatría</a:t>
            </a:r>
            <a:br>
              <a:rPr lang="es-ES" b="1"/>
            </a:br>
            <a:r>
              <a:rPr lang="es-ES" b="1">
                <a:solidFill>
                  <a:schemeClr val="accent1"/>
                </a:solidFill>
              </a:rPr>
              <a:t>continuidad de esquemas en niños previamente vacunados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C475D7D-AB41-ACF5-507C-71006CEF1DF3}"/>
              </a:ext>
            </a:extLst>
          </p:cNvPr>
          <p:cNvSpPr txBox="1"/>
          <p:nvPr/>
        </p:nvSpPr>
        <p:spPr>
          <a:xfrm>
            <a:off x="6929120" y="1929437"/>
            <a:ext cx="440943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personas de </a:t>
            </a:r>
            <a:r>
              <a:rPr lang="es-AR" sz="3200" b="1" i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 meses a 5 años </a:t>
            </a:r>
            <a:r>
              <a:rPr lang="es-AR" sz="24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hayan recibido vacuna Sinopharm, </a:t>
            </a:r>
            <a:r>
              <a:rPr lang="es-AR" sz="24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Spikevax</a:t>
            </a:r>
            <a:r>
              <a:rPr lang="es-AR" sz="24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(Moderna) y </a:t>
            </a:r>
            <a:r>
              <a:rPr lang="es-AR" sz="24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Cominarty</a:t>
            </a:r>
            <a:r>
              <a:rPr lang="es-AR" sz="24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(Pfizer) monovariante como primera dosis y éstas no se encuentren disponibles podrá </a:t>
            </a:r>
            <a:r>
              <a:rPr lang="es-AR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completar el esquema primario con una dosis de vacuna Moderna bivariante</a:t>
            </a:r>
            <a:r>
              <a:rPr lang="es-AR" sz="24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con un intervalo mínimo de 28 días (4 semanas) entre primeras y segundas dosis.</a:t>
            </a:r>
            <a:endParaRPr lang="es-AR" sz="2400" dirty="0"/>
          </a:p>
        </p:txBody>
      </p:sp>
      <p:pic>
        <p:nvPicPr>
          <p:cNvPr id="2050" name="Picture 2" descr="Bebé, Leer, Jugar, Leyendo, Jugando">
            <a:extLst>
              <a:ext uri="{FF2B5EF4-FFF2-40B4-BE49-F238E27FC236}">
                <a16:creationId xmlns:a16="http://schemas.microsoft.com/office/drawing/2014/main" id="{94EA44BB-9B89-1098-805C-F581A8B3F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1" y="2033745"/>
            <a:ext cx="6283971" cy="41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03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EEECD53-B653-F744-3571-55F5C0737C31}"/>
              </a:ext>
            </a:extLst>
          </p:cNvPr>
          <p:cNvSpPr/>
          <p:nvPr/>
        </p:nvSpPr>
        <p:spPr>
          <a:xfrm>
            <a:off x="408829" y="5886959"/>
            <a:ext cx="77219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* Diabetes,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desnutrición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grave,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enfermedad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cardiovascular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crónica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insuficiencia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cardíaca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enfermedad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coronaria,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valvulopatías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miocardiopatías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hipertensión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pulmonar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enfermedad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renal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crónica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, syndrome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nefrótico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enfermedad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respiratoria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crónica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enfermedad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pulmonar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obstructiva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crónica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(EPOC), fibrosis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quística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enfermedad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intersticial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pulmonar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asma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grave,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cirrosis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, tuberculosis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activa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síndrome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de Down,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discapacidad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intellectual y del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desarrollo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982B95CB-E72C-C5F1-CEF3-D1778FB09872}"/>
              </a:ext>
            </a:extLst>
          </p:cNvPr>
          <p:cNvSpPr txBox="1">
            <a:spLocks/>
          </p:cNvSpPr>
          <p:nvPr/>
        </p:nvSpPr>
        <p:spPr>
          <a:xfrm>
            <a:off x="516331" y="106672"/>
            <a:ext cx="1115933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estrategia de vacunación en pediatría</a:t>
            </a:r>
            <a:br>
              <a:rPr lang="es-ES" b="1" dirty="0"/>
            </a:br>
            <a:r>
              <a:rPr lang="es-ES" b="1" dirty="0">
                <a:solidFill>
                  <a:schemeClr val="accent1"/>
                </a:solidFill>
              </a:rPr>
              <a:t>refuerzos </a:t>
            </a:r>
            <a:endParaRPr lang="es-AR" b="1" dirty="0">
              <a:solidFill>
                <a:schemeClr val="accent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CE49E3E-BDB4-B052-97CC-730B122C183F}"/>
              </a:ext>
            </a:extLst>
          </p:cNvPr>
          <p:cNvSpPr txBox="1"/>
          <p:nvPr/>
        </p:nvSpPr>
        <p:spPr>
          <a:xfrm>
            <a:off x="198502" y="1934711"/>
            <a:ext cx="172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25000"/>
                  </a:schemeClr>
                </a:solidFill>
              </a:rPr>
              <a:t>RIESGO</a:t>
            </a:r>
            <a:endParaRPr lang="es-AR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29FEA19-3363-620A-1314-58BD42C2835C}"/>
              </a:ext>
            </a:extLst>
          </p:cNvPr>
          <p:cNvSpPr txBox="1"/>
          <p:nvPr/>
        </p:nvSpPr>
        <p:spPr>
          <a:xfrm>
            <a:off x="6457612" y="2391426"/>
            <a:ext cx="2439253" cy="32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AR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Cada 6 meses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16331" y="1928029"/>
            <a:ext cx="7869921" cy="3624274"/>
            <a:chOff x="822960" y="1477955"/>
            <a:chExt cx="11099132" cy="4372169"/>
          </a:xfrm>
        </p:grpSpPr>
        <p:graphicFrame>
          <p:nvGraphicFramePr>
            <p:cNvPr id="10" name="Diagrama 9">
              <a:extLst>
                <a:ext uri="{FF2B5EF4-FFF2-40B4-BE49-F238E27FC236}">
                  <a16:creationId xmlns:a16="http://schemas.microsoft.com/office/drawing/2014/main" id="{58FB32B9-9039-060C-B203-A462771B08C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26069142"/>
                </p:ext>
              </p:extLst>
            </p:nvPr>
          </p:nvGraphicFramePr>
          <p:xfrm>
            <a:off x="822960" y="1477955"/>
            <a:ext cx="4135120" cy="42638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CC8D277-D152-2B26-DFD2-79550ABCF040}"/>
                </a:ext>
              </a:extLst>
            </p:cNvPr>
            <p:cNvSpPr txBox="1"/>
            <p:nvPr/>
          </p:nvSpPr>
          <p:spPr>
            <a:xfrm>
              <a:off x="3450346" y="1892404"/>
              <a:ext cx="5117951" cy="5569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/>
                <a:t>Personas ≥ 50 años, personas con inmunocompromiso y personas gestantes. 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45385EC-C83C-5E5D-5CA8-EC72D2452E16}"/>
                </a:ext>
              </a:extLst>
            </p:cNvPr>
            <p:cNvSpPr txBox="1"/>
            <p:nvPr/>
          </p:nvSpPr>
          <p:spPr>
            <a:xfrm>
              <a:off x="4331577" y="2953182"/>
              <a:ext cx="4216400" cy="1186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s-AR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 50 años con comorbilidades no inmunosupresoras (enfermedades crónicas y obesidad)* y personal de salud y personal con función estratégica.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0E9DE83-62E3-376C-B2A2-CC2952F8AD7C}"/>
                </a:ext>
              </a:extLst>
            </p:cNvPr>
            <p:cNvSpPr txBox="1"/>
            <p:nvPr/>
          </p:nvSpPr>
          <p:spPr>
            <a:xfrm>
              <a:off x="8924892" y="3103679"/>
              <a:ext cx="2997200" cy="923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s-AR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s-AR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los 6 meses </a:t>
              </a:r>
              <a:r>
                <a:rPr lang="es-AR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la última dosis aplicada y continúa con </a:t>
              </a:r>
              <a:r>
                <a:rPr lang="es-AR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un refuerzo anual</a:t>
              </a:r>
              <a:r>
                <a:rPr lang="es-AR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269CF8A-5472-6763-B6DD-EBA98B7993FE}"/>
                </a:ext>
              </a:extLst>
            </p:cNvPr>
            <p:cNvSpPr txBox="1"/>
            <p:nvPr/>
          </p:nvSpPr>
          <p:spPr>
            <a:xfrm>
              <a:off x="5153172" y="5090934"/>
              <a:ext cx="4785360" cy="395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AR" sz="12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 </a:t>
              </a:r>
              <a:r>
                <a:rPr lang="es-AR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 años sin comorbilidades</a:t>
              </a:r>
              <a:endParaRPr lang="es-AR" sz="1200" dirty="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D09653C-D908-BFD3-E7CC-4DA64D09DB2D}"/>
                </a:ext>
              </a:extLst>
            </p:cNvPr>
            <p:cNvSpPr txBox="1"/>
            <p:nvPr/>
          </p:nvSpPr>
          <p:spPr>
            <a:xfrm>
              <a:off x="9237493" y="5143818"/>
              <a:ext cx="1291198" cy="395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b="1" dirty="0"/>
                <a:t>Anual</a:t>
              </a:r>
              <a:endParaRPr lang="en-US" sz="1200" b="1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4" name="Entrada de lápiz 23">
                  <a:extLst>
                    <a:ext uri="{FF2B5EF4-FFF2-40B4-BE49-F238E27FC236}">
                      <a16:creationId xmlns:a16="http://schemas.microsoft.com/office/drawing/2014/main" id="{51E7DFA9-9560-79CE-D003-3037C60CFBF9}"/>
                    </a:ext>
                  </a:extLst>
                </p14:cNvPr>
                <p14:cNvContentPartPr/>
                <p14:nvPr/>
              </p14:nvContentPartPr>
              <p14:xfrm>
                <a:off x="8837360" y="1689920"/>
                <a:ext cx="2411280" cy="1019880"/>
              </p14:xfrm>
            </p:contentPart>
          </mc:Choice>
          <mc:Fallback xmlns="">
            <p:pic>
              <p:nvPicPr>
                <p:cNvPr id="24" name="Entrada de lápiz 23">
                  <a:extLst>
                    <a:ext uri="{FF2B5EF4-FFF2-40B4-BE49-F238E27FC236}">
                      <a16:creationId xmlns:a16="http://schemas.microsoft.com/office/drawing/2014/main" id="{51E7DFA9-9560-79CE-D003-3037C60CFBF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28720" y="1681280"/>
                  <a:ext cx="2428920" cy="10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5" name="Entrada de lápiz 24">
                  <a:extLst>
                    <a:ext uri="{FF2B5EF4-FFF2-40B4-BE49-F238E27FC236}">
                      <a16:creationId xmlns:a16="http://schemas.microsoft.com/office/drawing/2014/main" id="{4C1FE992-CC80-92B9-825E-67ACD8805B89}"/>
                    </a:ext>
                  </a:extLst>
                </p14:cNvPr>
                <p14:cNvContentPartPr/>
                <p14:nvPr/>
              </p14:nvContentPartPr>
              <p14:xfrm>
                <a:off x="8692095" y="2643122"/>
                <a:ext cx="2965320" cy="1526760"/>
              </p14:xfrm>
            </p:contentPart>
          </mc:Choice>
          <mc:Fallback xmlns="">
            <p:pic>
              <p:nvPicPr>
                <p:cNvPr id="25" name="Entrada de lápiz 24">
                  <a:extLst>
                    <a:ext uri="{FF2B5EF4-FFF2-40B4-BE49-F238E27FC236}">
                      <a16:creationId xmlns:a16="http://schemas.microsoft.com/office/drawing/2014/main" xmlns:p14="http://schemas.microsoft.com/office/powerpoint/2010/main" xmlns="" id="{4C1FE992-CC80-92B9-825E-67ACD8805B8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674834" y="2628354"/>
                  <a:ext cx="3000349" cy="15567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6" name="Entrada de lápiz 25">
                  <a:extLst>
                    <a:ext uri="{FF2B5EF4-FFF2-40B4-BE49-F238E27FC236}">
                      <a16:creationId xmlns:a16="http://schemas.microsoft.com/office/drawing/2014/main" id="{0F8E9A20-AFDC-4DD0-2FED-B30D389015A0}"/>
                    </a:ext>
                  </a:extLst>
                </p14:cNvPr>
                <p14:cNvContentPartPr/>
                <p14:nvPr/>
              </p14:nvContentPartPr>
              <p14:xfrm>
                <a:off x="8924891" y="4806844"/>
                <a:ext cx="1603800" cy="1043280"/>
              </p14:xfrm>
            </p:contentPart>
          </mc:Choice>
          <mc:Fallback xmlns="">
            <p:pic>
              <p:nvPicPr>
                <p:cNvPr id="26" name="Entrada de lápiz 25">
                  <a:extLst>
                    <a:ext uri="{FF2B5EF4-FFF2-40B4-BE49-F238E27FC236}">
                      <a16:creationId xmlns:a16="http://schemas.microsoft.com/office/drawing/2014/main" id="{0F8E9A20-AFDC-4DD0-2FED-B30D389015A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15891" y="4797847"/>
                  <a:ext cx="1621440" cy="106091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CuadroTexto 3"/>
          <p:cNvSpPr txBox="1"/>
          <p:nvPr/>
        </p:nvSpPr>
        <p:spPr>
          <a:xfrm>
            <a:off x="8896865" y="2271583"/>
            <a:ext cx="30150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Los refuerzos se indicarán con vacuna: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6 meses-11 años</a:t>
            </a:r>
          </a:p>
          <a:p>
            <a:endParaRPr lang="es-ES" b="1" dirty="0"/>
          </a:p>
          <a:p>
            <a:r>
              <a:rPr lang="es-ES" dirty="0"/>
              <a:t>MODERNA MONOVARIANTE(0,25 ml)</a:t>
            </a:r>
          </a:p>
          <a:p>
            <a:endParaRPr lang="es-E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A partir de 12 años </a:t>
            </a:r>
          </a:p>
          <a:p>
            <a:endParaRPr lang="es-ES" b="1" dirty="0"/>
          </a:p>
          <a:p>
            <a:r>
              <a:rPr lang="es-ES" dirty="0"/>
              <a:t>PFIZER MONOVARIANTE</a:t>
            </a:r>
          </a:p>
          <a:p>
            <a:r>
              <a:rPr lang="es-ES" dirty="0"/>
              <a:t>(0,3 ml)</a:t>
            </a:r>
          </a:p>
          <a:p>
            <a:r>
              <a:rPr lang="es-ES" dirty="0"/>
              <a:t>MODERNA MONOVARIANTE(0,5 ml)</a:t>
            </a:r>
          </a:p>
          <a:p>
            <a:endParaRPr lang="es-AR" dirty="0"/>
          </a:p>
        </p:txBody>
      </p:sp>
      <p:sp>
        <p:nvSpPr>
          <p:cNvPr id="7" name="Rectángulo 6"/>
          <p:cNvSpPr/>
          <p:nvPr/>
        </p:nvSpPr>
        <p:spPr>
          <a:xfrm>
            <a:off x="8896865" y="6065586"/>
            <a:ext cx="322909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050" dirty="0">
                <a:hlinkClick r:id="rId13"/>
              </a:rPr>
              <a:t>https://www.argentina.gob.ar/sites/default/files/if-2024-40572594-apn-dcei-ms.pdf</a:t>
            </a:r>
            <a:endParaRPr lang="es-AR" sz="1050" dirty="0"/>
          </a:p>
          <a:p>
            <a:endParaRPr lang="es-AR" sz="1050" dirty="0"/>
          </a:p>
        </p:txBody>
      </p:sp>
    </p:spTree>
    <p:extLst>
      <p:ext uri="{BB962C8B-B14F-4D97-AF65-F5344CB8AC3E}">
        <p14:creationId xmlns:p14="http://schemas.microsoft.com/office/powerpoint/2010/main" val="2983548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61EF1AC-3F05-333D-051C-10A78B3E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1" y="106672"/>
            <a:ext cx="11159336" cy="1325563"/>
          </a:xfrm>
        </p:spPr>
        <p:txBody>
          <a:bodyPr>
            <a:normAutofit/>
          </a:bodyPr>
          <a:lstStyle/>
          <a:p>
            <a:r>
              <a:rPr lang="es-ES" b="1" dirty="0"/>
              <a:t>estrategia de vacunación en pediatría</a:t>
            </a:r>
            <a:br>
              <a:rPr lang="es-ES" b="1" dirty="0"/>
            </a:br>
            <a:r>
              <a:rPr lang="es-ES" b="1" dirty="0">
                <a:solidFill>
                  <a:schemeClr val="accent1"/>
                </a:solidFill>
              </a:rPr>
              <a:t>información importante</a:t>
            </a:r>
            <a:endParaRPr lang="es-AR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79AC0A0-2397-5603-60ED-462D2EF91F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9124724"/>
              </p:ext>
            </p:extLst>
          </p:nvPr>
        </p:nvGraphicFramePr>
        <p:xfrm>
          <a:off x="516331" y="1615116"/>
          <a:ext cx="11269269" cy="4878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927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CC58B-6B81-8972-162E-213F38EC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Temas transversales que impactan sobre las coberturas de vacunación contra COVID-19</a:t>
            </a:r>
            <a:endParaRPr lang="es-AR" b="1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8412031-55A6-E34D-AE49-09617BAFFEEA}"/>
              </a:ext>
            </a:extLst>
          </p:cNvPr>
          <p:cNvGraphicFramePr/>
          <p:nvPr/>
        </p:nvGraphicFramePr>
        <p:xfrm>
          <a:off x="2103917" y="2071792"/>
          <a:ext cx="8416819" cy="4052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A87D025-B9A8-A250-F6CF-DE0756B32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6505575"/>
            <a:ext cx="51149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4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20D7687-7164-CCBE-EAEE-ADFC39E2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5123"/>
            <a:ext cx="11029616" cy="11895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cap="all" dirty="0" err="1">
                <a:latin typeface="+mj-lt"/>
                <a:ea typeface="+mj-ea"/>
                <a:cs typeface="+mj-cs"/>
              </a:rPr>
              <a:t>Contraindicaciones</a:t>
            </a:r>
            <a:endParaRPr lang="en-US" b="1" kern="1200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37AC0A5-7392-E366-BD8D-24011E17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D500CAB-59E5-4957-9C74-464D53EC0D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uadroTexto 2">
            <a:extLst>
              <a:ext uri="{FF2B5EF4-FFF2-40B4-BE49-F238E27FC236}">
                <a16:creationId xmlns:a16="http://schemas.microsoft.com/office/drawing/2014/main" id="{2E1BE341-81C3-B3F5-7192-CF97A1657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6740911"/>
              </p:ext>
            </p:extLst>
          </p:nvPr>
        </p:nvGraphicFramePr>
        <p:xfrm>
          <a:off x="479592" y="1656080"/>
          <a:ext cx="11438088" cy="2904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413C964D-D7E2-AD3B-E5A6-428C51DCDDC0}"/>
              </a:ext>
            </a:extLst>
          </p:cNvPr>
          <p:cNvGrpSpPr/>
          <p:nvPr/>
        </p:nvGrpSpPr>
        <p:grpSpPr>
          <a:xfrm>
            <a:off x="581190" y="4758454"/>
            <a:ext cx="6482638" cy="1746740"/>
            <a:chOff x="4948867" y="2484658"/>
            <a:chExt cx="6482638" cy="5242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D5D8411-4F6C-4AAC-D417-0ECA8BC1F36A}"/>
                </a:ext>
              </a:extLst>
            </p:cNvPr>
            <p:cNvSpPr/>
            <p:nvPr/>
          </p:nvSpPr>
          <p:spPr>
            <a:xfrm>
              <a:off x="4948867" y="2484658"/>
              <a:ext cx="6482638" cy="5242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686EF688-70C7-AC91-D43A-106213B8C806}"/>
                </a:ext>
              </a:extLst>
            </p:cNvPr>
            <p:cNvSpPr txBox="1"/>
            <p:nvPr/>
          </p:nvSpPr>
          <p:spPr>
            <a:xfrm>
              <a:off x="4948867" y="2484658"/>
              <a:ext cx="6482638" cy="52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 err="1"/>
                <a:t>vacuna</a:t>
              </a:r>
              <a:r>
                <a:rPr lang="en-US" sz="1400" b="1" kern="1200" dirty="0"/>
                <a:t> </a:t>
              </a:r>
              <a:r>
                <a:rPr lang="en-US" sz="1400" b="1" kern="1200" dirty="0" err="1"/>
                <a:t>ARNm</a:t>
              </a:r>
              <a:r>
                <a:rPr lang="en-US" sz="1400" b="1" kern="1200" dirty="0"/>
                <a:t> (Comirnaty de Pfizer/BioNTech o Moderna)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/>
                <a:t>3 </a:t>
              </a:r>
              <a:r>
                <a:rPr lang="en-US" sz="1400" kern="1200" dirty="0" err="1"/>
                <a:t>años</a:t>
              </a:r>
              <a:r>
                <a:rPr lang="en-US" sz="1400" kern="1200" dirty="0"/>
                <a:t> o </a:t>
              </a:r>
              <a:r>
                <a:rPr lang="en-US" sz="1400" kern="1200" dirty="0" err="1"/>
                <a:t>más</a:t>
              </a:r>
              <a:r>
                <a:rPr lang="en-US" sz="1400" kern="1200" dirty="0"/>
                <a:t>: </a:t>
              </a:r>
              <a:r>
                <a:rPr lang="en-US" sz="1400" kern="1200" dirty="0" err="1"/>
                <a:t>pueden</a:t>
              </a:r>
              <a:r>
                <a:rPr lang="en-US" sz="1400" kern="1200" dirty="0"/>
                <a:t> </a:t>
              </a:r>
              <a:r>
                <a:rPr lang="en-US" sz="1400" kern="1200" dirty="0" err="1"/>
                <a:t>recibir</a:t>
              </a:r>
              <a:r>
                <a:rPr lang="en-US" sz="1400" kern="1200" dirty="0"/>
                <a:t> un </a:t>
              </a:r>
              <a:r>
                <a:rPr lang="en-US" sz="1400" kern="1200" dirty="0" err="1"/>
                <a:t>esquema</a:t>
              </a:r>
              <a:r>
                <a:rPr lang="en-US" sz="1400" kern="1200" dirty="0"/>
                <a:t> </a:t>
              </a:r>
              <a:r>
                <a:rPr lang="en-US" sz="1400" kern="1200" dirty="0" err="1"/>
                <a:t>completo</a:t>
              </a:r>
              <a:r>
                <a:rPr lang="en-US" sz="1400" kern="1200" dirty="0"/>
                <a:t> de la </a:t>
              </a:r>
              <a:r>
                <a:rPr lang="en-US" sz="1400" kern="1200" dirty="0" err="1"/>
                <a:t>vacuna</a:t>
              </a:r>
              <a:r>
                <a:rPr lang="en-US" sz="1400" kern="1200" dirty="0"/>
                <a:t> </a:t>
              </a:r>
              <a:r>
                <a:rPr lang="en-US" sz="1400" kern="1200" dirty="0" err="1"/>
                <a:t>inactivada</a:t>
              </a:r>
              <a:r>
                <a:rPr lang="en-US" sz="1400" kern="1200" dirty="0"/>
                <a:t> Sinopharm en un </a:t>
              </a:r>
              <a:r>
                <a:rPr lang="en-US" sz="1400" kern="1200" dirty="0" err="1"/>
                <a:t>ambiente</a:t>
              </a:r>
              <a:r>
                <a:rPr lang="en-US" sz="1400" kern="1200" dirty="0"/>
                <a:t> </a:t>
              </a:r>
              <a:r>
                <a:rPr lang="en-US" sz="1400" kern="1200" dirty="0" err="1"/>
                <a:t>controlado</a:t>
              </a:r>
              <a:r>
                <a:rPr lang="en-US" sz="1400" kern="1200" dirty="0"/>
                <a:t>, previa consulta a </a:t>
              </a:r>
              <a:r>
                <a:rPr lang="en-US" sz="1400" kern="1200" dirty="0" err="1"/>
                <a:t>su</a:t>
              </a:r>
              <a:r>
                <a:rPr lang="en-US" sz="1400" kern="1200" dirty="0"/>
                <a:t> </a:t>
              </a:r>
              <a:r>
                <a:rPr lang="en-US" sz="1400" kern="1200" dirty="0" err="1"/>
                <a:t>alergista</a:t>
              </a:r>
              <a:r>
                <a:rPr lang="en-US" sz="1400" kern="1200" dirty="0"/>
                <a:t> de cabecera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dirty="0"/>
                <a:t>entre 6 meses y 2 </a:t>
              </a:r>
              <a:r>
                <a:rPr lang="en-US" sz="1400" kern="1200" dirty="0" err="1"/>
                <a:t>años</a:t>
              </a:r>
              <a:r>
                <a:rPr lang="en-US" sz="1400" kern="1200" dirty="0"/>
                <a:t> inclusive: no se dispone </a:t>
              </a:r>
              <a:r>
                <a:rPr lang="en-US" sz="1400" kern="1200" dirty="0" err="1"/>
                <a:t>por</a:t>
              </a:r>
              <a:r>
                <a:rPr lang="en-US" sz="1400" kern="1200" dirty="0"/>
                <a:t> </a:t>
              </a:r>
              <a:r>
                <a:rPr lang="en-US" sz="1400" kern="1200" dirty="0" err="1"/>
                <a:t>el</a:t>
              </a:r>
              <a:r>
                <a:rPr lang="en-US" sz="1400" kern="1200" dirty="0"/>
                <a:t> </a:t>
              </a:r>
              <a:r>
                <a:rPr lang="en-US" sz="1400" kern="1200" dirty="0" err="1"/>
                <a:t>momento</a:t>
              </a:r>
              <a:r>
                <a:rPr lang="en-US" sz="1400" kern="1200" dirty="0"/>
                <a:t> de </a:t>
              </a:r>
              <a:r>
                <a:rPr lang="en-US" sz="1400" kern="1200" dirty="0" err="1"/>
                <a:t>otras</a:t>
              </a:r>
              <a:r>
                <a:rPr lang="en-US" sz="1400" kern="1200" dirty="0"/>
                <a:t> </a:t>
              </a:r>
              <a:r>
                <a:rPr lang="en-US" sz="1400" kern="1200" dirty="0" err="1"/>
                <a:t>alternativas</a:t>
              </a:r>
              <a:r>
                <a:rPr lang="en-US" sz="1400" kern="1200" dirty="0"/>
                <a:t>.</a:t>
              </a:r>
            </a:p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 err="1"/>
                <a:t>vacuna</a:t>
              </a:r>
              <a:r>
                <a:rPr lang="en-US" sz="1400" b="1" kern="1200" dirty="0"/>
                <a:t> </a:t>
              </a:r>
              <a:r>
                <a:rPr lang="en-US" sz="1400" b="1" kern="1200" dirty="0" err="1"/>
                <a:t>inactivada</a:t>
              </a:r>
              <a:r>
                <a:rPr lang="en-US" sz="1400" b="1" kern="1200" dirty="0"/>
                <a:t> (Sinopharm)</a:t>
              </a:r>
              <a:r>
                <a:rPr lang="en-US" sz="1400" kern="1200" dirty="0"/>
                <a:t>, </a:t>
              </a:r>
              <a:r>
                <a:rPr lang="en-US" sz="1400" kern="1200" dirty="0" err="1"/>
                <a:t>pueden</a:t>
              </a:r>
              <a:r>
                <a:rPr lang="en-US" sz="1400" kern="1200" dirty="0"/>
                <a:t> </a:t>
              </a:r>
              <a:r>
                <a:rPr lang="en-US" sz="1400" kern="1200" dirty="0" err="1"/>
                <a:t>completar</a:t>
              </a:r>
              <a:r>
                <a:rPr lang="en-US" sz="1400" kern="1200" dirty="0"/>
                <a:t> </a:t>
              </a:r>
              <a:r>
                <a:rPr lang="en-US" sz="1400" kern="1200" dirty="0" err="1"/>
                <a:t>esquema</a:t>
              </a:r>
              <a:r>
                <a:rPr lang="en-US" sz="1400" kern="1200" dirty="0"/>
                <a:t> con </a:t>
              </a:r>
              <a:r>
                <a:rPr lang="en-US" sz="1400" kern="1200" dirty="0" err="1"/>
                <a:t>vacuna</a:t>
              </a:r>
              <a:r>
                <a:rPr lang="en-US" sz="1400" kern="1200" dirty="0"/>
                <a:t> de </a:t>
              </a:r>
              <a:r>
                <a:rPr lang="en-US" sz="1400" kern="1200" dirty="0" err="1"/>
                <a:t>ARNm</a:t>
              </a:r>
              <a:r>
                <a:rPr lang="en-US" sz="1400" kern="1200" dirty="0"/>
                <a:t> </a:t>
              </a: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6ADB816D-28CA-BC16-8930-81B464178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9707" y="1894677"/>
            <a:ext cx="3439013" cy="4554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31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A0DE47-7C6C-9B21-0C4E-5C117E5F2F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369565"/>
              </p:ext>
            </p:extLst>
          </p:nvPr>
        </p:nvGraphicFramePr>
        <p:xfrm>
          <a:off x="325917" y="1737360"/>
          <a:ext cx="4377288" cy="4631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E9390C3-72F5-0FDC-8E7E-9F89111B51D4}"/>
              </a:ext>
            </a:extLst>
          </p:cNvPr>
          <p:cNvSpPr txBox="1"/>
          <p:nvPr/>
        </p:nvSpPr>
        <p:spPr>
          <a:xfrm>
            <a:off x="4836160" y="1894678"/>
            <a:ext cx="6907603" cy="424731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ED7D31"/>
                </a:solidFill>
              </a:rPr>
              <a:t>Evidencia disponible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ED7D31"/>
                </a:solidFill>
              </a:rPr>
              <a:t>Percepción de riesgo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i="1" dirty="0">
                <a:solidFill>
                  <a:srgbClr val="ED7D31"/>
                </a:solidFill>
              </a:rPr>
              <a:t>Consulta con fuentes de confianza (personal de salud, colegas, familia, </a:t>
            </a:r>
            <a:r>
              <a:rPr lang="es-ES" b="1" i="1" dirty="0" err="1">
                <a:solidFill>
                  <a:srgbClr val="ED7D31"/>
                </a:solidFill>
              </a:rPr>
              <a:t>etc</a:t>
            </a:r>
            <a:r>
              <a:rPr lang="es-ES" b="1" i="1" dirty="0">
                <a:solidFill>
                  <a:srgbClr val="ED7D31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b="1" i="1" dirty="0">
              <a:solidFill>
                <a:srgbClr val="ED7D3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A5A5A5"/>
                </a:solidFill>
              </a:rPr>
              <a:t>Mantener a la vacunación como prioridad de salud pública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FFC000"/>
                </a:solidFill>
              </a:rPr>
              <a:t>Presión de los familiares para vacunarse.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FFC000"/>
                </a:solidFill>
              </a:rPr>
              <a:t>Miedo a la exclusión por no estar vacunados.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5B9BD5"/>
                </a:solidFill>
              </a:rPr>
              <a:t>Deseo de volver a la “normalidad”.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5B9BD5"/>
                </a:solidFill>
              </a:rPr>
              <a:t>Dejar que los niños puedan participar de la decisión.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5B9BD5"/>
                </a:solidFill>
              </a:rPr>
              <a:t>Protección individual y colectiva contra COVID-19.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b="1" i="1" dirty="0">
              <a:solidFill>
                <a:srgbClr val="ED7D3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AR" b="1" i="1" dirty="0">
              <a:solidFill>
                <a:srgbClr val="ED7D3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90477A-FBBA-8B1F-592F-BC03493D5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s-ES" b="1" dirty="0"/>
              <a:t>Argumentos a favor de la vacunación…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788035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5708386-B67F-B59F-D3FC-F589BCA5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 err="1"/>
              <a:t>Porque</a:t>
            </a:r>
            <a:r>
              <a:rPr lang="en-US" b="1" kern="1200" dirty="0"/>
              <a:t> </a:t>
            </a:r>
            <a:r>
              <a:rPr lang="en-US" b="1" kern="1200" dirty="0" err="1"/>
              <a:t>vacunar</a:t>
            </a:r>
            <a:r>
              <a:rPr lang="en-US" b="1" kern="1200" dirty="0"/>
              <a:t> a </a:t>
            </a:r>
            <a:r>
              <a:rPr lang="en-US" b="1" kern="1200" dirty="0" err="1"/>
              <a:t>los</a:t>
            </a:r>
            <a:r>
              <a:rPr lang="en-US" b="1" kern="1200" dirty="0"/>
              <a:t> </a:t>
            </a:r>
            <a:r>
              <a:rPr lang="en-US" b="1" kern="1200" dirty="0" err="1"/>
              <a:t>niños</a:t>
            </a:r>
            <a:r>
              <a:rPr lang="en-US" b="1" kern="1200" dirty="0"/>
              <a:t>?</a:t>
            </a:r>
          </a:p>
        </p:txBody>
      </p:sp>
      <p:graphicFrame>
        <p:nvGraphicFramePr>
          <p:cNvPr id="22" name="CuadroTexto 18">
            <a:extLst>
              <a:ext uri="{FF2B5EF4-FFF2-40B4-BE49-F238E27FC236}">
                <a16:creationId xmlns:a16="http://schemas.microsoft.com/office/drawing/2014/main" id="{94EC1356-C064-7270-B6D3-DD089FE790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7826309"/>
              </p:ext>
            </p:extLst>
          </p:nvPr>
        </p:nvGraphicFramePr>
        <p:xfrm>
          <a:off x="581192" y="1381760"/>
          <a:ext cx="11029615" cy="5042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4517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0FB38-0113-4F80-BBD4-A9C97FF4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/>
          <a:p>
            <a:pPr rtl="0"/>
            <a:r>
              <a:rPr lang="es-ES"/>
              <a:t>Gracias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3F4C98-D4C0-DFAE-974E-EA7D3DB0DA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r="2525" b="-1"/>
          <a:stretch/>
        </p:blipFill>
        <p:spPr bwMode="auto">
          <a:xfrm>
            <a:off x="4900928" y="1179829"/>
            <a:ext cx="6650991" cy="465821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982AA6-9E74-43FC-B452-142C7571D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/>
          <a:p>
            <a:pPr rtl="0"/>
            <a:r>
              <a:rPr lang="es-ES" dirty="0"/>
              <a:t>María del Valle Juarez</a:t>
            </a:r>
          </a:p>
          <a:p>
            <a:pPr rtl="0"/>
            <a:r>
              <a:rPr lang="es-ES" dirty="0"/>
              <a:t>mavijuarez@gmail.com</a:t>
            </a:r>
          </a:p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161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AB25C-276E-322E-883A-AFB908CC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s-ES" sz="3200" b="1" dirty="0"/>
              <a:t>Impacto de la vacunación</a:t>
            </a:r>
            <a:endParaRPr lang="es-AR" sz="32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645D31-83F9-B91F-9DF3-953D7B57E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32" r="25439"/>
          <a:stretch/>
        </p:blipFill>
        <p:spPr>
          <a:xfrm>
            <a:off x="1036107" y="2901696"/>
            <a:ext cx="5496773" cy="295489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896C1DD-4180-FCB2-FB30-93579181BA44}"/>
              </a:ext>
            </a:extLst>
          </p:cNvPr>
          <p:cNvSpPr txBox="1"/>
          <p:nvPr/>
        </p:nvSpPr>
        <p:spPr>
          <a:xfrm>
            <a:off x="683965" y="6162044"/>
            <a:ext cx="10298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Evidence to Recommendations Framework: Bivalent COVID-19 Vaccine Booster Doses. ACIP Meeting, 1º de </a:t>
            </a:r>
            <a:r>
              <a:rPr lang="en-US" sz="1400" dirty="0" err="1"/>
              <a:t>septiembre</a:t>
            </a:r>
            <a:r>
              <a:rPr lang="en-US" sz="1400" dirty="0"/>
              <a:t> 2022. </a:t>
            </a:r>
            <a:r>
              <a:rPr lang="en-US" sz="1400" dirty="0">
                <a:hlinkClick r:id="rId3"/>
              </a:rPr>
              <a:t>Evidence to recommendation Framework: Bivalent COVID-19 vaccine booster doses (cdc.gov)</a:t>
            </a:r>
            <a:endParaRPr lang="es-AR" sz="1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525F67-F2E5-379A-E9E6-A83F5EB6B2F2}"/>
              </a:ext>
            </a:extLst>
          </p:cNvPr>
          <p:cNvSpPr txBox="1"/>
          <p:nvPr/>
        </p:nvSpPr>
        <p:spPr>
          <a:xfrm>
            <a:off x="7264400" y="3163422"/>
            <a:ext cx="4346408" cy="1815882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</a:rPr>
              <a:t>Personas </a:t>
            </a:r>
            <a:r>
              <a:rPr lang="es-ES" sz="2400" b="1" dirty="0">
                <a:solidFill>
                  <a:schemeClr val="tx1"/>
                </a:solidFill>
              </a:rPr>
              <a:t>≥5 años NO vacunadas </a:t>
            </a:r>
            <a:r>
              <a:rPr lang="es-ES" sz="2000" dirty="0">
                <a:solidFill>
                  <a:schemeClr val="tx1"/>
                </a:solidFill>
              </a:rPr>
              <a:t>tuvieron tasas de </a:t>
            </a:r>
            <a:r>
              <a:rPr lang="es-ES" sz="2400" b="1" dirty="0">
                <a:solidFill>
                  <a:schemeClr val="tx1"/>
                </a:solidFill>
              </a:rPr>
              <a:t>mortalidad 8 veces mayores </a:t>
            </a:r>
            <a:r>
              <a:rPr lang="es-ES" sz="2000" dirty="0">
                <a:solidFill>
                  <a:schemeClr val="tx1"/>
                </a:solidFill>
              </a:rPr>
              <a:t>que las personas que tenían al menos un </a:t>
            </a:r>
            <a:r>
              <a:rPr lang="es-ES" sz="2000" dirty="0" err="1">
                <a:solidFill>
                  <a:schemeClr val="tx1"/>
                </a:solidFill>
              </a:rPr>
              <a:t>booster</a:t>
            </a:r>
            <a:endParaRPr lang="es-AR" sz="200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B7C624-2083-2A33-BADC-986EA58D7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344"/>
          <a:stretch/>
        </p:blipFill>
        <p:spPr>
          <a:xfrm>
            <a:off x="683965" y="1816608"/>
            <a:ext cx="766943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70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38200" y="-13346"/>
            <a:ext cx="10515600" cy="1161426"/>
          </a:xfrm>
        </p:spPr>
        <p:txBody>
          <a:bodyPr/>
          <a:lstStyle/>
          <a:p>
            <a:r>
              <a:rPr lang="es-ES" dirty="0"/>
              <a:t>SARS-CoV-2</a:t>
            </a: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B1C77A-0611-1D72-279B-6E01AE063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7"/>
          <a:stretch/>
        </p:blipFill>
        <p:spPr bwMode="auto">
          <a:xfrm>
            <a:off x="317500" y="1262262"/>
            <a:ext cx="6794183" cy="1522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DE5E8CD-15DB-DB09-6F94-96BFE341E39C}"/>
              </a:ext>
            </a:extLst>
          </p:cNvPr>
          <p:cNvSpPr txBox="1"/>
          <p:nvPr/>
        </p:nvSpPr>
        <p:spPr>
          <a:xfrm>
            <a:off x="175260" y="2898682"/>
            <a:ext cx="340106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es-A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Fuente: Universidad de Navarra (Ignacio López).</a:t>
            </a:r>
            <a:endParaRPr lang="es-AR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855AB4-C2E3-340B-35D1-488CEA628AF4}"/>
              </a:ext>
            </a:extLst>
          </p:cNvPr>
          <p:cNvSpPr txBox="1"/>
          <p:nvPr/>
        </p:nvSpPr>
        <p:spPr>
          <a:xfrm>
            <a:off x="7386319" y="1262262"/>
            <a:ext cx="46304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Betacoronavirus perteneciente al linaje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Virus envuelto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Única molécula de ARN simple cadena de sentido positivo.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Capacidad de mutar y recombinarse rápidamente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Pueden propagarse de animales a humanos (“spillover”).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22A1C61-4850-CB84-C672-4BFEEA344939}"/>
              </a:ext>
            </a:extLst>
          </p:cNvPr>
          <p:cNvGraphicFramePr/>
          <p:nvPr/>
        </p:nvGraphicFramePr>
        <p:xfrm>
          <a:off x="341630" y="3873779"/>
          <a:ext cx="11508740" cy="2308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BDF745A-FE09-9C2F-75AF-8B429B935AC6}"/>
              </a:ext>
            </a:extLst>
          </p:cNvPr>
          <p:cNvSpPr txBox="1"/>
          <p:nvPr/>
        </p:nvSpPr>
        <p:spPr>
          <a:xfrm>
            <a:off x="317500" y="3401825"/>
            <a:ext cx="435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Espectro clínico de la enfermedad</a:t>
            </a:r>
            <a:endParaRPr lang="es-A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711"/>
    </mc:Choice>
    <mc:Fallback xmlns="">
      <p:transition advTm="6871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009651"/>
          </a:xfrm>
        </p:spPr>
        <p:txBody>
          <a:bodyPr/>
          <a:lstStyle/>
          <a:p>
            <a:r>
              <a:rPr lang="es-ES" dirty="0"/>
              <a:t>COVID-19 en el mundo </a:t>
            </a:r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0DE51FD-69A4-1C2F-C4CA-B1D2B5E6764C}"/>
              </a:ext>
            </a:extLst>
          </p:cNvPr>
          <p:cNvSpPr txBox="1"/>
          <p:nvPr/>
        </p:nvSpPr>
        <p:spPr>
          <a:xfrm>
            <a:off x="200879" y="6312588"/>
            <a:ext cx="10792241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AR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Fuente: Organización Mundial de la Salud. </a:t>
            </a:r>
            <a:r>
              <a:rPr lang="es-AR" sz="11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https://covid19.who.int/</a:t>
            </a:r>
            <a:r>
              <a:rPr lang="es-AR" sz="11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AR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Datos actualizados al 02-04-2024.</a:t>
            </a:r>
            <a:endParaRPr lang="es-A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874000" y="1213009"/>
            <a:ext cx="37504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Hasta enero de 2024 la OMS reporta: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/>
              <a:t>775 millones de casos </a:t>
            </a:r>
            <a:r>
              <a:rPr lang="es-ES" dirty="0"/>
              <a:t>confirmados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/>
              <a:t>7 millones de muertes </a:t>
            </a:r>
            <a:r>
              <a:rPr lang="es-ES" dirty="0"/>
              <a:t>en el mundo</a:t>
            </a:r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D8AB23-D750-AAED-9ECF-C1512A096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27" y="1096724"/>
            <a:ext cx="6981293" cy="33807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672670-2750-41BA-DE9B-FDAEF075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66" y="4538892"/>
            <a:ext cx="7032014" cy="16933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6E4ED1C-1F8A-7268-FDBD-5385C4B3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235" y="3893239"/>
            <a:ext cx="3857942" cy="20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88"/>
    </mc:Choice>
    <mc:Fallback xmlns="">
      <p:transition spd="slow" advTm="4758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04" y="769189"/>
            <a:ext cx="4639669" cy="139749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2504" y="6392411"/>
            <a:ext cx="10899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Fuente: </a:t>
            </a:r>
            <a:r>
              <a:rPr lang="es-ES" sz="1400" dirty="0">
                <a:hlinkClick r:id="rId3"/>
              </a:rPr>
              <a:t>https://www.paho.org/es/documentos/actualizacion-epidemiologica-sars-cov-2-otros-virus-respiratorios-region-americas-8</a:t>
            </a:r>
            <a:r>
              <a:rPr lang="es-ES" sz="1400" dirty="0"/>
              <a:t> </a:t>
            </a:r>
            <a:endParaRPr lang="es-AR" sz="1400" dirty="0"/>
          </a:p>
        </p:txBody>
      </p:sp>
      <p:sp>
        <p:nvSpPr>
          <p:cNvPr id="7" name="Rectángulo 6"/>
          <p:cNvSpPr/>
          <p:nvPr/>
        </p:nvSpPr>
        <p:spPr>
          <a:xfrm>
            <a:off x="593172" y="2199175"/>
            <a:ext cx="1126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/>
              <a:t>“</a:t>
            </a:r>
            <a:r>
              <a:rPr lang="es-ES" sz="1400" dirty="0"/>
              <a:t>Algunos países del </a:t>
            </a:r>
            <a:r>
              <a:rPr lang="es-ES" sz="1400" b="1" dirty="0"/>
              <a:t>hemisferio sur </a:t>
            </a:r>
            <a:r>
              <a:rPr lang="es-ES" sz="1400" dirty="0"/>
              <a:t>están presentando </a:t>
            </a:r>
            <a:r>
              <a:rPr lang="es-ES" sz="1400" b="1" dirty="0"/>
              <a:t>incidencias de enfermedad respiratoria más altas que la esperada para esta temporada </a:t>
            </a:r>
            <a:r>
              <a:rPr lang="es-ES" sz="1400" dirty="0"/>
              <a:t>(según datos previos a 2020), </a:t>
            </a:r>
            <a:r>
              <a:rPr lang="es-ES" sz="1400" b="1" dirty="0"/>
              <a:t>debido a la circulación de SARSCoV-2</a:t>
            </a:r>
            <a:r>
              <a:rPr lang="es-ES" sz="1400" dirty="0"/>
              <a:t>. Por ello, la Organización Panamericana de la Salud / Organización Mundial de la Salud (OPS/OMS) recomienda a los Estados Miembros mantener y </a:t>
            </a:r>
            <a:r>
              <a:rPr lang="es-ES" sz="1400" b="1" dirty="0"/>
              <a:t>reforzar la vigilancia </a:t>
            </a:r>
            <a:r>
              <a:rPr lang="es-ES" sz="1400" dirty="0"/>
              <a:t>de virus respiratorios para detectar incrementos en la actividad de la enfermedad respiratoria aguda. </a:t>
            </a:r>
            <a:r>
              <a:rPr lang="es-ES" sz="1400" b="1" dirty="0"/>
              <a:t>“</a:t>
            </a:r>
            <a:endParaRPr lang="es-AR" sz="1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816" y="3185777"/>
            <a:ext cx="5100468" cy="311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5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591065" y="541149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COVID-19 en Argentina</a:t>
            </a:r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540503-2619-F7C7-746D-D6365701E72B}"/>
              </a:ext>
            </a:extLst>
          </p:cNvPr>
          <p:cNvSpPr txBox="1"/>
          <p:nvPr/>
        </p:nvSpPr>
        <p:spPr>
          <a:xfrm>
            <a:off x="7556157" y="3429000"/>
            <a:ext cx="42322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accent1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endParaRPr lang="es-A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último pico epidémico se presentó entre las 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SE52/2023 y SE05/2024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promedio de 849 casos semanales.</a:t>
            </a:r>
          </a:p>
          <a:p>
            <a:pPr marL="285750" indent="-285750">
              <a:buFont typeface="Symbol" panose="05050102010706020507" pitchFamily="18" charset="2"/>
              <a:buChar char="®"/>
            </a:pP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Circulación casi exclusiva de la variante Ómicron 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JN.1</a:t>
            </a:r>
            <a:endParaRPr lang="es-A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6F4AFC-0DB9-25ED-6101-90ED9A36A79F}"/>
              </a:ext>
            </a:extLst>
          </p:cNvPr>
          <p:cNvSpPr txBox="1"/>
          <p:nvPr/>
        </p:nvSpPr>
        <p:spPr>
          <a:xfrm>
            <a:off x="309292" y="6101765"/>
            <a:ext cx="11573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200" dirty="0"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Fuente: Ministerio de Salud. Dirección de Epidemiología. Boletín Epidemiológico Nacional. Nº713. SE 28. Año 2024. </a:t>
            </a:r>
            <a:r>
              <a:rPr lang="es-AR" sz="1200" dirty="0">
                <a:effectLst/>
                <a:latin typeface="Gadugi" panose="020B0502040204020203" pitchFamily="34" charset="0"/>
                <a:ea typeface="Gadugi" panose="020B0502040204020203" pitchFamily="34" charset="0"/>
                <a:hlinkClick r:id="rId3"/>
              </a:rPr>
              <a:t>https://bancos.salud.gob.ar/bancos/materiales-para-equipos-de-salud/soporte/boletines-epidemiologicos/</a:t>
            </a:r>
            <a:endParaRPr lang="es-AR" sz="1200" dirty="0"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  <a:p>
            <a:endParaRPr lang="es-AR" sz="12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B2FEA0A-6D0C-FA9D-38D6-F8037C255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646" y="3163836"/>
            <a:ext cx="4600575" cy="3571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239A550-3A1C-862C-4EAA-557B87669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91" y="1773923"/>
            <a:ext cx="7053262" cy="41244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CE81A3-C017-2AAA-AFAF-1BB340370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9609" y="569193"/>
            <a:ext cx="4610100" cy="24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01"/>
    </mc:Choice>
    <mc:Fallback xmlns="">
      <p:transition spd="slow" advTm="11360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11351" y="465934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COVID-19 en Argentina</a:t>
            </a:r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6F4AFC-0DB9-25ED-6101-90ED9A36A79F}"/>
              </a:ext>
            </a:extLst>
          </p:cNvPr>
          <p:cNvSpPr txBox="1"/>
          <p:nvPr/>
        </p:nvSpPr>
        <p:spPr>
          <a:xfrm>
            <a:off x="309292" y="6101765"/>
            <a:ext cx="11573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200" dirty="0"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Fuente: Ministerio de Salud. Dirección de Epidemiología. Boletín Epidemiológico Nacional. Nº686. SE 1. Año 2024. </a:t>
            </a:r>
            <a:r>
              <a:rPr lang="es-AR" sz="1200" dirty="0">
                <a:effectLst/>
                <a:latin typeface="Gadugi" panose="020B0502040204020203" pitchFamily="34" charset="0"/>
                <a:ea typeface="Gadugi" panose="020B0502040204020203" pitchFamily="34" charset="0"/>
                <a:hlinkClick r:id="rId3"/>
              </a:rPr>
              <a:t>https://bancos.salud.gob.ar/bancos/materiales-para-equipos-de-salud/soporte/boletines-epidemiologicos/</a:t>
            </a:r>
            <a:endParaRPr lang="es-AR" sz="1200" dirty="0"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  <a:p>
            <a:endParaRPr lang="es-AR" sz="12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16" y="1641132"/>
            <a:ext cx="5048740" cy="21812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070" y="1676105"/>
            <a:ext cx="2186631" cy="2162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074" y="2423416"/>
            <a:ext cx="6643836" cy="317562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60581" y="4223397"/>
            <a:ext cx="4841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Personas fallecidas en 2023:</a:t>
            </a: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es-ES" dirty="0"/>
              <a:t>74% de 65 años y más </a:t>
            </a: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es-ES" dirty="0"/>
              <a:t>mediana de edad 76 años</a:t>
            </a: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es-ES" dirty="0"/>
              <a:t>la mayoría ≥1 factor de riesgo de enfermedad grave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853881" y="2172459"/>
            <a:ext cx="4753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/>
              <a:t> 89% </a:t>
            </a:r>
            <a:r>
              <a:rPr lang="es-ES" dirty="0"/>
              <a:t>registraban la última dosis de </a:t>
            </a:r>
            <a:r>
              <a:rPr lang="es-ES" b="1" dirty="0"/>
              <a:t>vacuna aplicada más de 6 meses previos o no registraban vacuna</a:t>
            </a:r>
          </a:p>
        </p:txBody>
      </p:sp>
    </p:spTree>
    <p:extLst>
      <p:ext uri="{BB962C8B-B14F-4D97-AF65-F5344CB8AC3E}">
        <p14:creationId xmlns:p14="http://schemas.microsoft.com/office/powerpoint/2010/main" val="360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01"/>
    </mc:Choice>
    <mc:Fallback xmlns="">
      <p:transition spd="slow" advTm="113601"/>
    </mc:Fallback>
  </mc:AlternateContent>
</p:sld>
</file>

<file path=ppt/theme/theme1.xml><?xml version="1.0" encoding="utf-8"?>
<a:theme xmlns:a="http://schemas.openxmlformats.org/drawingml/2006/main" name="DividendVTI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ersonalizado 1">
      <a:majorFont>
        <a:latin typeface="Leelawadee UI"/>
        <a:ea typeface=""/>
        <a:cs typeface=""/>
      </a:majorFont>
      <a:minorFont>
        <a:latin typeface="Leelawadee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760_TF45205285_Win32" id="{B824BB61-E792-46EB-AD5E-70BCF3562648}" vid="{025F6579-B20A-47E7-97FA-E5CAB5168F9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70C9DA-ADC8-49D9-B223-6D54C6FB7B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333985-6DEC-4BB6-B360-FFFEFA02249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608ECE-840A-4514-AD05-0950FC5D30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Diseño dividendo</Template>
  <TotalTime>1153</TotalTime>
  <Words>2812</Words>
  <Application>Microsoft Office PowerPoint</Application>
  <PresentationFormat>Panorámica</PresentationFormat>
  <Paragraphs>292</Paragraphs>
  <Slides>33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Calibri</vt:lpstr>
      <vt:lpstr>Gadugi</vt:lpstr>
      <vt:lpstr>Leelawadee</vt:lpstr>
      <vt:lpstr>Leelawadee UI</vt:lpstr>
      <vt:lpstr>Symbol</vt:lpstr>
      <vt:lpstr>Wingdings</vt:lpstr>
      <vt:lpstr>Wingdings 2</vt:lpstr>
      <vt:lpstr>DividendVTI</vt:lpstr>
      <vt:lpstr>COVID-19: EPIDEMIOLOGÍA Y ESTRATEGIAS DE VACUNACIÓN</vt:lpstr>
      <vt:lpstr>Agenda </vt:lpstr>
      <vt:lpstr>Temas transversales que impactan sobre las coberturas de vacunación contra COVID-19</vt:lpstr>
      <vt:lpstr>Impacto de la vacunación</vt:lpstr>
      <vt:lpstr>SARS-CoV-2</vt:lpstr>
      <vt:lpstr>COVID-19 en el mundo </vt:lpstr>
      <vt:lpstr>Presentación de PowerPoint</vt:lpstr>
      <vt:lpstr>COVID-19 en Argentina</vt:lpstr>
      <vt:lpstr>COVID-19 en Argentina</vt:lpstr>
      <vt:lpstr>Perfil epidemiológico durante el primer año de pandemia </vt:lpstr>
      <vt:lpstr>Perfil epidemiológico durante el segundo año</vt:lpstr>
      <vt:lpstr>Riesgo en los menores de 6 años</vt:lpstr>
      <vt:lpstr>mortalidad en por covid-19 en menores de 19 años</vt:lpstr>
      <vt:lpstr>COVID-19 y Diabetes</vt:lpstr>
      <vt:lpstr>Presentación de PowerPoint</vt:lpstr>
      <vt:lpstr>COVID-19 y embarazo</vt:lpstr>
      <vt:lpstr>Innovación en vacunas 1880-2020</vt:lpstr>
      <vt:lpstr>Más de 13 billones de dosis de vacunas contra COVID-19 aplicadas en el mundo</vt:lpstr>
      <vt:lpstr>RECOMENDACIones de las sociedades científicas</vt:lpstr>
      <vt:lpstr>Recomendación autoridades de salud nacionales</vt:lpstr>
      <vt:lpstr>Estrategia de vacunación en Argentina</vt:lpstr>
      <vt:lpstr>Coberturas de vacunación contra covid-19 en argentina</vt:lpstr>
      <vt:lpstr>Argentina: Vigilancia de seguridad en pediatría</vt:lpstr>
      <vt:lpstr>Vacunas ARNm: cepa original y bivariantes</vt:lpstr>
      <vt:lpstr>estrategia de vacunación en pediatría ESQUEMA PRIMARIO</vt:lpstr>
      <vt:lpstr>PERSONAS CON INMUNOCOMPROMISO</vt:lpstr>
      <vt:lpstr>estrategia de vacunación en pediatría continuidad de esquemas en niños previamente vacunados</vt:lpstr>
      <vt:lpstr>Presentación de PowerPoint</vt:lpstr>
      <vt:lpstr>estrategia de vacunación en pediatría información importante</vt:lpstr>
      <vt:lpstr>Contraindicaciones</vt:lpstr>
      <vt:lpstr>Argumentos a favor de la vacunación…</vt:lpstr>
      <vt:lpstr>Porque vacunar a los niños?</vt:lpstr>
      <vt:lpstr>Gracias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importancia de vacunar a los niños; por qué los pediatras no deben bajar los brazos</dc:title>
  <dc:creator>María del Valle Juárez</dc:creator>
  <cp:lastModifiedBy>María del Valle Juárez</cp:lastModifiedBy>
  <cp:revision>27</cp:revision>
  <dcterms:created xsi:type="dcterms:W3CDTF">2023-09-11T18:10:16Z</dcterms:created>
  <dcterms:modified xsi:type="dcterms:W3CDTF">2024-09-19T10:58:39Z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