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2192000" cy="6858000"/>
  <p:notesSz cx="6858000" cy="9144000"/>
  <p:embeddedFontLst>
    <p:embeddedFont>
      <p:font typeface="Play" panose="020B0604020202020204" charset="0"/>
      <p:regular r:id="rId61"/>
      <p:bold r:id="rId62"/>
    </p:embeddedFont>
    <p:embeddedFont>
      <p:font typeface="Roboto" panose="02000000000000000000" pitchFamily="2"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gEBqo5yWmZrH5ER0hFMV1BI3gX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5E1B50-2301-402D-8E1B-F86B2070658A}">
  <a:tblStyle styleId="{B05E1B50-2301-402D-8E1B-F86B2070658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48B2B68-AC2F-40DC-BB77-857CFE056194}" styleName="Table_1">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solidFill>
        </a:fill>
      </a:tcStyle>
    </a:wholeTbl>
    <a:band1H>
      <a:tcTxStyle b="off" i="off"/>
      <a:tcStyle>
        <a:tcBdr/>
        <a:fill>
          <a:solidFill>
            <a:srgbClr val="E6E6E6"/>
          </a:solidFill>
        </a:fill>
      </a:tcStyle>
    </a:band1H>
    <a:band2H>
      <a:tcTxStyle b="off" i="off"/>
      <a:tcStyle>
        <a:tcBdr/>
      </a:tcStyle>
    </a:band2H>
    <a:band1V>
      <a:tcTxStyle b="off" i="off"/>
      <a:tcStyle>
        <a:tcBdr/>
        <a:fill>
          <a:solidFill>
            <a:srgbClr val="E6E6E6"/>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rgbClr val="000000"/>
              </a:solidFill>
              <a:prstDash val="solid"/>
              <a:round/>
              <a:headEnd type="none" w="sm" len="sm"/>
              <a:tailEnd type="none" w="sm" len="sm"/>
            </a:ln>
          </a:top>
        </a:tcBdr>
        <a:fill>
          <a:solidFill>
            <a:srgbClr val="FFFFFF"/>
          </a:solidFill>
        </a:fill>
      </a:tcStyle>
    </a:lastRow>
    <a:seCell>
      <a:tcTxStyle b="off" i="off"/>
      <a:tcStyle>
        <a:tcBdr/>
      </a:tcStyle>
    </a:seCell>
    <a:swCell>
      <a:tcTxStyle b="off" i="off"/>
      <a:tcStyle>
        <a:tcBdr/>
      </a:tcStyle>
    </a:swCell>
    <a:firstRow>
      <a:tcTxStyle b="on" i="off">
        <a:font>
          <a:latin typeface="Arial"/>
          <a:ea typeface="Arial"/>
          <a:cs typeface="Arial"/>
        </a:font>
        <a:srgbClr val="FFFFFF"/>
      </a:tcTxStyle>
      <a:tcStyle>
        <a:tcBdr/>
        <a:fill>
          <a:solidFill>
            <a:srgbClr val="000000"/>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isa.msal.gov.ar/sisadoc/docs/050216/snvs_nominal_home.jsp"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sisa.msal.gov.ar/sisadoc/docs/050216/snvs_agrupada_home.jsp"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endParaRPr/>
          </a:p>
        </p:txBody>
      </p:sp>
      <p:sp>
        <p:nvSpPr>
          <p:cNvPr id="268" name="Google Shape;26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proceso de Salud Enfermedad Atención Cuidado (PSEAC)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0" i="0">
                <a:solidFill>
                  <a:srgbClr val="333333"/>
                </a:solidFill>
                <a:highlight>
                  <a:srgbClr val="F5F5F5"/>
                </a:highlight>
                <a:latin typeface="Roboto"/>
                <a:ea typeface="Roboto"/>
                <a:cs typeface="Roboto"/>
                <a:sym typeface="Roboto"/>
              </a:rPr>
              <a:t>El Sistema Nacional de Vigilancia de la Salud (SNVS 2.0) recopila información sobre los eventos de notificación obligatoria (ENOs) para ponerla a disposición de quienes deben tomar decisiones de salud pública o tienen a su cargo las acciones de control o prevención. Es un sistema de registro que se ocupa de la notificación y el seguimiento de eventos de importancia sanitaria con la finalidad de intervenir precozmente en su prevención y/o control. Es, a su vez, un sistema de comunicación que conecta a los múltiples actores que intervienen en el circuito de atención-diagnóstico-seguimiento-prevención-control de enfermedades.</a:t>
            </a:r>
            <a:endParaRPr/>
          </a:p>
          <a:p>
            <a:pPr marL="0" lvl="0" indent="0" algn="l" rtl="0">
              <a:lnSpc>
                <a:spcPct val="100000"/>
              </a:lnSpc>
              <a:spcBef>
                <a:spcPts val="0"/>
              </a:spcBef>
              <a:spcAft>
                <a:spcPts val="0"/>
              </a:spcAft>
              <a:buSzPts val="1400"/>
              <a:buNone/>
            </a:pPr>
            <a:r>
              <a:rPr lang="en-US" b="0" i="0">
                <a:solidFill>
                  <a:srgbClr val="333333"/>
                </a:solidFill>
                <a:highlight>
                  <a:srgbClr val="F5F5F5"/>
                </a:highlight>
                <a:latin typeface="Roboto"/>
                <a:ea typeface="Roboto"/>
                <a:cs typeface="Roboto"/>
                <a:sym typeface="Roboto"/>
              </a:rPr>
              <a:t>La gestión y administración del SNVS 2.0 depende del Área de Vigilancia de la Salud, Dirección de Epidemiología, Dirección Nacional de Epidemiología y Análisis de Situación de Salud, Subsecretaría de Prevención y Control de Riesgos, Secretaría de Promoción, Programas Sanitarios y Salud Comunitaria, Ministerio de Salud de la Nación, en coordinación con los diversos programas que tienen eventos de notificación obligatoria a su cargo.</a:t>
            </a:r>
            <a:endParaRPr/>
          </a:p>
          <a:p>
            <a:pPr marL="0" lvl="0" indent="0" algn="l" rtl="0">
              <a:lnSpc>
                <a:spcPct val="100000"/>
              </a:lnSpc>
              <a:spcBef>
                <a:spcPts val="0"/>
              </a:spcBef>
              <a:spcAft>
                <a:spcPts val="0"/>
              </a:spcAft>
              <a:buSzPts val="1400"/>
              <a:buNone/>
            </a:pPr>
            <a:r>
              <a:rPr lang="en-US" b="0" i="0">
                <a:solidFill>
                  <a:srgbClr val="333333"/>
                </a:solidFill>
                <a:highlight>
                  <a:srgbClr val="F5F5F5"/>
                </a:highlight>
                <a:latin typeface="Roboto"/>
                <a:ea typeface="Roboto"/>
                <a:cs typeface="Roboto"/>
                <a:sym typeface="Roboto"/>
              </a:rPr>
              <a:t>La obligatoriedad de la notificación de los ENOs se establece a través de la Ley Nacional N°15465. A partir de esta legislación y las periódicas actualizaciones, se ha determinado el listado ENOs, las fuentes de información, la modalidad de notificación y su periodicidad. Este marco normativo incluye a todos los médicos, independientemente del subsector donde se desempeñen, así como a los bioquímicos, bacteriólogos, y demás personal de laboratorio, que atiendan, tomen muestras o estudien por laboratorio a casos vinculados a enfermedades o eventos bajo vigilancia. Incluye también a los profesionales veterinarios que atiendan casos animales de enfermedades zoonóticas.</a:t>
            </a:r>
            <a:endParaRPr/>
          </a:p>
          <a:p>
            <a:pPr marL="0" lvl="0" indent="0" algn="l" rtl="0">
              <a:lnSpc>
                <a:spcPct val="100000"/>
              </a:lnSpc>
              <a:spcBef>
                <a:spcPts val="0"/>
              </a:spcBef>
              <a:spcAft>
                <a:spcPts val="0"/>
              </a:spcAft>
              <a:buSzPts val="1400"/>
              <a:buNone/>
            </a:pPr>
            <a:r>
              <a:rPr lang="en-US" b="0" i="0">
                <a:solidFill>
                  <a:srgbClr val="333333"/>
                </a:solidFill>
                <a:highlight>
                  <a:srgbClr val="F5F5F5"/>
                </a:highlight>
                <a:latin typeface="Roboto"/>
                <a:ea typeface="Roboto"/>
                <a:cs typeface="Roboto"/>
                <a:sym typeface="Roboto"/>
              </a:rPr>
              <a:t>El SNVS 2.0 integra a través del SISA la notificación realizada por los médicos y por los laboratorio de nivel local, provincial y nacional, las direcciones de epidemiología, bromatologías, centros de zoonosis, bancos de sangre, programas de prevención y control, entre otros. Esta red virtual se conforma a través usuarios habilitados en todo el país, tanto del subsector público como privado y de la seguridad social. Permite tanto la notificación de los distintos eventos, como el análisis sistemático y rápido de la información disponible.</a:t>
            </a:r>
            <a:endParaRPr/>
          </a:p>
          <a:p>
            <a:pPr marL="0" lvl="0" indent="0" algn="l" rtl="0">
              <a:lnSpc>
                <a:spcPct val="100000"/>
              </a:lnSpc>
              <a:spcBef>
                <a:spcPts val="0"/>
              </a:spcBef>
              <a:spcAft>
                <a:spcPts val="0"/>
              </a:spcAft>
              <a:buSzPts val="1400"/>
              <a:buNone/>
            </a:pPr>
            <a:r>
              <a:rPr lang="en-US" b="0" i="0">
                <a:solidFill>
                  <a:srgbClr val="333333"/>
                </a:solidFill>
                <a:highlight>
                  <a:srgbClr val="F5F5F5"/>
                </a:highlight>
                <a:latin typeface="Roboto"/>
                <a:ea typeface="Roboto"/>
                <a:cs typeface="Roboto"/>
                <a:sym typeface="Roboto"/>
              </a:rPr>
              <a:t>El registro SNVS 2.0 en el SISA recopila dos tipos de notificaciones según la modalidad de vigilancia: </a:t>
            </a:r>
            <a:r>
              <a:rPr lang="en-US" b="0" i="0" u="sng" strike="noStrike">
                <a:solidFill>
                  <a:srgbClr val="000099"/>
                </a:solidFill>
                <a:highlight>
                  <a:srgbClr val="F5F5F5"/>
                </a:highlight>
                <a:latin typeface="Roboto"/>
                <a:ea typeface="Roboto"/>
                <a:cs typeface="Roboto"/>
                <a:sym typeface="Roboto"/>
                <a:hlinkClick r:id="rId3">
                  <a:extLst>
                    <a:ext uri="{A12FA001-AC4F-418D-AE19-62706E023703}">
                      <ahyp:hlinkClr xmlns:ahyp="http://schemas.microsoft.com/office/drawing/2018/hyperlinkcolor" val="tx"/>
                    </a:ext>
                  </a:extLst>
                </a:hlinkClick>
              </a:rPr>
              <a:t>casos nominales</a:t>
            </a:r>
            <a:r>
              <a:rPr lang="en-US" b="0" i="0">
                <a:solidFill>
                  <a:srgbClr val="333333"/>
                </a:solidFill>
                <a:highlight>
                  <a:srgbClr val="F5F5F5"/>
                </a:highlight>
                <a:latin typeface="Roboto"/>
                <a:ea typeface="Roboto"/>
                <a:cs typeface="Roboto"/>
                <a:sym typeface="Roboto"/>
              </a:rPr>
              <a:t> para diversos eventos y </a:t>
            </a:r>
            <a:r>
              <a:rPr lang="en-US" b="0" i="0" u="sng" strike="noStrike">
                <a:solidFill>
                  <a:srgbClr val="000099"/>
                </a:solidFill>
                <a:highlight>
                  <a:srgbClr val="F5F5F5"/>
                </a:highlight>
                <a:latin typeface="Roboto"/>
                <a:ea typeface="Roboto"/>
                <a:cs typeface="Roboto"/>
                <a:sym typeface="Roboto"/>
                <a:hlinkClick r:id="rId4">
                  <a:extLst>
                    <a:ext uri="{A12FA001-AC4F-418D-AE19-62706E023703}">
                      <ahyp:hlinkClr xmlns:ahyp="http://schemas.microsoft.com/office/drawing/2018/hyperlinkcolor" val="tx"/>
                    </a:ext>
                  </a:extLst>
                </a:hlinkClick>
              </a:rPr>
              <a:t>agrupados numéricos semanales</a:t>
            </a:r>
            <a:r>
              <a:rPr lang="en-US" b="0" i="0">
                <a:solidFill>
                  <a:srgbClr val="333333"/>
                </a:solidFill>
                <a:highlight>
                  <a:srgbClr val="F5F5F5"/>
                </a:highlight>
                <a:latin typeface="Roboto"/>
                <a:ea typeface="Roboto"/>
                <a:cs typeface="Roboto"/>
                <a:sym typeface="Roboto"/>
              </a:rPr>
              <a:t>. Se trata en su mayoría de enfermedades transmisibles -típicamente llamadas infecciosas- aunque también se incluyen otros eventos no transmisibles -como por ejemplo, las intoxicaciones-.</a:t>
            </a:r>
            <a:endParaRPr/>
          </a:p>
          <a:p>
            <a:pPr marL="0" lvl="0" indent="0" algn="l" rtl="0">
              <a:lnSpc>
                <a:spcPct val="100000"/>
              </a:lnSpc>
              <a:spcBef>
                <a:spcPts val="0"/>
              </a:spcBef>
              <a:spcAft>
                <a:spcPts val="0"/>
              </a:spcAft>
              <a:buSzPts val="1400"/>
              <a:buNone/>
            </a:pPr>
            <a:r>
              <a:rPr lang="en-US" b="1" i="0">
                <a:solidFill>
                  <a:srgbClr val="333333"/>
                </a:solidFill>
                <a:highlight>
                  <a:srgbClr val="F5F5F5"/>
                </a:highlight>
                <a:latin typeface="Roboto"/>
                <a:ea typeface="Roboto"/>
                <a:cs typeface="Roboto"/>
                <a:sym typeface="Roboto"/>
              </a:rPr>
              <a:t>Tipos de notificaciones</a:t>
            </a:r>
            <a:br>
              <a:rPr lang="en-US" b="0" i="0">
                <a:solidFill>
                  <a:srgbClr val="333333"/>
                </a:solidFill>
                <a:highlight>
                  <a:srgbClr val="F5F5F5"/>
                </a:highlight>
                <a:latin typeface="Roboto"/>
                <a:ea typeface="Roboto"/>
                <a:cs typeface="Roboto"/>
                <a:sym typeface="Roboto"/>
              </a:rPr>
            </a:br>
            <a:br>
              <a:rPr lang="en-US" b="0" i="0">
                <a:solidFill>
                  <a:srgbClr val="333333"/>
                </a:solidFill>
                <a:highlight>
                  <a:srgbClr val="F5F5F5"/>
                </a:highlight>
                <a:latin typeface="Roboto"/>
                <a:ea typeface="Roboto"/>
                <a:cs typeface="Roboto"/>
                <a:sym typeface="Roboto"/>
              </a:rPr>
            </a:br>
            <a:r>
              <a:rPr lang="en-US" b="0" i="0">
                <a:solidFill>
                  <a:srgbClr val="333333"/>
                </a:solidFill>
                <a:highlight>
                  <a:srgbClr val="F5F5F5"/>
                </a:highlight>
                <a:latin typeface="Roboto"/>
                <a:ea typeface="Roboto"/>
                <a:cs typeface="Roboto"/>
                <a:sym typeface="Roboto"/>
              </a:rPr>
              <a:t>Notificaciones de </a:t>
            </a:r>
            <a:r>
              <a:rPr lang="en-US" b="0" i="0" u="sng" strike="noStrike">
                <a:solidFill>
                  <a:srgbClr val="333333"/>
                </a:solidFill>
                <a:highlight>
                  <a:srgbClr val="F5F5F5"/>
                </a:highlight>
                <a:latin typeface="Roboto"/>
                <a:ea typeface="Roboto"/>
                <a:cs typeface="Roboto"/>
                <a:sym typeface="Roboto"/>
                <a:hlinkClick r:id="rId3">
                  <a:extLst>
                    <a:ext uri="{A12FA001-AC4F-418D-AE19-62706E023703}">
                      <ahyp:hlinkClr xmlns:ahyp="http://schemas.microsoft.com/office/drawing/2018/hyperlinkcolor" val="tx"/>
                    </a:ext>
                  </a:extLst>
                </a:hlinkClick>
              </a:rPr>
              <a:t>casos nominales</a:t>
            </a:r>
            <a:r>
              <a:rPr lang="en-US" b="0" i="0">
                <a:solidFill>
                  <a:srgbClr val="333333"/>
                </a:solidFill>
                <a:highlight>
                  <a:srgbClr val="F5F5F5"/>
                </a:highlight>
                <a:latin typeface="Roboto"/>
                <a:ea typeface="Roboto"/>
                <a:cs typeface="Roboto"/>
                <a:sym typeface="Roboto"/>
              </a:rPr>
              <a:t>: Responden a la estrategia de notificación individual, reservada para eventos que por su importancia epidemiológica, letalidad o riesgo potencial para otros requieren de acciones específicas de investigación y control para evitar un daño mayor. La notificación comienza con el ingreso del DNI, que permite identificar a la persona en el padrón de ciudadanos del SISA. Luego, el formulario se compone de cinco solapas, en la primera se describe el evento y en las otras tres “Clínica”, “Laboratorio”, “Epidemiología” y “Embarazo” pueden ser completadas por usuarios distintos y en distinto orden.</a:t>
            </a:r>
            <a:br>
              <a:rPr lang="en-US" b="0" i="0">
                <a:solidFill>
                  <a:srgbClr val="333333"/>
                </a:solidFill>
                <a:highlight>
                  <a:srgbClr val="F5F5F5"/>
                </a:highlight>
                <a:latin typeface="Roboto"/>
                <a:ea typeface="Roboto"/>
                <a:cs typeface="Roboto"/>
                <a:sym typeface="Roboto"/>
              </a:rPr>
            </a:br>
            <a:br>
              <a:rPr lang="en-US" b="0" i="0">
                <a:solidFill>
                  <a:srgbClr val="333333"/>
                </a:solidFill>
                <a:highlight>
                  <a:srgbClr val="F5F5F5"/>
                </a:highlight>
                <a:latin typeface="Roboto"/>
                <a:ea typeface="Roboto"/>
                <a:cs typeface="Roboto"/>
                <a:sym typeface="Roboto"/>
              </a:rPr>
            </a:br>
            <a:r>
              <a:rPr lang="en-US" b="0" i="0">
                <a:solidFill>
                  <a:srgbClr val="333333"/>
                </a:solidFill>
                <a:highlight>
                  <a:srgbClr val="F5F5F5"/>
                </a:highlight>
                <a:latin typeface="Roboto"/>
                <a:ea typeface="Roboto"/>
                <a:cs typeface="Roboto"/>
                <a:sym typeface="Roboto"/>
              </a:rPr>
              <a:t>Notificaciones </a:t>
            </a:r>
            <a:r>
              <a:rPr lang="en-US" b="0" i="0" u="sng" strike="noStrike">
                <a:solidFill>
                  <a:srgbClr val="333333"/>
                </a:solidFill>
                <a:highlight>
                  <a:srgbClr val="F5F5F5"/>
                </a:highlight>
                <a:latin typeface="Roboto"/>
                <a:ea typeface="Roboto"/>
                <a:cs typeface="Roboto"/>
                <a:sym typeface="Roboto"/>
                <a:hlinkClick r:id="rId4">
                  <a:extLst>
                    <a:ext uri="{A12FA001-AC4F-418D-AE19-62706E023703}">
                      <ahyp:hlinkClr xmlns:ahyp="http://schemas.microsoft.com/office/drawing/2018/hyperlinkcolor" val="tx"/>
                    </a:ext>
                  </a:extLst>
                </a:hlinkClick>
              </a:rPr>
              <a:t>agrupadas no nominales</a:t>
            </a:r>
            <a:r>
              <a:rPr lang="en-US" b="0" i="0">
                <a:solidFill>
                  <a:srgbClr val="333333"/>
                </a:solidFill>
                <a:highlight>
                  <a:srgbClr val="F5F5F5"/>
                </a:highlight>
                <a:latin typeface="Roboto"/>
                <a:ea typeface="Roboto"/>
                <a:cs typeface="Roboto"/>
                <a:sym typeface="Roboto"/>
              </a:rPr>
              <a:t>: Responden a la estrategia de notificación cuya modalidad de vigilancia ha sido definida como agrupada semanal, que se utiliza para eventos en los que es necesario monitorear la tendencia general en el tiempo para detectar cambios en el patrón de ocurrencia para llevar a cabo acciones más generales, poblacionales y no necesariamente inmediatas. Puede ser o no complementaria de la estrategia de notificación nominal. Se recopila información numérica por grupo de edad y semana epidemiológica para diferentes eventos respecto de consultas clínicas o muestras analizadas y positivas de laboratorio.</a:t>
            </a:r>
            <a:endParaRPr/>
          </a:p>
          <a:p>
            <a:pPr marL="0" lvl="0" indent="0" algn="l" rtl="0">
              <a:lnSpc>
                <a:spcPct val="100000"/>
              </a:lnSpc>
              <a:spcBef>
                <a:spcPts val="0"/>
              </a:spcBef>
              <a:spcAft>
                <a:spcPts val="0"/>
              </a:spcAft>
              <a:buSzPts val="1400"/>
              <a:buNone/>
            </a:pPr>
            <a:endParaRPr/>
          </a:p>
        </p:txBody>
      </p:sp>
      <p:sp>
        <p:nvSpPr>
          <p:cNvPr id="319" name="Google Shape;3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El SISA cumple con las normas establecidas en la Ley de Habeas Data, sobre la</a:t>
            </a:r>
            <a:endParaRPr/>
          </a:p>
          <a:p>
            <a:pPr marL="0" lvl="0" indent="0" algn="l" rtl="0">
              <a:lnSpc>
                <a:spcPct val="100000"/>
              </a:lnSpc>
              <a:spcBef>
                <a:spcPts val="0"/>
              </a:spcBef>
              <a:spcAft>
                <a:spcPts val="0"/>
              </a:spcAft>
              <a:buSzPts val="1400"/>
              <a:buNone/>
            </a:pPr>
            <a:r>
              <a:rPr lang="en-US"/>
              <a:t>protección de datos personales. Esto implica que el sistema reúne los recursos necesarios</a:t>
            </a:r>
            <a:endParaRPr/>
          </a:p>
          <a:p>
            <a:pPr marL="0" lvl="0" indent="0" algn="l" rtl="0">
              <a:lnSpc>
                <a:spcPct val="100000"/>
              </a:lnSpc>
              <a:spcBef>
                <a:spcPts val="0"/>
              </a:spcBef>
              <a:spcAft>
                <a:spcPts val="0"/>
              </a:spcAft>
              <a:buSzPts val="1400"/>
              <a:buNone/>
            </a:pPr>
            <a:r>
              <a:rPr lang="en-US"/>
              <a:t>para garantizar la seguridad y confidencialidad requerida.</a:t>
            </a:r>
            <a:endParaRPr/>
          </a:p>
          <a:p>
            <a:pPr marL="0" lvl="0" indent="0" algn="l" rtl="0">
              <a:lnSpc>
                <a:spcPct val="100000"/>
              </a:lnSpc>
              <a:spcBef>
                <a:spcPts val="0"/>
              </a:spcBef>
              <a:spcAft>
                <a:spcPts val="0"/>
              </a:spcAft>
              <a:buSzPts val="1400"/>
              <a:buNone/>
            </a:pPr>
            <a:r>
              <a:rPr lang="en-US"/>
              <a:t>El acceso se realiza a través del sitio web https://sisa.msal.gov.ar y, su ingreso se</a:t>
            </a:r>
            <a:endParaRPr/>
          </a:p>
          <a:p>
            <a:pPr marL="0" lvl="0" indent="0" algn="l" rtl="0">
              <a:lnSpc>
                <a:spcPct val="100000"/>
              </a:lnSpc>
              <a:spcBef>
                <a:spcPts val="0"/>
              </a:spcBef>
              <a:spcAft>
                <a:spcPts val="0"/>
              </a:spcAft>
              <a:buSzPts val="1400"/>
              <a:buNone/>
            </a:pPr>
            <a:r>
              <a:rPr lang="en-US"/>
              <a:t>logra mediante un usuario y contraseña de carácter individual que deberán ser solicitados a</a:t>
            </a:r>
            <a:endParaRPr/>
          </a:p>
          <a:p>
            <a:pPr marL="0" lvl="0" indent="0" algn="l" rtl="0">
              <a:lnSpc>
                <a:spcPct val="100000"/>
              </a:lnSpc>
              <a:spcBef>
                <a:spcPts val="0"/>
              </a:spcBef>
              <a:spcAft>
                <a:spcPts val="0"/>
              </a:spcAft>
              <a:buSzPts val="1400"/>
              <a:buNone/>
            </a:pPr>
            <a:r>
              <a:rPr lang="en-US"/>
              <a:t>los referentes epidemiológicos a nivel jurisdiccional.</a:t>
            </a:r>
            <a:endParaRPr/>
          </a:p>
          <a:p>
            <a:pPr marL="0" lvl="0" indent="0" algn="l" rtl="0">
              <a:lnSpc>
                <a:spcPct val="100000"/>
              </a:lnSpc>
              <a:spcBef>
                <a:spcPts val="0"/>
              </a:spcBef>
              <a:spcAft>
                <a:spcPts val="0"/>
              </a:spcAft>
              <a:buSzPts val="1400"/>
              <a:buNone/>
            </a:pPr>
            <a:endParaRPr/>
          </a:p>
        </p:txBody>
      </p:sp>
      <p:sp>
        <p:nvSpPr>
          <p:cNvPr id="337" name="Google Shape;33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 acá ya 3 términos que quisiera dejar en claro que son de suma importancia comprender sus diferencias a la hora de vigilar</a:t>
            </a:r>
            <a:endParaRPr/>
          </a:p>
        </p:txBody>
      </p:sp>
      <p:sp>
        <p:nvSpPr>
          <p:cNvPr id="344" name="Google Shape;34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1" name="Google Shape;35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i="1">
              <a:solidFill>
                <a:srgbClr val="000000"/>
              </a:solidFill>
              <a:latin typeface="Arial"/>
              <a:ea typeface="Arial"/>
              <a:cs typeface="Arial"/>
              <a:sym typeface="Arial"/>
            </a:endParaRPr>
          </a:p>
        </p:txBody>
      </p:sp>
      <p:sp>
        <p:nvSpPr>
          <p:cNvPr id="353" name="Google Shape;353;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endParaRPr sz="1200" i="1">
              <a:solidFill>
                <a:srgbClr val="000000"/>
              </a:solidFill>
              <a:latin typeface="Arial"/>
              <a:ea typeface="Arial"/>
              <a:cs typeface="Arial"/>
              <a:sym typeface="Arial"/>
            </a:endParaRPr>
          </a:p>
        </p:txBody>
      </p:sp>
      <p:sp>
        <p:nvSpPr>
          <p:cNvPr id="354" name="Google Shape;35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i="1">
                <a:solidFill>
                  <a:srgbClr val="000000"/>
                </a:solidFill>
                <a:latin typeface="Arial"/>
                <a:ea typeface="Arial"/>
                <a:cs typeface="Arial"/>
                <a:sym typeface="Arial"/>
              </a:rPr>
              <a:t>16</a:t>
            </a:fld>
            <a:endParaRPr sz="1200" i="1">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 vigilancia, resulta relevante que a la hora de notificar un caso se lo clasifique</a:t>
            </a:r>
            <a:endParaRPr/>
          </a:p>
          <a:p>
            <a:pPr marL="0" lvl="0" indent="0" algn="l" rtl="0">
              <a:lnSpc>
                <a:spcPct val="100000"/>
              </a:lnSpc>
              <a:spcBef>
                <a:spcPts val="0"/>
              </a:spcBef>
              <a:spcAft>
                <a:spcPts val="0"/>
              </a:spcAft>
              <a:buSzPts val="1400"/>
              <a:buNone/>
            </a:pPr>
            <a:r>
              <a:rPr lang="en-US"/>
              <a:t>según el nivel de certeza diagnóstica con el que se cuenta. A continuación se detallan las</a:t>
            </a:r>
            <a:endParaRPr/>
          </a:p>
          <a:p>
            <a:pPr marL="0" lvl="0" indent="0" algn="l" rtl="0">
              <a:lnSpc>
                <a:spcPct val="100000"/>
              </a:lnSpc>
              <a:spcBef>
                <a:spcPts val="0"/>
              </a:spcBef>
              <a:spcAft>
                <a:spcPts val="0"/>
              </a:spcAft>
              <a:buSzPts val="1400"/>
              <a:buNone/>
            </a:pPr>
            <a:r>
              <a:rPr lang="en-US"/>
              <a:t>distintas definiciones de caso utilizadas:</a:t>
            </a:r>
            <a:endParaRPr/>
          </a:p>
          <a:p>
            <a:pPr marL="0" lvl="0" indent="0" algn="l" rtl="0">
              <a:lnSpc>
                <a:spcPct val="100000"/>
              </a:lnSpc>
              <a:spcBef>
                <a:spcPts val="0"/>
              </a:spcBef>
              <a:spcAft>
                <a:spcPts val="0"/>
              </a:spcAft>
              <a:buSzPts val="1400"/>
              <a:buNone/>
            </a:pPr>
            <a:r>
              <a:rPr lang="en-US"/>
              <a:t> Caso sospechoso: es aquel que presenta únicamente evidencia clínica.</a:t>
            </a:r>
            <a:endParaRPr/>
          </a:p>
          <a:p>
            <a:pPr marL="0" lvl="0" indent="0" algn="l" rtl="0">
              <a:lnSpc>
                <a:spcPct val="100000"/>
              </a:lnSpc>
              <a:spcBef>
                <a:spcPts val="0"/>
              </a:spcBef>
              <a:spcAft>
                <a:spcPts val="0"/>
              </a:spcAft>
              <a:buSzPts val="1400"/>
              <a:buNone/>
            </a:pPr>
            <a:r>
              <a:rPr lang="en-US"/>
              <a:t> Caso probable: es aquel que presenta una evidencia clínica más un indicativo de</a:t>
            </a:r>
            <a:endParaRPr/>
          </a:p>
          <a:p>
            <a:pPr marL="0" lvl="0" indent="0" algn="l" rtl="0">
              <a:lnSpc>
                <a:spcPct val="100000"/>
              </a:lnSpc>
              <a:spcBef>
                <a:spcPts val="0"/>
              </a:spcBef>
              <a:spcAft>
                <a:spcPts val="0"/>
              </a:spcAft>
              <a:buSzPts val="1400"/>
              <a:buNone/>
            </a:pPr>
            <a:r>
              <a:rPr lang="en-US"/>
              <a:t>laboratorio no confirmatorio. Por ejemplo: detección de anticuerpos IgM para</a:t>
            </a:r>
            <a:endParaRPr/>
          </a:p>
          <a:p>
            <a:pPr marL="0" lvl="0" indent="0" algn="l" rtl="0">
              <a:lnSpc>
                <a:spcPct val="100000"/>
              </a:lnSpc>
              <a:spcBef>
                <a:spcPts val="0"/>
              </a:spcBef>
              <a:spcAft>
                <a:spcPts val="0"/>
              </a:spcAft>
              <a:buSzPts val="1400"/>
              <a:buNone/>
            </a:pPr>
            <a:r>
              <a:rPr lang="en-US"/>
              <a:t>dengue, test de ELISA para VIH, etc.</a:t>
            </a:r>
            <a:endParaRPr/>
          </a:p>
          <a:p>
            <a:pPr marL="0" lvl="0" indent="0" algn="l" rtl="0">
              <a:lnSpc>
                <a:spcPct val="100000"/>
              </a:lnSpc>
              <a:spcBef>
                <a:spcPts val="0"/>
              </a:spcBef>
              <a:spcAft>
                <a:spcPts val="0"/>
              </a:spcAft>
              <a:buSzPts val="1400"/>
              <a:buNone/>
            </a:pPr>
            <a:r>
              <a:rPr lang="en-US"/>
              <a:t> Caso confirmado por laboratorio: aquellos que presentan evidencia clínica y con</a:t>
            </a:r>
            <a:endParaRPr/>
          </a:p>
          <a:p>
            <a:pPr marL="0" lvl="0" indent="0" algn="l" rtl="0">
              <a:lnSpc>
                <a:spcPct val="100000"/>
              </a:lnSpc>
              <a:spcBef>
                <a:spcPts val="0"/>
              </a:spcBef>
              <a:spcAft>
                <a:spcPts val="0"/>
              </a:spcAft>
              <a:buSzPts val="1400"/>
              <a:buNone/>
            </a:pPr>
            <a:r>
              <a:rPr lang="en-US"/>
              <a:t>confirmación de laboratorio. Por ejemplo: detección de anticuerpos</a:t>
            </a:r>
            <a:endParaRPr/>
          </a:p>
          <a:p>
            <a:pPr marL="0" lvl="0" indent="0" algn="l" rtl="0">
              <a:lnSpc>
                <a:spcPct val="100000"/>
              </a:lnSpc>
              <a:spcBef>
                <a:spcPts val="0"/>
              </a:spcBef>
              <a:spcAft>
                <a:spcPts val="0"/>
              </a:spcAft>
              <a:buSzPts val="1400"/>
              <a:buNone/>
            </a:pPr>
            <a:r>
              <a:rPr lang="en-US"/>
              <a:t>neutralizantes para dengue, Western Blot para VIH.</a:t>
            </a:r>
            <a:endParaRPr/>
          </a:p>
          <a:p>
            <a:pPr marL="0" lvl="0" indent="0" algn="l" rtl="0">
              <a:lnSpc>
                <a:spcPct val="100000"/>
              </a:lnSpc>
              <a:spcBef>
                <a:spcPts val="0"/>
              </a:spcBef>
              <a:spcAft>
                <a:spcPts val="0"/>
              </a:spcAft>
              <a:buSzPts val="1400"/>
              <a:buNone/>
            </a:pPr>
            <a:r>
              <a:rPr lang="en-US"/>
              <a:t> Caso confirmado por criterios clínico - epidemiológicos: aquellos con evidencia</a:t>
            </a:r>
            <a:endParaRPr/>
          </a:p>
          <a:p>
            <a:pPr marL="0" lvl="0" indent="0" algn="l" rtl="0">
              <a:lnSpc>
                <a:spcPct val="100000"/>
              </a:lnSpc>
              <a:spcBef>
                <a:spcPts val="0"/>
              </a:spcBef>
              <a:spcAft>
                <a:spcPts val="0"/>
              </a:spcAft>
              <a:buSzPts val="1400"/>
              <a:buNone/>
            </a:pPr>
            <a:r>
              <a:rPr lang="en-US"/>
              <a:t>clínica y nexo con casos confirmados por laboratorio.</a:t>
            </a:r>
            <a:endParaRPr/>
          </a:p>
          <a:p>
            <a:pPr marL="0" lvl="0" indent="0" algn="l" rtl="0">
              <a:lnSpc>
                <a:spcPct val="100000"/>
              </a:lnSpc>
              <a:spcBef>
                <a:spcPts val="0"/>
              </a:spcBef>
              <a:spcAft>
                <a:spcPts val="0"/>
              </a:spcAft>
              <a:buSzPts val="1400"/>
              <a:buNone/>
            </a:pPr>
            <a:endParaRPr/>
          </a:p>
        </p:txBody>
      </p:sp>
      <p:sp>
        <p:nvSpPr>
          <p:cNvPr id="418" name="Google Shape;41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d31494443e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g2d31494443e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g2d31494443e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8" name="Google Shape;50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d31494443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2d31494443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400"/>
              <a:buFont typeface="Arial"/>
              <a:buNone/>
            </a:pPr>
            <a:r>
              <a:rPr lang="en-US" sz="1100"/>
              <a:t>Las precauciones de aislamiento están diseñadas para proteger a los niños hospitalizados, al personal sanitario y visitantes al limitar la transmisión de patógenos potenciales dentro del entorno de atención médica.</a:t>
            </a:r>
            <a:endParaRPr sz="1400"/>
          </a:p>
          <a:p>
            <a:pPr marL="0" lvl="0" indent="0" algn="just" rtl="0">
              <a:lnSpc>
                <a:spcPct val="100000"/>
              </a:lnSpc>
              <a:spcBef>
                <a:spcPts val="0"/>
              </a:spcBef>
              <a:spcAft>
                <a:spcPts val="0"/>
              </a:spcAft>
              <a:buClr>
                <a:schemeClr val="dk1"/>
              </a:buClr>
              <a:buSzPts val="1400"/>
              <a:buFont typeface="Arial"/>
              <a:buNone/>
            </a:pPr>
            <a:r>
              <a:rPr lang="en-US" sz="1100"/>
              <a:t>El desempeño rutinario y óptimo de las precauciones estándar es apropiado para la atención de todos los pacientes, independientemente del diagnóstico de sospecha o confirmación del estado de infección. Además de las precauciones estándar, existen otras basadas en el tipo de transmisión de infecciones (por vía aérea, por gota o por contacto) que se utilizan cuando se asiste a pacientes infectados o colonizados.</a:t>
            </a:r>
            <a:endParaRPr sz="1400"/>
          </a:p>
          <a:p>
            <a:pPr marL="0" lvl="0" indent="0" algn="l" rtl="0">
              <a:lnSpc>
                <a:spcPct val="100000"/>
              </a:lnSpc>
              <a:spcBef>
                <a:spcPts val="0"/>
              </a:spcBef>
              <a:spcAft>
                <a:spcPts val="0"/>
              </a:spcAft>
              <a:buSzPts val="1400"/>
              <a:buNone/>
            </a:pPr>
            <a:endParaRPr/>
          </a:p>
        </p:txBody>
      </p:sp>
      <p:sp>
        <p:nvSpPr>
          <p:cNvPr id="554" name="Google Shape;554;g2d31494443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8" name="Google Shape;57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6" name="Google Shape;59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16" name="Google Shape;116;p3:notes"/>
          <p:cNvSpPr txBox="1">
            <a:spLocks noGrp="1"/>
          </p:cNvSpPr>
          <p:nvPr>
            <p:ph type="sldNum" idx="12"/>
          </p:nvPr>
        </p:nvSpPr>
        <p:spPr>
          <a:xfrm>
            <a:off x="3884613" y="8685213"/>
            <a:ext cx="2971800" cy="4572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sz="1400"/>
              <a:t>3</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4" name="Google Shape;60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7" name="Google Shape;61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Recomendación OPS</a:t>
            </a:r>
            <a:endParaRPr/>
          </a:p>
        </p:txBody>
      </p:sp>
      <p:sp>
        <p:nvSpPr>
          <p:cNvPr id="625" name="Google Shape;62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4" name="Google Shape;63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9" name="Google Shape;64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La forma de diagnóstico habitual es mediante la detección del virus en una muestra de heces tomada en los 14 días siguientes al inicio de la parálisis, pero también puede aislarse en faringe, orina y más raramente en líquido cefalorraquídeo. Este último usualmente presenta aumento de glóbulos blancos (10-200/ml), primariamente linfocitos, y una moderada elevación de proteínas (40-50 mg/100 ml). </a:t>
            </a:r>
            <a:endParaRPr/>
          </a:p>
          <a:p>
            <a:pPr marL="0" lvl="0" indent="0" algn="l" rtl="0">
              <a:lnSpc>
                <a:spcPct val="100000"/>
              </a:lnSpc>
              <a:spcBef>
                <a:spcPts val="0"/>
              </a:spcBef>
              <a:spcAft>
                <a:spcPts val="0"/>
              </a:spcAft>
              <a:buSzPts val="1400"/>
              <a:buNone/>
            </a:pPr>
            <a:endParaRPr/>
          </a:p>
        </p:txBody>
      </p:sp>
      <p:sp>
        <p:nvSpPr>
          <p:cNvPr id="665" name="Google Shape;66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4" name="Google Shape;67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5" name="Google Shape;68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3" name="Google Shape;69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US" sz="1200">
                <a:latin typeface="Arial"/>
                <a:ea typeface="Arial"/>
                <a:cs typeface="Arial"/>
                <a:sym typeface="Arial"/>
              </a:rPr>
              <a:t>Esta definición destaca las siguientes </a:t>
            </a:r>
            <a:r>
              <a:rPr lang="en-US" sz="1200" b="1">
                <a:latin typeface="Arial"/>
                <a:ea typeface="Arial"/>
                <a:cs typeface="Arial"/>
                <a:sym typeface="Arial"/>
              </a:rPr>
              <a:t>características de la vigilancia</a:t>
            </a:r>
            <a:r>
              <a:rPr lang="en-US" sz="1200">
                <a:latin typeface="Arial"/>
                <a:ea typeface="Arial"/>
                <a:cs typeface="Arial"/>
                <a:sym typeface="Arial"/>
              </a:rPr>
              <a:t>:</a:t>
            </a:r>
            <a:endParaRPr sz="1200">
              <a:latin typeface="Arial"/>
              <a:ea typeface="Arial"/>
              <a:cs typeface="Arial"/>
              <a:sym typeface="Arial"/>
            </a:endParaRPr>
          </a:p>
          <a:p>
            <a:pPr marL="342900" lvl="0" indent="-342900" algn="just" rtl="0">
              <a:lnSpc>
                <a:spcPct val="115000"/>
              </a:lnSpc>
              <a:spcBef>
                <a:spcPts val="0"/>
              </a:spcBef>
              <a:spcAft>
                <a:spcPts val="0"/>
              </a:spcAft>
              <a:buClr>
                <a:schemeClr val="dk1"/>
              </a:buClr>
              <a:buSzPts val="1200"/>
              <a:buFont typeface="Noto Sans Symbols"/>
              <a:buChar char="∙"/>
            </a:pPr>
            <a:r>
              <a:rPr lang="en-US" sz="1200">
                <a:latin typeface="Arial"/>
                <a:ea typeface="Arial"/>
                <a:cs typeface="Arial"/>
                <a:sym typeface="Arial"/>
              </a:rPr>
              <a:t>Es un proceso </a:t>
            </a:r>
            <a:r>
              <a:rPr lang="en-US" sz="1400" b="1">
                <a:latin typeface="Arial"/>
                <a:ea typeface="Arial"/>
                <a:cs typeface="Arial"/>
                <a:sym typeface="Arial"/>
              </a:rPr>
              <a:t>continuo y sistemático</a:t>
            </a:r>
            <a:r>
              <a:rPr lang="en-US" sz="1200">
                <a:latin typeface="Arial"/>
                <a:ea typeface="Arial"/>
                <a:cs typeface="Arial"/>
                <a:sym typeface="Arial"/>
              </a:rPr>
              <a:t>, es decir, no es una actividad aislada en el tiempo, ni se puede ejecutar sin método.</a:t>
            </a:r>
            <a:endParaRPr sz="1200">
              <a:latin typeface="Arial"/>
              <a:ea typeface="Arial"/>
              <a:cs typeface="Arial"/>
              <a:sym typeface="Arial"/>
            </a:endParaRPr>
          </a:p>
          <a:p>
            <a:pPr marL="342900" lvl="0" indent="-342900" algn="just" rtl="0">
              <a:lnSpc>
                <a:spcPct val="115000"/>
              </a:lnSpc>
              <a:spcBef>
                <a:spcPts val="0"/>
              </a:spcBef>
              <a:spcAft>
                <a:spcPts val="0"/>
              </a:spcAft>
              <a:buClr>
                <a:schemeClr val="dk1"/>
              </a:buClr>
              <a:buSzPts val="1200"/>
              <a:buFont typeface="Noto Sans Symbols"/>
              <a:buChar char="∙"/>
            </a:pPr>
            <a:r>
              <a:rPr lang="en-US" sz="1200">
                <a:latin typeface="Arial"/>
                <a:ea typeface="Arial"/>
                <a:cs typeface="Arial"/>
                <a:sym typeface="Arial"/>
              </a:rPr>
              <a:t>Es un proceso de </a:t>
            </a:r>
            <a:r>
              <a:rPr lang="en-US" sz="1400" b="1">
                <a:latin typeface="Arial"/>
                <a:ea typeface="Arial"/>
                <a:cs typeface="Arial"/>
                <a:sym typeface="Arial"/>
              </a:rPr>
              <a:t>escrutinio de tendencias </a:t>
            </a:r>
            <a:r>
              <a:rPr lang="en-US" sz="1200">
                <a:latin typeface="Arial"/>
                <a:ea typeface="Arial"/>
                <a:cs typeface="Arial"/>
                <a:sym typeface="Arial"/>
              </a:rPr>
              <a:t>en función del tiempo, lugar y persona.</a:t>
            </a:r>
            <a:endParaRPr sz="1200">
              <a:latin typeface="Arial"/>
              <a:ea typeface="Arial"/>
              <a:cs typeface="Arial"/>
              <a:sym typeface="Arial"/>
            </a:endParaRPr>
          </a:p>
          <a:p>
            <a:pPr marL="342900" lvl="0" indent="-342900" algn="just" rtl="0">
              <a:lnSpc>
                <a:spcPct val="115000"/>
              </a:lnSpc>
              <a:spcBef>
                <a:spcPts val="0"/>
              </a:spcBef>
              <a:spcAft>
                <a:spcPts val="0"/>
              </a:spcAft>
              <a:buClr>
                <a:schemeClr val="dk1"/>
              </a:buClr>
              <a:buSzPts val="1200"/>
              <a:buFont typeface="Noto Sans Symbols"/>
              <a:buChar char="∙"/>
            </a:pPr>
            <a:r>
              <a:rPr lang="en-US" sz="1200">
                <a:latin typeface="Arial"/>
                <a:ea typeface="Arial"/>
                <a:cs typeface="Arial"/>
                <a:sym typeface="Arial"/>
              </a:rPr>
              <a:t>Es un proceso </a:t>
            </a:r>
            <a:r>
              <a:rPr lang="en-US" sz="1400" b="1">
                <a:latin typeface="Arial"/>
                <a:ea typeface="Arial"/>
                <a:cs typeface="Arial"/>
                <a:sym typeface="Arial"/>
              </a:rPr>
              <a:t>de comparación</a:t>
            </a:r>
            <a:r>
              <a:rPr lang="en-US" sz="1200">
                <a:latin typeface="Arial"/>
                <a:ea typeface="Arial"/>
                <a:cs typeface="Arial"/>
                <a:sym typeface="Arial"/>
              </a:rPr>
              <a:t>, entre lo que se observa y lo que se espera, para detectar o anticipar cambios en la frecuencia, distribución y determinantes de la enfermedad en la población.</a:t>
            </a:r>
            <a:endParaRPr sz="1200">
              <a:latin typeface="Arial"/>
              <a:ea typeface="Arial"/>
              <a:cs typeface="Arial"/>
              <a:sym typeface="Arial"/>
            </a:endParaRPr>
          </a:p>
          <a:p>
            <a:pPr marL="342900" lvl="0" indent="-342900" algn="just" rtl="0">
              <a:lnSpc>
                <a:spcPct val="115000"/>
              </a:lnSpc>
              <a:spcBef>
                <a:spcPts val="0"/>
              </a:spcBef>
              <a:spcAft>
                <a:spcPts val="0"/>
              </a:spcAft>
              <a:buClr>
                <a:schemeClr val="dk1"/>
              </a:buClr>
              <a:buSzPts val="1200"/>
              <a:buFont typeface="Noto Sans Symbols"/>
              <a:buChar char="∙"/>
            </a:pPr>
            <a:r>
              <a:rPr lang="en-US" sz="1200">
                <a:latin typeface="Arial"/>
                <a:ea typeface="Arial"/>
                <a:cs typeface="Arial"/>
                <a:sym typeface="Arial"/>
              </a:rPr>
              <a:t>Es </a:t>
            </a:r>
            <a:r>
              <a:rPr lang="en-US" sz="1400" b="1">
                <a:latin typeface="Arial"/>
                <a:ea typeface="Arial"/>
                <a:cs typeface="Arial"/>
                <a:sym typeface="Arial"/>
              </a:rPr>
              <a:t>información</a:t>
            </a:r>
            <a:r>
              <a:rPr lang="en-US" sz="1200">
                <a:latin typeface="Arial"/>
                <a:ea typeface="Arial"/>
                <a:cs typeface="Arial"/>
                <a:sym typeface="Arial"/>
              </a:rPr>
              <a:t> para la acción en prevención, control e investigación.</a:t>
            </a:r>
            <a:endParaRPr sz="12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300"/>
              <a:buFont typeface="Arial"/>
              <a:buNone/>
            </a:pPr>
            <a:endParaRPr sz="1300" b="1">
              <a:solidFill>
                <a:srgbClr val="C00000"/>
              </a:solidFill>
            </a:endParaRPr>
          </a:p>
        </p:txBody>
      </p:sp>
      <p:sp>
        <p:nvSpPr>
          <p:cNvPr id="713" name="Google Shape;71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40</a:t>
            </a:fld>
            <a:endParaRPr>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3" name="Google Shape;72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4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8" name="Google Shape;73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Ro numero repsordutvio basico</a:t>
            </a:r>
            <a:endParaRPr>
              <a:latin typeface="Times New Roman"/>
              <a:ea typeface="Times New Roman"/>
              <a:cs typeface="Times New Roman"/>
              <a:sym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4" name="Google Shape;764;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2" name="Google Shape;77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9" name="Google Shape;77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0" name="Google Shape;780;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45</a:t>
            </a:fld>
            <a:endParaRPr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8" name="Google Shape;79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3" name="Google Shape;833;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2d31494443e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5" name="Google Shape;855;g2d31494443e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2d31494443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2" name="Google Shape;862;g2d31494443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3" name="Google Shape;863;g2d31494443e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US" sz="1200">
                <a:latin typeface="Arial"/>
                <a:ea typeface="Arial"/>
                <a:cs typeface="Arial"/>
                <a:sym typeface="Arial"/>
              </a:rPr>
              <a:t>El contexto en el que funciona un sistema de vigilancia, en términos prácticos, está formado por tres ámbitos: la población, la red de servicios de atención de salud y la autoridad de salud pública. El proceso se inicia en la población donde ocurre la enfermedad y termina en la población donde se ejecutan las medidas de control de la enfermedad.</a:t>
            </a:r>
            <a:endParaRPr sz="1200">
              <a:latin typeface="Arial"/>
              <a:ea typeface="Arial"/>
              <a:cs typeface="Arial"/>
              <a:sym typeface="Arial"/>
            </a:endParaRPr>
          </a:p>
          <a:p>
            <a:pPr marL="0" lvl="0" indent="0" algn="just" rtl="0">
              <a:lnSpc>
                <a:spcPct val="115000"/>
              </a:lnSpc>
              <a:spcBef>
                <a:spcPts val="0"/>
              </a:spcBef>
              <a:spcAft>
                <a:spcPts val="0"/>
              </a:spcAft>
              <a:buSzPts val="1400"/>
              <a:buNone/>
            </a:pPr>
            <a:r>
              <a:rPr lang="en-US" sz="1200">
                <a:latin typeface="Arial"/>
                <a:ea typeface="Arial"/>
                <a:cs typeface="Arial"/>
                <a:sym typeface="Arial"/>
              </a:rPr>
              <a:t>Es de importancia visualizar el papel que juega la red de servicios de salud en este contexto. Es la red de servicios de salud la que detecta, notifica y confirma los eventos de salud bajo vigilancia y es a través de ella que los programas de control ejecutan muchas de sus acciones. En consecuencia, la operación eficiente del sistema de vigilancia depende en gran medida del nivel de organización, infraestructura, capacitación y compromiso de las redes de atención de salud locales.</a:t>
            </a:r>
            <a:endParaRPr sz="1200">
              <a:latin typeface="Arial"/>
              <a:ea typeface="Arial"/>
              <a:cs typeface="Arial"/>
              <a:sym typeface="Arial"/>
            </a:endParaRPr>
          </a:p>
          <a:p>
            <a:pPr marL="0" lvl="0" indent="0" algn="just" rtl="0">
              <a:lnSpc>
                <a:spcPct val="115000"/>
              </a:lnSpc>
              <a:spcBef>
                <a:spcPts val="0"/>
              </a:spcBef>
              <a:spcAft>
                <a:spcPts val="0"/>
              </a:spcAft>
              <a:buSzPts val="1400"/>
              <a:buNone/>
            </a:pPr>
            <a:r>
              <a:rPr lang="en-US" sz="1200">
                <a:latin typeface="Arial"/>
                <a:ea typeface="Arial"/>
                <a:cs typeface="Arial"/>
                <a:sym typeface="Arial"/>
              </a:rPr>
              <a:t> </a:t>
            </a:r>
            <a:endParaRPr/>
          </a:p>
          <a:p>
            <a:pPr marL="0" lvl="0" indent="0" algn="l" rtl="0">
              <a:lnSpc>
                <a:spcPct val="100000"/>
              </a:lnSpc>
              <a:spcBef>
                <a:spcPts val="0"/>
              </a:spcBef>
              <a:spcAft>
                <a:spcPts val="0"/>
              </a:spcAft>
              <a:buSzPts val="1400"/>
              <a:buNone/>
            </a:pPr>
            <a:endParaRPr/>
          </a:p>
        </p:txBody>
      </p:sp>
      <p:sp>
        <p:nvSpPr>
          <p:cNvPr id="159" name="Google Shape;15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2d31494443e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1" name="Google Shape;871;g2d31494443e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2" name="Google Shape;872;g2d31494443e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0" name="Google Shape;89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2d32d6fbdae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6" name="Google Shape;896;g2d32d6fbdae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2d31494443e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g2d31494443e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4" name="Google Shape;904;g2d31494443e_0_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2d31494443e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1" name="Google Shape;921;g2d31494443e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2" name="Google Shape;922;g2d31494443e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6" name="Google Shape;946;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2d31494443e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0" name="Google Shape;970;g2d31494443e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1" name="Google Shape;971;g2d31494443e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7" name="Google Shape;987;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8" name="Google Shape;100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La vigilancia resulta esencial para las actividades de prevención y control de enfermedades y es una herramienta en la asignación de recursos del sistema de salud, así como en la evaluación del impacto de programas y servicios de salud.</a:t>
            </a:r>
            <a:endParaRPr sz="12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79" name="Google Shape;17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a:spLocks noGrp="1" noRot="1" noChangeAspect="1"/>
          </p:cNvSpPr>
          <p:nvPr>
            <p:ph type="sldImg" idx="2"/>
          </p:nvPr>
        </p:nvSpPr>
        <p:spPr>
          <a:xfrm>
            <a:off x="390525" y="682625"/>
            <a:ext cx="6076950" cy="34194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7" name="Google Shape;207;p7:notes"/>
          <p:cNvSpPr txBox="1">
            <a:spLocks noGrp="1"/>
          </p:cNvSpPr>
          <p:nvPr>
            <p:ph type="body" idx="1"/>
          </p:nvPr>
        </p:nvSpPr>
        <p:spPr>
          <a:xfrm>
            <a:off x="914400" y="4330700"/>
            <a:ext cx="5029200" cy="41036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solidFill>
                  <a:srgbClr val="022584"/>
                </a:solidFill>
                <a:latin typeface="Calibri"/>
                <a:ea typeface="Calibri"/>
                <a:cs typeface="Calibri"/>
                <a:sym typeface="Calibri"/>
              </a:rPr>
              <a:t>Sistema de vigilancia intensificada (SR-PAF) requiere notificacion negativa, notificacion mas detallada,  se vigilan patologias transmisibles que requieren acciones de control dentro de las 48 hs para evitar brotes. Hay que enviar muestrasal  labo (ej. sarampion salvaje vs post vacuna, genotipificacion para conocer procedencia, etc)  </a:t>
            </a:r>
            <a:endParaRPr/>
          </a:p>
          <a:p>
            <a:pPr marL="0" lvl="0" indent="0" algn="l" rtl="0">
              <a:lnSpc>
                <a:spcPct val="100000"/>
              </a:lnSpc>
              <a:spcBef>
                <a:spcPts val="0"/>
              </a:spcBef>
              <a:spcAft>
                <a:spcPts val="0"/>
              </a:spcAft>
              <a:buSzPts val="1400"/>
              <a:buNone/>
            </a:pPr>
            <a:r>
              <a:rPr lang="en-US" sz="1400">
                <a:solidFill>
                  <a:srgbClr val="022584"/>
                </a:solidFill>
                <a:latin typeface="Calibri"/>
                <a:ea typeface="Calibri"/>
                <a:cs typeface="Calibri"/>
                <a:sym typeface="Calibri"/>
              </a:rPr>
              <a:t>Búsqueda activa de casos: en caso de brotes o  para evaluar notificación negativa (zonas silentes) </a:t>
            </a:r>
            <a:endParaRPr/>
          </a:p>
          <a:p>
            <a:pPr marL="0" lvl="0" indent="0" algn="l" rtl="0">
              <a:lnSpc>
                <a:spcPct val="100000"/>
              </a:lnSpc>
              <a:spcBef>
                <a:spcPts val="0"/>
              </a:spcBef>
              <a:spcAft>
                <a:spcPts val="0"/>
              </a:spcAft>
              <a:buSzPts val="1400"/>
              <a:buNone/>
            </a:pPr>
            <a:r>
              <a:rPr lang="en-US" sz="2000">
                <a:solidFill>
                  <a:srgbClr val="022584"/>
                </a:solidFill>
                <a:latin typeface="Calibri"/>
                <a:ea typeface="Calibri"/>
                <a:cs typeface="Calibri"/>
                <a:sym typeface="Calibri"/>
              </a:rPr>
              <a:t>Sitios/ Unidades centinelas base poblacional/ base hospitalaria : notificacion mas detallada de determinadas patologias (SUH en centros de dialisis)</a:t>
            </a:r>
            <a:endParaRPr/>
          </a:p>
          <a:p>
            <a:pPr marL="0" lvl="0" indent="0" algn="l" rtl="0">
              <a:lnSpc>
                <a:spcPct val="100000"/>
              </a:lnSpc>
              <a:spcBef>
                <a:spcPts val="0"/>
              </a:spcBef>
              <a:spcAft>
                <a:spcPts val="0"/>
              </a:spcAft>
              <a:buSzPts val="1400"/>
              <a:buNone/>
            </a:pPr>
            <a:endParaRPr sz="2000">
              <a:solidFill>
                <a:srgbClr val="022584"/>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5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9"/>
        <p:cNvGrpSpPr/>
        <p:nvPr/>
      </p:nvGrpSpPr>
      <p:grpSpPr>
        <a:xfrm>
          <a:off x="0" y="0"/>
          <a:ext cx="0" cy="0"/>
          <a:chOff x="0" y="0"/>
          <a:chExt cx="0" cy="0"/>
        </a:xfrm>
      </p:grpSpPr>
      <p:sp>
        <p:nvSpPr>
          <p:cNvPr id="70" name="Google Shape;70;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2"/>
          <p:cNvSpPr>
            <a:spLocks noGrp="1"/>
          </p:cNvSpPr>
          <p:nvPr>
            <p:ph type="pic" idx="2"/>
          </p:nvPr>
        </p:nvSpPr>
        <p:spPr>
          <a:xfrm>
            <a:off x="5183188" y="987425"/>
            <a:ext cx="6172200" cy="4873625"/>
          </a:xfrm>
          <a:prstGeom prst="rect">
            <a:avLst/>
          </a:prstGeom>
          <a:noFill/>
          <a:ln>
            <a:noFill/>
          </a:ln>
        </p:spPr>
      </p:sp>
      <p:sp>
        <p:nvSpPr>
          <p:cNvPr id="72" name="Google Shape;72;p6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6"/>
        <p:cNvGrpSpPr/>
        <p:nvPr/>
      </p:nvGrpSpPr>
      <p:grpSpPr>
        <a:xfrm>
          <a:off x="0" y="0"/>
          <a:ext cx="0" cy="0"/>
          <a:chOff x="0" y="0"/>
          <a:chExt cx="0" cy="0"/>
        </a:xfrm>
      </p:grpSpPr>
      <p:sp>
        <p:nvSpPr>
          <p:cNvPr id="77" name="Google Shape;77;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2"/>
        <p:cNvGrpSpPr/>
        <p:nvPr/>
      </p:nvGrpSpPr>
      <p:grpSpPr>
        <a:xfrm>
          <a:off x="0" y="0"/>
          <a:ext cx="0" cy="0"/>
          <a:chOff x="0" y="0"/>
          <a:chExt cx="0" cy="0"/>
        </a:xfrm>
      </p:grpSpPr>
      <p:sp>
        <p:nvSpPr>
          <p:cNvPr id="83" name="Google Shape;83;p6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epiar 2024 prueba">
  <p:cSld name="diseño epiar 2024 prueba">
    <p:spTree>
      <p:nvGrpSpPr>
        <p:cNvPr id="1" name="Shape 27"/>
        <p:cNvGrpSpPr/>
        <p:nvPr/>
      </p:nvGrpSpPr>
      <p:grpSpPr>
        <a:xfrm>
          <a:off x="0" y="0"/>
          <a:ext cx="0" cy="0"/>
          <a:chOff x="0" y="0"/>
          <a:chExt cx="0" cy="0"/>
        </a:xfrm>
      </p:grpSpPr>
      <p:sp>
        <p:nvSpPr>
          <p:cNvPr id="28" name="Google Shape;28;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5"/>
          <p:cNvSpPr txBox="1">
            <a:spLocks noGrp="1"/>
          </p:cNvSpPr>
          <p:nvPr>
            <p:ph type="ftr" idx="11"/>
          </p:nvPr>
        </p:nvSpPr>
        <p:spPr>
          <a:xfrm>
            <a:off x="911424" y="6356351"/>
            <a:ext cx="724197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1"/>
        <p:cNvGrpSpPr/>
        <p:nvPr/>
      </p:nvGrpSpPr>
      <p:grpSpPr>
        <a:xfrm>
          <a:off x="0" y="0"/>
          <a:ext cx="0" cy="0"/>
          <a:chOff x="0" y="0"/>
          <a:chExt cx="0" cy="0"/>
        </a:xfrm>
      </p:grpSpPr>
      <p:sp>
        <p:nvSpPr>
          <p:cNvPr id="32" name="Google Shape;3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5"/>
        <p:cNvGrpSpPr/>
        <p:nvPr/>
      </p:nvGrpSpPr>
      <p:grpSpPr>
        <a:xfrm>
          <a:off x="0" y="0"/>
          <a:ext cx="0" cy="0"/>
          <a:chOff x="0" y="0"/>
          <a:chExt cx="0" cy="0"/>
        </a:xfrm>
      </p:grpSpPr>
      <p:sp>
        <p:nvSpPr>
          <p:cNvPr id="36" name="Google Shape;36;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0"/>
        <p:cNvGrpSpPr/>
        <p:nvPr/>
      </p:nvGrpSpPr>
      <p:grpSpPr>
        <a:xfrm>
          <a:off x="0" y="0"/>
          <a:ext cx="0" cy="0"/>
          <a:chOff x="0" y="0"/>
          <a:chExt cx="0" cy="0"/>
        </a:xfrm>
      </p:grpSpPr>
      <p:sp>
        <p:nvSpPr>
          <p:cNvPr id="41" name="Google Shape;41;p5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3" name="Google Shape;43;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6"/>
        <p:cNvGrpSpPr/>
        <p:nvPr/>
      </p:nvGrpSpPr>
      <p:grpSpPr>
        <a:xfrm>
          <a:off x="0" y="0"/>
          <a:ext cx="0" cy="0"/>
          <a:chOff x="0" y="0"/>
          <a:chExt cx="0" cy="0"/>
        </a:xfrm>
      </p:grpSpPr>
      <p:sp>
        <p:nvSpPr>
          <p:cNvPr id="47" name="Google Shape;47;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3"/>
        <p:cNvGrpSpPr/>
        <p:nvPr/>
      </p:nvGrpSpPr>
      <p:grpSpPr>
        <a:xfrm>
          <a:off x="0" y="0"/>
          <a:ext cx="0" cy="0"/>
          <a:chOff x="0" y="0"/>
          <a:chExt cx="0" cy="0"/>
        </a:xfrm>
      </p:grpSpPr>
      <p:sp>
        <p:nvSpPr>
          <p:cNvPr id="54" name="Google Shape;54;p6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6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6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6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2"/>
        <p:cNvGrpSpPr/>
        <p:nvPr/>
      </p:nvGrpSpPr>
      <p:grpSpPr>
        <a:xfrm>
          <a:off x="0" y="0"/>
          <a:ext cx="0" cy="0"/>
          <a:chOff x="0" y="0"/>
          <a:chExt cx="0" cy="0"/>
        </a:xfrm>
      </p:grpSpPr>
      <p:sp>
        <p:nvSpPr>
          <p:cNvPr id="63" name="Google Shape;63;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6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mailto:epidemiologiaguti@gmail.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9.jpg"/><Relationship Id="rId5" Type="http://schemas.openxmlformats.org/officeDocument/2006/relationships/image" Target="../media/image58.png"/><Relationship Id="rId4" Type="http://schemas.openxmlformats.org/officeDocument/2006/relationships/image" Target="../media/image57.png"/></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93" name="Google Shape;93;p1"/>
          <p:cNvGrpSpPr/>
          <p:nvPr/>
        </p:nvGrpSpPr>
        <p:grpSpPr>
          <a:xfrm>
            <a:off x="2522324" y="-15978"/>
            <a:ext cx="7147352" cy="5876916"/>
            <a:chOff x="329184" y="-99107"/>
            <a:chExt cx="524256" cy="5876916"/>
          </a:xfrm>
        </p:grpSpPr>
        <p:cxnSp>
          <p:nvCxnSpPr>
            <p:cNvPr id="94" name="Google Shape;94;p1"/>
            <p:cNvCxnSpPr/>
            <p:nvPr/>
          </p:nvCxnSpPr>
          <p:spPr>
            <a:xfrm rot="10800000">
              <a:off x="329184" y="5777809"/>
              <a:ext cx="523824" cy="0"/>
            </a:xfrm>
            <a:prstGeom prst="straightConnector1">
              <a:avLst/>
            </a:prstGeom>
            <a:noFill/>
            <a:ln w="152400" cap="flat" cmpd="sng">
              <a:solidFill>
                <a:schemeClr val="accent4"/>
              </a:solidFill>
              <a:prstDash val="solid"/>
              <a:miter lim="800000"/>
              <a:headEnd type="none" w="sm" len="sm"/>
              <a:tailEnd type="none" w="sm" len="sm"/>
            </a:ln>
          </p:spPr>
        </p:cxnSp>
        <p:sp>
          <p:nvSpPr>
            <p:cNvPr id="95" name="Google Shape;95;p1"/>
            <p:cNvSpPr/>
            <p:nvPr/>
          </p:nvSpPr>
          <p:spPr>
            <a:xfrm>
              <a:off x="329184" y="-99107"/>
              <a:ext cx="524256" cy="563122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6" name="Google Shape;96;p1"/>
          <p:cNvSpPr/>
          <p:nvPr/>
        </p:nvSpPr>
        <p:spPr>
          <a:xfrm>
            <a:off x="596464" y="1055718"/>
            <a:ext cx="10999072" cy="3358344"/>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7" name="Google Shape;97;p1"/>
          <p:cNvSpPr txBox="1">
            <a:spLocks noGrp="1"/>
          </p:cNvSpPr>
          <p:nvPr>
            <p:ph type="ctrTitle"/>
          </p:nvPr>
        </p:nvSpPr>
        <p:spPr>
          <a:xfrm>
            <a:off x="1524000" y="1584683"/>
            <a:ext cx="9144000" cy="255182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600"/>
              <a:buFont typeface="Play"/>
              <a:buNone/>
            </a:pPr>
            <a:r>
              <a:rPr lang="en-US" sz="6600"/>
              <a:t>Vigilancia Epidemiológica</a:t>
            </a:r>
            <a:endParaRPr sz="6600"/>
          </a:p>
        </p:txBody>
      </p:sp>
      <p:sp>
        <p:nvSpPr>
          <p:cNvPr id="98" name="Google Shape;98;p1"/>
          <p:cNvSpPr txBox="1">
            <a:spLocks noGrp="1"/>
          </p:cNvSpPr>
          <p:nvPr>
            <p:ph type="subTitle" idx="1"/>
          </p:nvPr>
        </p:nvSpPr>
        <p:spPr>
          <a:xfrm>
            <a:off x="1317522" y="4915848"/>
            <a:ext cx="9144000" cy="118213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000"/>
              <a:buNone/>
            </a:pPr>
            <a:endParaRPr sz="2800" dirty="0">
              <a:latin typeface="Play"/>
              <a:ea typeface="Play"/>
              <a:cs typeface="Play"/>
              <a:sym typeface="Play"/>
            </a:endParaRPr>
          </a:p>
          <a:p>
            <a:pPr marL="0" lvl="0" indent="0" algn="ctr" rtl="0">
              <a:lnSpc>
                <a:spcPct val="90000"/>
              </a:lnSpc>
              <a:spcBef>
                <a:spcPts val="0"/>
              </a:spcBef>
              <a:spcAft>
                <a:spcPts val="0"/>
              </a:spcAft>
              <a:buClr>
                <a:schemeClr val="dk1"/>
              </a:buClr>
              <a:buSzPts val="2000"/>
              <a:buNone/>
            </a:pPr>
            <a:r>
              <a:rPr lang="en-US" sz="2800" dirty="0">
                <a:latin typeface="Play"/>
                <a:ea typeface="Play"/>
                <a:cs typeface="Play"/>
                <a:sym typeface="Play"/>
              </a:rPr>
              <a:t>Hospital de </a:t>
            </a:r>
            <a:r>
              <a:rPr lang="en-US" sz="2800" dirty="0" err="1">
                <a:latin typeface="Play"/>
                <a:ea typeface="Play"/>
                <a:cs typeface="Play"/>
                <a:sym typeface="Play"/>
              </a:rPr>
              <a:t>Niños</a:t>
            </a:r>
            <a:r>
              <a:rPr lang="en-US" sz="2800" dirty="0">
                <a:latin typeface="Play"/>
                <a:ea typeface="Play"/>
                <a:cs typeface="Play"/>
                <a:sym typeface="Play"/>
              </a:rPr>
              <a:t> Ricardo Gutierrez</a:t>
            </a:r>
            <a:endParaRPr dirty="0"/>
          </a:p>
          <a:p>
            <a:pPr marL="0" lvl="0" indent="0" algn="ctr" rtl="0">
              <a:lnSpc>
                <a:spcPct val="90000"/>
              </a:lnSpc>
              <a:spcBef>
                <a:spcPts val="0"/>
              </a:spcBef>
              <a:spcAft>
                <a:spcPts val="0"/>
              </a:spcAft>
              <a:buClr>
                <a:schemeClr val="dk1"/>
              </a:buClr>
              <a:buSzPts val="2000"/>
              <a:buNone/>
            </a:pPr>
            <a:r>
              <a:rPr lang="en-US" sz="2800" dirty="0" err="1">
                <a:latin typeface="Play"/>
                <a:ea typeface="Play"/>
                <a:cs typeface="Play"/>
                <a:sym typeface="Play"/>
              </a:rPr>
              <a:t>Servicio</a:t>
            </a:r>
            <a:r>
              <a:rPr lang="en-US" sz="2800" dirty="0">
                <a:latin typeface="Play"/>
                <a:ea typeface="Play"/>
                <a:cs typeface="Play"/>
                <a:sym typeface="Play"/>
              </a:rPr>
              <a:t> de </a:t>
            </a:r>
            <a:r>
              <a:rPr lang="en-US" sz="2800" dirty="0" err="1">
                <a:latin typeface="Play"/>
                <a:ea typeface="Play"/>
                <a:cs typeface="Play"/>
                <a:sym typeface="Play"/>
              </a:rPr>
              <a:t>Epidemiologia</a:t>
            </a:r>
            <a:endParaRPr sz="2800" dirty="0">
              <a:latin typeface="Play"/>
              <a:ea typeface="Play"/>
              <a:cs typeface="Play"/>
              <a:sym typeface="Play"/>
            </a:endParaRPr>
          </a:p>
          <a:p>
            <a:pPr marL="0" lvl="0" indent="0" algn="ctr" rtl="0">
              <a:lnSpc>
                <a:spcPct val="90000"/>
              </a:lnSpc>
              <a:spcBef>
                <a:spcPts val="0"/>
              </a:spcBef>
              <a:spcAft>
                <a:spcPts val="0"/>
              </a:spcAft>
              <a:buClr>
                <a:schemeClr val="dk1"/>
              </a:buClr>
              <a:buSzPts val="2000"/>
              <a:buNone/>
            </a:pPr>
            <a:endParaRPr sz="2800" dirty="0">
              <a:latin typeface="Play"/>
              <a:ea typeface="Play"/>
              <a:cs typeface="Play"/>
              <a:sym typeface="Play"/>
            </a:endParaRPr>
          </a:p>
          <a:p>
            <a:pPr marL="0" lvl="0" indent="0" algn="ctr" rtl="0">
              <a:lnSpc>
                <a:spcPct val="90000"/>
              </a:lnSpc>
              <a:spcBef>
                <a:spcPts val="0"/>
              </a:spcBef>
              <a:spcAft>
                <a:spcPts val="0"/>
              </a:spcAft>
              <a:buClr>
                <a:schemeClr val="dk1"/>
              </a:buClr>
              <a:buSzPts val="2000"/>
              <a:buNone/>
            </a:pPr>
            <a:r>
              <a:rPr lang="en-US" sz="2000" dirty="0">
                <a:latin typeface="Play"/>
                <a:ea typeface="Play"/>
                <a:cs typeface="Play"/>
                <a:sym typeface="Play"/>
              </a:rPr>
              <a:t>Maria Natalia Pejito</a:t>
            </a:r>
            <a:endParaRPr dirty="0">
              <a:latin typeface="Play"/>
              <a:ea typeface="Play"/>
              <a:cs typeface="Play"/>
              <a:sym typeface="Play"/>
            </a:endParaRPr>
          </a:p>
          <a:p>
            <a:pPr marL="0" lvl="0" indent="0" algn="ctr" rtl="0">
              <a:lnSpc>
                <a:spcPct val="90000"/>
              </a:lnSpc>
              <a:spcBef>
                <a:spcPts val="1000"/>
              </a:spcBef>
              <a:spcAft>
                <a:spcPts val="0"/>
              </a:spcAft>
              <a:buClr>
                <a:schemeClr val="dk1"/>
              </a:buClr>
              <a:buSzPts val="2000"/>
              <a:buNone/>
            </a:pPr>
            <a:r>
              <a:rPr lang="en-US" sz="2000" dirty="0" err="1">
                <a:latin typeface="Play"/>
                <a:ea typeface="Play"/>
                <a:cs typeface="Play"/>
                <a:sym typeface="Play"/>
              </a:rPr>
              <a:t>Septiembre</a:t>
            </a:r>
            <a:r>
              <a:rPr lang="en-US" sz="2000" dirty="0">
                <a:latin typeface="Play"/>
                <a:ea typeface="Play"/>
                <a:cs typeface="Play"/>
                <a:sym typeface="Play"/>
              </a:rPr>
              <a:t> 2024</a:t>
            </a:r>
            <a:endParaRPr sz="2000" dirty="0">
              <a:latin typeface="Play"/>
              <a:ea typeface="Play"/>
              <a:cs typeface="Play"/>
              <a:sym typeface="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
                                            <p:txEl>
                                              <p:pRg st="1" end="1"/>
                                            </p:txEl>
                                          </p:spTgt>
                                        </p:tgtEl>
                                        <p:attrNameLst>
                                          <p:attrName>style.visibility</p:attrName>
                                        </p:attrNameLst>
                                      </p:cBhvr>
                                      <p:to>
                                        <p:strVal val="visible"/>
                                      </p:to>
                                    </p:set>
                                    <p:animEffect transition="in" filter="fade">
                                      <p:cBhvr>
                                        <p:cTn id="12" dur="500"/>
                                        <p:tgtEl>
                                          <p:spTgt spid="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8">
                                            <p:txEl>
                                              <p:pRg st="2" end="2"/>
                                            </p:txEl>
                                          </p:spTgt>
                                        </p:tgtEl>
                                        <p:attrNameLst>
                                          <p:attrName>style.visibility</p:attrName>
                                        </p:attrNameLst>
                                      </p:cBhvr>
                                      <p:to>
                                        <p:strVal val="visible"/>
                                      </p:to>
                                    </p:set>
                                    <p:animEffect transition="in" filter="fade">
                                      <p:cBhvr>
                                        <p:cTn id="17" dur="500"/>
                                        <p:tgtEl>
                                          <p:spTgt spid="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8">
                                            <p:txEl>
                                              <p:pRg st="4" end="4"/>
                                            </p:txEl>
                                          </p:spTgt>
                                        </p:tgtEl>
                                        <p:attrNameLst>
                                          <p:attrName>style.visibility</p:attrName>
                                        </p:attrNameLst>
                                      </p:cBhvr>
                                      <p:to>
                                        <p:strVal val="visible"/>
                                      </p:to>
                                    </p:set>
                                    <p:animEffect transition="in" filter="fade">
                                      <p:cBhvr>
                                        <p:cTn id="22" dur="500"/>
                                        <p:tgtEl>
                                          <p:spTgt spid="9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8">
                                            <p:txEl>
                                              <p:pRg st="5" end="5"/>
                                            </p:txEl>
                                          </p:spTgt>
                                        </p:tgtEl>
                                        <p:attrNameLst>
                                          <p:attrName>style.visibility</p:attrName>
                                        </p:attrNameLst>
                                      </p:cBhvr>
                                      <p:to>
                                        <p:strVal val="visible"/>
                                      </p:to>
                                    </p:set>
                                    <p:animEffect transition="in" filter="fade">
                                      <p:cBhvr>
                                        <p:cTn id="27" dur="500"/>
                                        <p:tgtEl>
                                          <p:spTgt spid="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11"/>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3" name="Google Shape;243;p11"/>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244" name="Google Shape;244;p11"/>
          <p:cNvSpPr txBox="1">
            <a:spLocks noGrp="1"/>
          </p:cNvSpPr>
          <p:nvPr>
            <p:ph type="title"/>
          </p:nvPr>
        </p:nvSpPr>
        <p:spPr>
          <a:xfrm>
            <a:off x="666201" y="469316"/>
            <a:ext cx="10842822" cy="132556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Calibri"/>
              <a:buNone/>
            </a:pPr>
            <a:r>
              <a:rPr lang="en-US" b="1">
                <a:solidFill>
                  <a:schemeClr val="dk2"/>
                </a:solidFill>
                <a:latin typeface="Play"/>
                <a:ea typeface="Play"/>
                <a:cs typeface="Play"/>
                <a:sym typeface="Play"/>
              </a:rPr>
              <a:t>¿Qué tipos de notificaciones existen?</a:t>
            </a:r>
            <a:br>
              <a:rPr lang="en-US" b="1">
                <a:solidFill>
                  <a:schemeClr val="dk2"/>
                </a:solidFill>
                <a:latin typeface="Play"/>
                <a:ea typeface="Play"/>
                <a:cs typeface="Play"/>
                <a:sym typeface="Play"/>
              </a:rPr>
            </a:br>
            <a:endParaRPr>
              <a:solidFill>
                <a:schemeClr val="dk2"/>
              </a:solidFill>
              <a:latin typeface="Play"/>
              <a:ea typeface="Play"/>
              <a:cs typeface="Play"/>
              <a:sym typeface="Play"/>
            </a:endParaRPr>
          </a:p>
        </p:txBody>
      </p:sp>
      <p:grpSp>
        <p:nvGrpSpPr>
          <p:cNvPr id="245" name="Google Shape;245;p11"/>
          <p:cNvGrpSpPr/>
          <p:nvPr/>
        </p:nvGrpSpPr>
        <p:grpSpPr>
          <a:xfrm>
            <a:off x="8289890" y="0"/>
            <a:ext cx="3902110" cy="2382977"/>
            <a:chOff x="6867015" y="-1"/>
            <a:chExt cx="5324985" cy="3251912"/>
          </a:xfrm>
        </p:grpSpPr>
        <p:sp>
          <p:nvSpPr>
            <p:cNvPr id="246" name="Google Shape;246;p11"/>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4EA72E">
                    <a:alpha val="9411"/>
                  </a:srgbClr>
                </a:gs>
                <a:gs pos="85000">
                  <a:srgbClr val="156082">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7" name="Google Shape;247;p11"/>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4EA72E">
                    <a:alpha val="9411"/>
                  </a:srgbClr>
                </a:gs>
                <a:gs pos="85000">
                  <a:srgbClr val="156082">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8" name="Google Shape;248;p11"/>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4EA72E">
                    <a:alpha val="9411"/>
                  </a:srgbClr>
                </a:gs>
                <a:gs pos="85000">
                  <a:srgbClr val="156082">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9" name="Google Shape;249;p11"/>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4EA72E">
                    <a:alpha val="9411"/>
                  </a:srgbClr>
                </a:gs>
                <a:gs pos="85000">
                  <a:srgbClr val="156082">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250" name="Google Shape;250;p11"/>
          <p:cNvGrpSpPr/>
          <p:nvPr/>
        </p:nvGrpSpPr>
        <p:grpSpPr>
          <a:xfrm>
            <a:off x="922637" y="2635010"/>
            <a:ext cx="10842822" cy="3351533"/>
            <a:chOff x="0" y="1862"/>
            <a:chExt cx="10842822" cy="3351533"/>
          </a:xfrm>
        </p:grpSpPr>
        <p:sp>
          <p:nvSpPr>
            <p:cNvPr id="251" name="Google Shape;251;p11"/>
            <p:cNvSpPr/>
            <p:nvPr/>
          </p:nvSpPr>
          <p:spPr>
            <a:xfrm>
              <a:off x="0" y="1862"/>
              <a:ext cx="10842822" cy="1555782"/>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1"/>
            <p:cNvSpPr/>
            <p:nvPr/>
          </p:nvSpPr>
          <p:spPr>
            <a:xfrm>
              <a:off x="470624" y="351913"/>
              <a:ext cx="856516" cy="855680"/>
            </a:xfrm>
            <a:prstGeom prst="rect">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1"/>
            <p:cNvSpPr/>
            <p:nvPr/>
          </p:nvSpPr>
          <p:spPr>
            <a:xfrm>
              <a:off x="1797765" y="1862"/>
              <a:ext cx="8983312" cy="155730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1"/>
            <p:cNvSpPr txBox="1"/>
            <p:nvPr/>
          </p:nvSpPr>
          <p:spPr>
            <a:xfrm>
              <a:off x="1797765" y="1862"/>
              <a:ext cx="8983312" cy="1557303"/>
            </a:xfrm>
            <a:prstGeom prst="rect">
              <a:avLst/>
            </a:prstGeom>
            <a:noFill/>
            <a:ln>
              <a:noFill/>
            </a:ln>
          </p:spPr>
          <p:txBody>
            <a:bodyPr spcFirstLastPara="1" wrap="square" lIns="164800" tIns="164800" rIns="164800" bIns="1648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800" b="1" i="0" u="none" strike="noStrike" cap="none" dirty="0" err="1">
                  <a:solidFill>
                    <a:schemeClr val="dk1"/>
                  </a:solidFill>
                  <a:latin typeface="Arial"/>
                  <a:ea typeface="Arial"/>
                  <a:cs typeface="Arial"/>
                  <a:sym typeface="Arial"/>
                </a:rPr>
                <a:t>Notificaciones</a:t>
              </a:r>
              <a:r>
                <a:rPr lang="en-US" sz="1800" b="1" i="0" u="none" strike="noStrike" cap="none" dirty="0">
                  <a:solidFill>
                    <a:schemeClr val="dk1"/>
                  </a:solidFill>
                  <a:latin typeface="Arial"/>
                  <a:ea typeface="Arial"/>
                  <a:cs typeface="Arial"/>
                  <a:sym typeface="Arial"/>
                </a:rPr>
                <a:t> de </a:t>
              </a:r>
              <a:r>
                <a:rPr lang="en-US" sz="1800" b="1" i="0" u="none" strike="noStrike" cap="none" dirty="0" err="1">
                  <a:solidFill>
                    <a:schemeClr val="dk1"/>
                  </a:solidFill>
                  <a:latin typeface="Arial"/>
                  <a:ea typeface="Arial"/>
                  <a:cs typeface="Arial"/>
                  <a:sym typeface="Arial"/>
                </a:rPr>
                <a:t>casos</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nominales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Responden</a:t>
              </a:r>
              <a:r>
                <a:rPr lang="en-US" sz="1800" b="0" i="0" u="none" strike="noStrike" cap="none" dirty="0">
                  <a:solidFill>
                    <a:schemeClr val="dk1"/>
                  </a:solidFill>
                  <a:latin typeface="Arial"/>
                  <a:ea typeface="Arial"/>
                  <a:cs typeface="Arial"/>
                  <a:sym typeface="Arial"/>
                </a:rPr>
                <a:t> a la </a:t>
              </a:r>
              <a:r>
                <a:rPr lang="en-US" sz="1800" b="0" i="0" u="none" strike="noStrike" cap="none" dirty="0" err="1">
                  <a:solidFill>
                    <a:schemeClr val="dk1"/>
                  </a:solidFill>
                  <a:latin typeface="Arial"/>
                  <a:ea typeface="Arial"/>
                  <a:cs typeface="Arial"/>
                  <a:sym typeface="Arial"/>
                </a:rPr>
                <a:t>estrategia</a:t>
              </a:r>
              <a:r>
                <a:rPr lang="en-US" sz="1800" b="0" i="0" u="none" strike="noStrike" cap="none" dirty="0">
                  <a:solidFill>
                    <a:schemeClr val="dk1"/>
                  </a:solidFill>
                  <a:latin typeface="Arial"/>
                  <a:ea typeface="Arial"/>
                  <a:cs typeface="Arial"/>
                  <a:sym typeface="Arial"/>
                </a:rPr>
                <a:t> de </a:t>
              </a:r>
              <a:r>
                <a:rPr lang="en-US" sz="1800" b="0" i="0" u="none" strike="noStrike" cap="none" dirty="0" err="1">
                  <a:solidFill>
                    <a:schemeClr val="dk1"/>
                  </a:solidFill>
                  <a:latin typeface="Arial"/>
                  <a:ea typeface="Arial"/>
                  <a:cs typeface="Arial"/>
                  <a:sym typeface="Arial"/>
                </a:rPr>
                <a:t>notificación</a:t>
              </a:r>
              <a:r>
                <a:rPr lang="en-US" sz="1800" b="0" i="0" u="none" strike="noStrike" cap="none" dirty="0">
                  <a:solidFill>
                    <a:schemeClr val="dk1"/>
                  </a:solidFill>
                  <a:latin typeface="Arial"/>
                  <a:ea typeface="Arial"/>
                  <a:cs typeface="Arial"/>
                  <a:sym typeface="Arial"/>
                </a:rPr>
                <a:t> individual, </a:t>
              </a:r>
              <a:r>
                <a:rPr lang="en-US" sz="1800" b="0" i="0" u="none" strike="noStrike" cap="none" dirty="0" err="1">
                  <a:solidFill>
                    <a:schemeClr val="dk1"/>
                  </a:solidFill>
                  <a:latin typeface="Arial"/>
                  <a:ea typeface="Arial"/>
                  <a:cs typeface="Arial"/>
                  <a:sym typeface="Arial"/>
                </a:rPr>
                <a:t>reservada</a:t>
              </a:r>
              <a:r>
                <a:rPr lang="en-US" sz="1800" b="0" i="0" u="none" strike="noStrike" cap="none" dirty="0">
                  <a:solidFill>
                    <a:schemeClr val="dk1"/>
                  </a:solidFill>
                  <a:latin typeface="Arial"/>
                  <a:ea typeface="Arial"/>
                  <a:cs typeface="Arial"/>
                  <a:sym typeface="Arial"/>
                </a:rPr>
                <a:t> para </a:t>
              </a:r>
              <a:r>
                <a:rPr lang="en-US" sz="1800" b="0" i="0" u="none" strike="noStrike" cap="none" dirty="0" err="1">
                  <a:solidFill>
                    <a:schemeClr val="dk1"/>
                  </a:solidFill>
                  <a:latin typeface="Arial"/>
                  <a:ea typeface="Arial"/>
                  <a:cs typeface="Arial"/>
                  <a:sym typeface="Arial"/>
                </a:rPr>
                <a:t>eventos</a:t>
              </a:r>
              <a:r>
                <a:rPr lang="en-US" sz="1800" b="0" i="0" u="none" strike="noStrike" cap="none" dirty="0">
                  <a:solidFill>
                    <a:schemeClr val="dk1"/>
                  </a:solidFill>
                  <a:latin typeface="Arial"/>
                  <a:ea typeface="Arial"/>
                  <a:cs typeface="Arial"/>
                  <a:sym typeface="Arial"/>
                </a:rPr>
                <a:t> que, </a:t>
              </a:r>
              <a:r>
                <a:rPr lang="en-US" sz="1800" b="0" i="0" u="none" strike="noStrike" cap="none" dirty="0" err="1">
                  <a:solidFill>
                    <a:schemeClr val="dk1"/>
                  </a:solidFill>
                  <a:latin typeface="Arial"/>
                  <a:ea typeface="Arial"/>
                  <a:cs typeface="Arial"/>
                  <a:sym typeface="Arial"/>
                </a:rPr>
                <a:t>por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su</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importancia</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epidemiológica</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letalidad</a:t>
              </a:r>
              <a:r>
                <a:rPr lang="en-US" sz="1800" b="0" i="0" u="none" strike="noStrike" cap="none" dirty="0">
                  <a:solidFill>
                    <a:schemeClr val="dk1"/>
                  </a:solidFill>
                  <a:latin typeface="Arial"/>
                  <a:ea typeface="Arial"/>
                  <a:cs typeface="Arial"/>
                  <a:sym typeface="Arial"/>
                </a:rPr>
                <a:t> o </a:t>
              </a:r>
              <a:r>
                <a:rPr lang="en-US" sz="1800" b="0" i="0" u="none" strike="noStrike" cap="none" dirty="0" err="1">
                  <a:solidFill>
                    <a:schemeClr val="dk1"/>
                  </a:solidFill>
                  <a:latin typeface="Arial"/>
                  <a:ea typeface="Arial"/>
                  <a:cs typeface="Arial"/>
                  <a:sym typeface="Arial"/>
                </a:rPr>
                <a:t>riesgo</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potencial</a:t>
              </a:r>
              <a:r>
                <a:rPr lang="en-US" sz="1800" b="0" i="0" u="none" strike="noStrike" cap="none" dirty="0">
                  <a:solidFill>
                    <a:schemeClr val="dk1"/>
                  </a:solidFill>
                  <a:latin typeface="Arial"/>
                  <a:ea typeface="Arial"/>
                  <a:cs typeface="Arial"/>
                  <a:sym typeface="Arial"/>
                </a:rPr>
                <a:t> para </a:t>
              </a:r>
              <a:r>
                <a:rPr lang="en-US" sz="1800" b="0" i="0" u="none" strike="noStrike" cap="none" dirty="0" err="1">
                  <a:solidFill>
                    <a:schemeClr val="dk1"/>
                  </a:solidFill>
                  <a:latin typeface="Arial"/>
                  <a:ea typeface="Arial"/>
                  <a:cs typeface="Arial"/>
                  <a:sym typeface="Arial"/>
                </a:rPr>
                <a:t>otros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requieren</a:t>
              </a:r>
              <a:r>
                <a:rPr lang="en-US" sz="1800" b="0" i="0" u="none" strike="noStrike" cap="none" dirty="0">
                  <a:solidFill>
                    <a:schemeClr val="dk1"/>
                  </a:solidFill>
                  <a:latin typeface="Arial"/>
                  <a:ea typeface="Arial"/>
                  <a:cs typeface="Arial"/>
                  <a:sym typeface="Arial"/>
                </a:rPr>
                <a:t> de </a:t>
              </a:r>
              <a:r>
                <a:rPr lang="en-US" sz="1800" b="0" i="0" u="none" strike="noStrike" cap="none" dirty="0" err="1">
                  <a:solidFill>
                    <a:schemeClr val="dk1"/>
                  </a:solidFill>
                  <a:latin typeface="Arial"/>
                  <a:ea typeface="Arial"/>
                  <a:cs typeface="Arial"/>
                  <a:sym typeface="Arial"/>
                </a:rPr>
                <a:t>acciones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específicas</a:t>
              </a:r>
              <a:r>
                <a:rPr lang="en-US" sz="1800" b="0" i="0" u="none" strike="noStrike" cap="none" dirty="0">
                  <a:solidFill>
                    <a:schemeClr val="dk1"/>
                  </a:solidFill>
                  <a:latin typeface="Arial"/>
                  <a:ea typeface="Arial"/>
                  <a:cs typeface="Arial"/>
                  <a:sym typeface="Arial"/>
                </a:rPr>
                <a:t> de </a:t>
              </a:r>
              <a:r>
                <a:rPr lang="en-US" sz="1800" b="0" i="0" u="none" strike="noStrike" cap="none" dirty="0" err="1">
                  <a:solidFill>
                    <a:schemeClr val="dk1"/>
                  </a:solidFill>
                  <a:latin typeface="Arial"/>
                  <a:ea typeface="Arial"/>
                  <a:cs typeface="Arial"/>
                  <a:sym typeface="Arial"/>
                </a:rPr>
                <a:t>investigación</a:t>
              </a:r>
              <a:r>
                <a:rPr lang="en-US" sz="1800" b="0" i="0" u="none" strike="noStrike" cap="none" dirty="0">
                  <a:solidFill>
                    <a:schemeClr val="dk1"/>
                  </a:solidFill>
                  <a:latin typeface="Arial"/>
                  <a:ea typeface="Arial"/>
                  <a:cs typeface="Arial"/>
                  <a:sym typeface="Arial"/>
                </a:rPr>
                <a:t> y control para </a:t>
              </a:r>
              <a:r>
                <a:rPr lang="en-US" sz="1800" b="0" i="0" u="none" strike="noStrike" cap="none" dirty="0" err="1">
                  <a:solidFill>
                    <a:schemeClr val="dk1"/>
                  </a:solidFill>
                  <a:latin typeface="Arial"/>
                  <a:ea typeface="Arial"/>
                  <a:cs typeface="Arial"/>
                  <a:sym typeface="Arial"/>
                </a:rPr>
                <a:t>evitar</a:t>
              </a:r>
              <a:r>
                <a:rPr lang="en-US" sz="1800" b="0" i="0" u="none" strike="noStrike" cap="none" dirty="0">
                  <a:solidFill>
                    <a:schemeClr val="dk1"/>
                  </a:solidFill>
                  <a:latin typeface="Arial"/>
                  <a:ea typeface="Arial"/>
                  <a:cs typeface="Arial"/>
                  <a:sym typeface="Arial"/>
                </a:rPr>
                <a:t> un </a:t>
              </a:r>
              <a:r>
                <a:rPr lang="en-US" sz="1800" b="0" i="0" u="none" strike="noStrike" cap="none" dirty="0" err="1">
                  <a:solidFill>
                    <a:schemeClr val="dk1"/>
                  </a:solidFill>
                  <a:latin typeface="Arial"/>
                  <a:ea typeface="Arial"/>
                  <a:cs typeface="Arial"/>
                  <a:sym typeface="Arial"/>
                </a:rPr>
                <a:t>daño</a:t>
              </a:r>
              <a:r>
                <a:rPr lang="en-US" sz="1800" b="0" i="0" u="none" strike="noStrike" cap="none" dirty="0">
                  <a:solidFill>
                    <a:schemeClr val="dk1"/>
                  </a:solidFill>
                  <a:latin typeface="Arial"/>
                  <a:ea typeface="Arial"/>
                  <a:cs typeface="Arial"/>
                  <a:sym typeface="Arial"/>
                </a:rPr>
                <a:t> mayor.</a:t>
              </a:r>
              <a:endParaRPr sz="1800" b="0" i="0" u="none" strike="noStrike" cap="none" dirty="0">
                <a:solidFill>
                  <a:schemeClr val="dk1"/>
                </a:solidFill>
                <a:latin typeface="Arial"/>
                <a:ea typeface="Arial"/>
                <a:cs typeface="Arial"/>
                <a:sym typeface="Arial"/>
              </a:endParaRPr>
            </a:p>
          </p:txBody>
        </p:sp>
        <p:sp>
          <p:nvSpPr>
            <p:cNvPr id="255" name="Google Shape;255;p11"/>
            <p:cNvSpPr/>
            <p:nvPr/>
          </p:nvSpPr>
          <p:spPr>
            <a:xfrm>
              <a:off x="0" y="1797613"/>
              <a:ext cx="10842822" cy="1555782"/>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1"/>
            <p:cNvSpPr/>
            <p:nvPr/>
          </p:nvSpPr>
          <p:spPr>
            <a:xfrm>
              <a:off x="470624" y="2144281"/>
              <a:ext cx="856516" cy="855680"/>
            </a:xfrm>
            <a:prstGeom prst="rect">
              <a:avLst/>
            </a:prstGeom>
            <a:blipFill rotWithShape="1">
              <a:blip r:embed="rId4">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1"/>
            <p:cNvSpPr/>
            <p:nvPr/>
          </p:nvSpPr>
          <p:spPr>
            <a:xfrm>
              <a:off x="1797765" y="1794230"/>
              <a:ext cx="8983312" cy="155730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1"/>
            <p:cNvSpPr txBox="1"/>
            <p:nvPr/>
          </p:nvSpPr>
          <p:spPr>
            <a:xfrm>
              <a:off x="1797764" y="1794230"/>
              <a:ext cx="9045057" cy="1557303"/>
            </a:xfrm>
            <a:prstGeom prst="rect">
              <a:avLst/>
            </a:prstGeom>
            <a:noFill/>
            <a:ln>
              <a:noFill/>
            </a:ln>
          </p:spPr>
          <p:txBody>
            <a:bodyPr spcFirstLastPara="1" wrap="square" lIns="164800" tIns="164800" rIns="164800" bIns="1648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800" b="1" i="0" u="none" strike="noStrike" cap="none" dirty="0" err="1">
                  <a:solidFill>
                    <a:schemeClr val="dk1"/>
                  </a:solidFill>
                  <a:latin typeface="Arial"/>
                  <a:ea typeface="Arial"/>
                  <a:cs typeface="Arial"/>
                  <a:sym typeface="Arial"/>
                </a:rPr>
                <a:t>Notificaciones</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agrupadas</a:t>
              </a:r>
              <a:r>
                <a:rPr lang="en-US" sz="1800" b="1" i="0" u="none" strike="noStrike" cap="none" dirty="0">
                  <a:solidFill>
                    <a:schemeClr val="dk1"/>
                  </a:solidFill>
                  <a:latin typeface="Arial"/>
                  <a:ea typeface="Arial"/>
                  <a:cs typeface="Arial"/>
                  <a:sym typeface="Arial"/>
                </a:rPr>
                <a:t> no </a:t>
              </a:r>
              <a:r>
                <a:rPr lang="en-US" sz="1800" b="1" i="0" u="none" strike="noStrike" cap="none" dirty="0" err="1">
                  <a:solidFill>
                    <a:schemeClr val="dk1"/>
                  </a:solidFill>
                  <a:latin typeface="Arial"/>
                  <a:ea typeface="Arial"/>
                  <a:cs typeface="Arial"/>
                  <a:sym typeface="Arial"/>
                </a:rPr>
                <a:t>nominales</a:t>
              </a:r>
              <a:r>
                <a:rPr lang="en-US" sz="1800" b="1" i="0" u="none" strike="noStrike" cap="none" dirty="0">
                  <a:solidFill>
                    <a:schemeClr val="dk1"/>
                  </a:solidFill>
                  <a:latin typeface="Arial"/>
                  <a:ea typeface="Arial"/>
                  <a:cs typeface="Arial"/>
                  <a:sym typeface="Arial"/>
                </a:rPr>
                <a:t>:</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Responden</a:t>
              </a:r>
              <a:r>
                <a:rPr lang="en-US" sz="1800" b="0" i="0" u="none" strike="noStrike" cap="none" dirty="0">
                  <a:solidFill>
                    <a:schemeClr val="dk1"/>
                  </a:solidFill>
                  <a:latin typeface="Arial"/>
                  <a:ea typeface="Arial"/>
                  <a:cs typeface="Arial"/>
                  <a:sym typeface="Arial"/>
                </a:rPr>
                <a:t> a la </a:t>
              </a:r>
              <a:r>
                <a:rPr lang="en-US" sz="1800" b="0" i="0" u="none" strike="noStrike" cap="none" dirty="0" err="1">
                  <a:solidFill>
                    <a:schemeClr val="dk1"/>
                  </a:solidFill>
                  <a:latin typeface="Arial"/>
                  <a:ea typeface="Arial"/>
                  <a:cs typeface="Arial"/>
                  <a:sym typeface="Arial"/>
                </a:rPr>
                <a:t>estrategia</a:t>
              </a:r>
              <a:r>
                <a:rPr lang="en-US" sz="1800" b="0" i="0" u="none" strike="noStrike" cap="none" dirty="0">
                  <a:solidFill>
                    <a:schemeClr val="dk1"/>
                  </a:solidFill>
                  <a:latin typeface="Arial"/>
                  <a:ea typeface="Arial"/>
                  <a:cs typeface="Arial"/>
                  <a:sym typeface="Arial"/>
                </a:rPr>
                <a:t> de </a:t>
              </a:r>
              <a:r>
                <a:rPr lang="en-US" sz="1800" b="0" i="0" u="none" strike="noStrike" cap="none" dirty="0" err="1">
                  <a:solidFill>
                    <a:schemeClr val="dk1"/>
                  </a:solidFill>
                  <a:latin typeface="Arial"/>
                  <a:ea typeface="Arial"/>
                  <a:cs typeface="Arial"/>
                  <a:sym typeface="Arial"/>
                </a:rPr>
                <a:t>notificación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cuya</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modalidad</a:t>
              </a:r>
              <a:r>
                <a:rPr lang="en-US" sz="1800" b="0" i="0" u="none" strike="noStrike" cap="none" dirty="0">
                  <a:solidFill>
                    <a:schemeClr val="dk1"/>
                  </a:solidFill>
                  <a:latin typeface="Arial"/>
                  <a:ea typeface="Arial"/>
                  <a:cs typeface="Arial"/>
                  <a:sym typeface="Arial"/>
                </a:rPr>
                <a:t> de </a:t>
              </a:r>
              <a:r>
                <a:rPr lang="en-US" sz="1800" b="0" i="0" u="none" strike="noStrike" cap="none" dirty="0" err="1">
                  <a:solidFill>
                    <a:schemeClr val="dk1"/>
                  </a:solidFill>
                  <a:latin typeface="Arial"/>
                  <a:ea typeface="Arial"/>
                  <a:cs typeface="Arial"/>
                  <a:sym typeface="Arial"/>
                </a:rPr>
                <a:t>vigilancia</a:t>
              </a:r>
              <a:r>
                <a:rPr lang="en-US" sz="1800" b="0" i="0" u="none" strike="noStrike" cap="none" dirty="0">
                  <a:solidFill>
                    <a:schemeClr val="dk1"/>
                  </a:solidFill>
                  <a:latin typeface="Arial"/>
                  <a:ea typeface="Arial"/>
                  <a:cs typeface="Arial"/>
                  <a:sym typeface="Arial"/>
                </a:rPr>
                <a:t> ha </a:t>
              </a:r>
              <a:r>
                <a:rPr lang="en-US" sz="1800" b="0" i="0" u="none" strike="noStrike" cap="none" dirty="0" err="1">
                  <a:solidFill>
                    <a:schemeClr val="dk1"/>
                  </a:solidFill>
                  <a:latin typeface="Arial"/>
                  <a:ea typeface="Arial"/>
                  <a:cs typeface="Arial"/>
                  <a:sym typeface="Arial"/>
                </a:rPr>
                <a:t>sido</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definida</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como</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agrupada</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semanal</a:t>
              </a:r>
              <a:r>
                <a:rPr lang="en-US" sz="1800" b="0" i="0" u="none" strike="noStrike" cap="none" dirty="0">
                  <a:solidFill>
                    <a:schemeClr val="dk1"/>
                  </a:solidFill>
                  <a:latin typeface="Arial"/>
                  <a:ea typeface="Arial"/>
                  <a:cs typeface="Arial"/>
                  <a:sym typeface="Arial"/>
                </a:rPr>
                <a:t>. Se </a:t>
              </a:r>
              <a:r>
                <a:rPr lang="en-US" sz="1800" b="0" i="0" u="none" strike="noStrike" cap="none" dirty="0" err="1">
                  <a:solidFill>
                    <a:schemeClr val="dk1"/>
                  </a:solidFill>
                  <a:latin typeface="Arial"/>
                  <a:ea typeface="Arial"/>
                  <a:cs typeface="Arial"/>
                  <a:sym typeface="Arial"/>
                </a:rPr>
                <a:t>utiliza</a:t>
              </a:r>
              <a:r>
                <a:rPr lang="en-US" sz="1800" b="0" i="0" u="none" strike="noStrike" cap="none" dirty="0">
                  <a:solidFill>
                    <a:schemeClr val="dk1"/>
                  </a:solidFill>
                  <a:latin typeface="Arial"/>
                  <a:ea typeface="Arial"/>
                  <a:cs typeface="Arial"/>
                  <a:sym typeface="Arial"/>
                </a:rPr>
                <a:t> para </a:t>
              </a:r>
              <a:r>
                <a:rPr lang="en-US" sz="1800" b="0" i="0" u="none" strike="noStrike" cap="none" dirty="0" err="1">
                  <a:solidFill>
                    <a:schemeClr val="dk1"/>
                  </a:solidFill>
                  <a:latin typeface="Arial"/>
                  <a:ea typeface="Arial"/>
                  <a:cs typeface="Arial"/>
                  <a:sym typeface="Arial"/>
                </a:rPr>
                <a:t>eventos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los</a:t>
              </a:r>
              <a:r>
                <a:rPr lang="en-US" sz="1800" b="0" i="0" u="none" strike="noStrike" cap="none" dirty="0">
                  <a:solidFill>
                    <a:schemeClr val="dk1"/>
                  </a:solidFill>
                  <a:latin typeface="Arial"/>
                  <a:ea typeface="Arial"/>
                  <a:cs typeface="Arial"/>
                  <a:sym typeface="Arial"/>
                </a:rPr>
                <a:t> que es </a:t>
              </a:r>
              <a:r>
                <a:rPr lang="en-US" sz="1800" b="0" i="0" u="none" strike="noStrike" cap="none" dirty="0" err="1">
                  <a:solidFill>
                    <a:schemeClr val="dk1"/>
                  </a:solidFill>
                  <a:latin typeface="Arial"/>
                  <a:ea typeface="Arial"/>
                  <a:cs typeface="Arial"/>
                  <a:sym typeface="Arial"/>
                </a:rPr>
                <a:t>necesario</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monitorear</a:t>
              </a:r>
              <a:r>
                <a:rPr lang="en-US" sz="1800" b="0" i="0" u="none" strike="noStrike" cap="none" dirty="0">
                  <a:solidFill>
                    <a:schemeClr val="dk1"/>
                  </a:solidFill>
                  <a:latin typeface="Arial"/>
                  <a:ea typeface="Arial"/>
                  <a:cs typeface="Arial"/>
                  <a:sym typeface="Arial"/>
                </a:rPr>
                <a:t> la </a:t>
              </a:r>
              <a:r>
                <a:rPr lang="en-US" sz="1800" b="0" i="0" u="none" strike="noStrike" cap="none" dirty="0" err="1">
                  <a:solidFill>
                    <a:schemeClr val="dk1"/>
                  </a:solidFill>
                  <a:latin typeface="Arial"/>
                  <a:ea typeface="Arial"/>
                  <a:cs typeface="Arial"/>
                  <a:sym typeface="Arial"/>
                </a:rPr>
                <a:t>tendencia</a:t>
              </a:r>
              <a:r>
                <a:rPr lang="en-US" sz="1800" b="0" i="0" u="none" strike="noStrike" cap="none" dirty="0">
                  <a:solidFill>
                    <a:schemeClr val="dk1"/>
                  </a:solidFill>
                  <a:latin typeface="Arial"/>
                  <a:ea typeface="Arial"/>
                  <a:cs typeface="Arial"/>
                  <a:sym typeface="Arial"/>
                </a:rPr>
                <a:t> general </a:t>
              </a:r>
              <a:r>
                <a:rPr lang="en-US" sz="1800" b="0" i="0" u="none" strike="noStrike" cap="none" dirty="0" err="1">
                  <a:solidFill>
                    <a:schemeClr val="dk1"/>
                  </a:solidFill>
                  <a:latin typeface="Arial"/>
                  <a:ea typeface="Arial"/>
                  <a:cs typeface="Arial"/>
                  <a:sym typeface="Arial"/>
                </a:rPr>
                <a:t>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el</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tiempo</a:t>
              </a:r>
              <a:r>
                <a:rPr lang="en-US" sz="1800" b="0" i="0" u="none" strike="noStrike" cap="none" dirty="0">
                  <a:solidFill>
                    <a:schemeClr val="dk1"/>
                  </a:solidFill>
                  <a:latin typeface="Arial"/>
                  <a:ea typeface="Arial"/>
                  <a:cs typeface="Arial"/>
                  <a:sym typeface="Arial"/>
                </a:rPr>
                <a:t>, para </a:t>
              </a:r>
              <a:r>
                <a:rPr lang="en-US" sz="1800" b="0" i="0" u="none" strike="noStrike" cap="none" dirty="0" err="1">
                  <a:solidFill>
                    <a:schemeClr val="dk1"/>
                  </a:solidFill>
                  <a:latin typeface="Arial"/>
                  <a:ea typeface="Arial"/>
                  <a:cs typeface="Arial"/>
                  <a:sym typeface="Arial"/>
                </a:rPr>
                <a:t>detectar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cambios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el</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patrón</a:t>
              </a:r>
              <a:r>
                <a:rPr lang="en-US" sz="1800" b="0" i="0" u="none" strike="noStrike" cap="none" dirty="0">
                  <a:solidFill>
                    <a:schemeClr val="dk1"/>
                  </a:solidFill>
                  <a:latin typeface="Arial"/>
                  <a:ea typeface="Arial"/>
                  <a:cs typeface="Arial"/>
                  <a:sym typeface="Arial"/>
                </a:rPr>
                <a:t> de </a:t>
              </a:r>
              <a:r>
                <a:rPr lang="en-US" sz="1800" b="0" i="0" u="none" strike="noStrike" cap="none" dirty="0" err="1">
                  <a:solidFill>
                    <a:schemeClr val="dk1"/>
                  </a:solidFill>
                  <a:latin typeface="Arial"/>
                  <a:ea typeface="Arial"/>
                  <a:cs typeface="Arial"/>
                  <a:sym typeface="Arial"/>
                </a:rPr>
                <a:t>ocurrencia</a:t>
              </a:r>
              <a:r>
                <a:rPr lang="en-US" sz="1800" b="0" i="0" u="none" strike="noStrike" cap="none" dirty="0">
                  <a:solidFill>
                    <a:schemeClr val="dk1"/>
                  </a:solidFill>
                  <a:latin typeface="Arial"/>
                  <a:ea typeface="Arial"/>
                  <a:cs typeface="Arial"/>
                  <a:sym typeface="Arial"/>
                </a:rPr>
                <a:t>, con </a:t>
              </a:r>
              <a:r>
                <a:rPr lang="en-US" sz="1800" b="0" i="0" u="none" strike="noStrike" cap="none" dirty="0" err="1">
                  <a:solidFill>
                    <a:schemeClr val="dk1"/>
                  </a:solidFill>
                  <a:latin typeface="Arial"/>
                  <a:ea typeface="Arial"/>
                  <a:cs typeface="Arial"/>
                  <a:sym typeface="Arial"/>
                </a:rPr>
                <a:t>el</a:t>
              </a:r>
              <a:r>
                <a:rPr lang="en-US" sz="1800" b="0" i="0" u="none" strike="noStrike" cap="none" dirty="0">
                  <a:solidFill>
                    <a:schemeClr val="dk1"/>
                  </a:solidFill>
                  <a:latin typeface="Arial"/>
                  <a:ea typeface="Arial"/>
                  <a:cs typeface="Arial"/>
                  <a:sym typeface="Arial"/>
                </a:rPr>
                <a:t> fin de </a:t>
              </a:r>
              <a:r>
                <a:rPr lang="en-US" sz="1800" b="0" i="0" u="none" strike="noStrike" cap="none" dirty="0" err="1">
                  <a:solidFill>
                    <a:schemeClr val="dk1"/>
                  </a:solidFill>
                  <a:latin typeface="Arial"/>
                  <a:ea typeface="Arial"/>
                  <a:cs typeface="Arial"/>
                  <a:sym typeface="Arial"/>
                </a:rPr>
                <a:t>llevar</a:t>
              </a:r>
              <a:r>
                <a:rPr lang="en-US" sz="1800" b="0" i="0" u="none" strike="noStrike" cap="none" dirty="0">
                  <a:solidFill>
                    <a:schemeClr val="dk1"/>
                  </a:solidFill>
                  <a:latin typeface="Arial"/>
                  <a:ea typeface="Arial"/>
                  <a:cs typeface="Arial"/>
                  <a:sym typeface="Arial"/>
                </a:rPr>
                <a:t> a </a:t>
              </a:r>
              <a:r>
                <a:rPr lang="en-US" sz="1800" b="0" i="0" u="none" strike="noStrike" cap="none" dirty="0" err="1">
                  <a:solidFill>
                    <a:schemeClr val="dk1"/>
                  </a:solidFill>
                  <a:latin typeface="Arial"/>
                  <a:ea typeface="Arial"/>
                  <a:cs typeface="Arial"/>
                  <a:sym typeface="Arial"/>
                </a:rPr>
                <a:t>cabo</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acciones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más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generales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poblacionales</a:t>
              </a:r>
              <a:r>
                <a:rPr lang="en-US" sz="1800" b="0" i="0" u="none" strike="noStrike" cap="none" dirty="0">
                  <a:solidFill>
                    <a:schemeClr val="dk1"/>
                  </a:solidFill>
                  <a:latin typeface="Arial"/>
                  <a:ea typeface="Arial"/>
                  <a:cs typeface="Arial"/>
                  <a:sym typeface="Arial"/>
                </a:rPr>
                <a:t> y no </a:t>
              </a:r>
              <a:r>
                <a:rPr lang="en-US" sz="1800" b="0" i="0" u="none" strike="noStrike" cap="none" dirty="0" err="1">
                  <a:solidFill>
                    <a:schemeClr val="dk1"/>
                  </a:solidFill>
                  <a:latin typeface="Arial"/>
                  <a:ea typeface="Arial"/>
                  <a:cs typeface="Arial"/>
                  <a:sym typeface="Arial"/>
                </a:rPr>
                <a:t>necesariamente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inmediatas</a:t>
              </a:r>
              <a:r>
                <a:rPr lang="en-US" sz="1400" b="0" i="0" u="none" strike="noStrike" cap="none" dirty="0">
                  <a:solidFill>
                    <a:schemeClr val="dk1"/>
                  </a:solidFill>
                  <a:latin typeface="Arial"/>
                  <a:ea typeface="Arial"/>
                  <a:cs typeface="Arial"/>
                  <a:sym typeface="Arial"/>
                </a:rPr>
                <a:t>. </a:t>
              </a:r>
              <a:endParaRPr sz="1400" b="0" i="0" u="none" strike="noStrike" cap="none" dirty="0">
                <a:solidFill>
                  <a:schemeClr val="dk1"/>
                </a:solidFill>
                <a:latin typeface="Arial"/>
                <a:ea typeface="Arial"/>
                <a:cs typeface="Arial"/>
                <a:sym typeface="Arial"/>
              </a:endParaRPr>
            </a:p>
          </p:txBody>
        </p:sp>
      </p:grpSp>
      <p:grpSp>
        <p:nvGrpSpPr>
          <p:cNvPr id="259" name="Google Shape;259;p11"/>
          <p:cNvGrpSpPr/>
          <p:nvPr/>
        </p:nvGrpSpPr>
        <p:grpSpPr>
          <a:xfrm rot="10800000" flipH="1">
            <a:off x="0" y="4682671"/>
            <a:ext cx="2898948" cy="2175328"/>
            <a:chOff x="-305" y="-1"/>
            <a:chExt cx="3832880" cy="2876136"/>
          </a:xfrm>
        </p:grpSpPr>
        <p:sp>
          <p:nvSpPr>
            <p:cNvPr id="260" name="Google Shape;260;p1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4EA72E">
                    <a:alpha val="9411"/>
                  </a:srgbClr>
                </a:gs>
                <a:gs pos="85000">
                  <a:srgbClr val="156082">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1" name="Google Shape;261;p1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4EA72E">
                    <a:alpha val="9411"/>
                  </a:srgbClr>
                </a:gs>
                <a:gs pos="85000">
                  <a:srgbClr val="156082">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2" name="Google Shape;262;p1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4EA72E">
                    <a:alpha val="9411"/>
                  </a:srgbClr>
                </a:gs>
                <a:gs pos="85000">
                  <a:srgbClr val="156082">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3" name="Google Shape;263;p1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4EA72E">
                    <a:alpha val="9411"/>
                  </a:srgbClr>
                </a:gs>
                <a:gs pos="85000">
                  <a:srgbClr val="156082">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64" name="Google Shape;264;p11"/>
          <p:cNvSpPr txBox="1"/>
          <p:nvPr/>
        </p:nvSpPr>
        <p:spPr>
          <a:xfrm>
            <a:off x="294968" y="1690804"/>
            <a:ext cx="1194877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800"/>
              <a:buFont typeface="Arial"/>
              <a:buNone/>
            </a:pPr>
            <a:r>
              <a:rPr lang="en-US" sz="2000" b="0" i="0" u="none" strike="noStrike" cap="none">
                <a:solidFill>
                  <a:schemeClr val="dk2"/>
                </a:solidFill>
                <a:latin typeface="Arial"/>
                <a:ea typeface="Arial"/>
                <a:cs typeface="Arial"/>
                <a:sym typeface="Arial"/>
              </a:rPr>
              <a:t>El registro SNVS 2.0 en el SISA recopila dos tipos de notificaciones según la modalidad de vigilancia:</a:t>
            </a:r>
            <a:endParaRPr sz="2000" b="0" i="0" u="none" strike="noStrike" cap="none">
              <a:solidFill>
                <a:schemeClr val="dk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sp>
        <p:nvSpPr>
          <p:cNvPr id="270" name="Google Shape;270;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1" name="Google Shape;271;p12"/>
          <p:cNvSpPr/>
          <p:nvPr/>
        </p:nvSpPr>
        <p:spPr>
          <a:xfrm flipH="1">
            <a:off x="2" y="0"/>
            <a:ext cx="12191998" cy="1575955"/>
          </a:xfrm>
          <a:prstGeom prst="rect">
            <a:avLst/>
          </a:prstGeom>
          <a:gradFill>
            <a:gsLst>
              <a:gs pos="0">
                <a:srgbClr val="000000">
                  <a:alpha val="95294"/>
                </a:srgbClr>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2" name="Google Shape;272;p12"/>
          <p:cNvSpPr/>
          <p:nvPr/>
        </p:nvSpPr>
        <p:spPr>
          <a:xfrm rot="10800000" flipH="1">
            <a:off x="8128857" y="0"/>
            <a:ext cx="4063143" cy="1576412"/>
          </a:xfrm>
          <a:prstGeom prst="rect">
            <a:avLst/>
          </a:prstGeom>
          <a:gradFill>
            <a:gsLst>
              <a:gs pos="0">
                <a:srgbClr val="0A3041">
                  <a:alpha val="67450"/>
                </a:srgbClr>
              </a:gs>
              <a:gs pos="19000">
                <a:srgbClr val="0A3041">
                  <a:alpha val="67450"/>
                </a:srgbClr>
              </a:gs>
              <a:gs pos="100000">
                <a:srgbClr val="156082">
                  <a:alpha val="78431"/>
                </a:srgbClr>
              </a:gs>
            </a:gsLst>
            <a:lin ang="191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3" name="Google Shape;273;p12"/>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333"/>
                </a:srgbClr>
              </a:gs>
              <a:gs pos="100000">
                <a:srgbClr val="000000">
                  <a:alpha val="73333"/>
                </a:srgbClr>
              </a:gs>
            </a:gsLst>
            <a:lin ang="203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4" name="Google Shape;274;p12"/>
          <p:cNvSpPr txBox="1"/>
          <p:nvPr/>
        </p:nvSpPr>
        <p:spPr>
          <a:xfrm>
            <a:off x="1371597" y="348866"/>
            <a:ext cx="10044023" cy="75726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rgbClr val="FFFFFF"/>
                </a:solidFill>
                <a:latin typeface="Play"/>
                <a:ea typeface="Play"/>
                <a:cs typeface="Play"/>
                <a:sym typeface="Play"/>
              </a:rPr>
              <a:t>¿Cuál es el circuito de notificación? </a:t>
            </a:r>
            <a:endParaRPr sz="1600" b="0" i="0" u="none" strike="noStrike" cap="none">
              <a:solidFill>
                <a:srgbClr val="000000"/>
              </a:solidFill>
              <a:latin typeface="Arial"/>
              <a:ea typeface="Arial"/>
              <a:cs typeface="Arial"/>
              <a:sym typeface="Arial"/>
            </a:endParaRPr>
          </a:p>
        </p:txBody>
      </p:sp>
      <p:grpSp>
        <p:nvGrpSpPr>
          <p:cNvPr id="275" name="Google Shape;275;p12"/>
          <p:cNvGrpSpPr/>
          <p:nvPr/>
        </p:nvGrpSpPr>
        <p:grpSpPr>
          <a:xfrm>
            <a:off x="308337" y="1679346"/>
            <a:ext cx="11722851" cy="4942679"/>
            <a:chOff x="3494" y="103887"/>
            <a:chExt cx="11722851" cy="4942679"/>
          </a:xfrm>
        </p:grpSpPr>
        <p:sp>
          <p:nvSpPr>
            <p:cNvPr id="276" name="Google Shape;276;p12"/>
            <p:cNvSpPr/>
            <p:nvPr/>
          </p:nvSpPr>
          <p:spPr>
            <a:xfrm>
              <a:off x="3494" y="103887"/>
              <a:ext cx="719824" cy="71982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2"/>
            <p:cNvSpPr/>
            <p:nvPr/>
          </p:nvSpPr>
          <p:spPr>
            <a:xfrm>
              <a:off x="3494" y="1031779"/>
              <a:ext cx="2056640" cy="11182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2"/>
            <p:cNvSpPr txBox="1"/>
            <p:nvPr/>
          </p:nvSpPr>
          <p:spPr>
            <a:xfrm>
              <a:off x="3494" y="1031779"/>
              <a:ext cx="2056640" cy="11182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dirty="0">
                  <a:solidFill>
                    <a:schemeClr val="dk1"/>
                  </a:solidFill>
                  <a:latin typeface="Arial"/>
                  <a:ea typeface="Arial"/>
                  <a:cs typeface="Arial"/>
                  <a:sym typeface="Arial"/>
                </a:rPr>
                <a:t>Primer paso: </a:t>
              </a:r>
              <a:r>
                <a:rPr lang="en-US" sz="1800" b="1" i="0" u="none" strike="noStrike" cap="none" dirty="0" err="1">
                  <a:solidFill>
                    <a:schemeClr val="dk1"/>
                  </a:solidFill>
                  <a:latin typeface="Arial"/>
                  <a:ea typeface="Arial"/>
                  <a:cs typeface="Arial"/>
                  <a:sym typeface="Arial"/>
                </a:rPr>
                <a:t>Recolección</a:t>
              </a:r>
              <a:r>
                <a:rPr lang="en-US" sz="1800" b="1" i="0" u="none" strike="noStrike" cap="none" dirty="0">
                  <a:solidFill>
                    <a:schemeClr val="dk1"/>
                  </a:solidFill>
                  <a:latin typeface="Arial"/>
                  <a:ea typeface="Arial"/>
                  <a:cs typeface="Arial"/>
                  <a:sym typeface="Arial"/>
                </a:rPr>
                <a:t> de </a:t>
              </a:r>
              <a:r>
                <a:rPr lang="en-US" sz="1800" b="1" i="0" u="none" strike="noStrike" cap="none" dirty="0" err="1">
                  <a:solidFill>
                    <a:schemeClr val="dk1"/>
                  </a:solidFill>
                  <a:latin typeface="Arial"/>
                  <a:ea typeface="Arial"/>
                  <a:cs typeface="Arial"/>
                  <a:sym typeface="Arial"/>
                </a:rPr>
                <a:t>información</a:t>
              </a:r>
              <a:r>
                <a:rPr lang="en-US" sz="1800" b="1" i="0" u="none" strike="noStrike" cap="none" dirty="0">
                  <a:solidFill>
                    <a:schemeClr val="dk1"/>
                  </a:solidFill>
                  <a:latin typeface="Arial"/>
                  <a:ea typeface="Arial"/>
                  <a:cs typeface="Arial"/>
                  <a:sym typeface="Arial"/>
                </a:rPr>
                <a:t> y </a:t>
              </a:r>
              <a:r>
                <a:rPr lang="en-US" sz="1800" b="1" i="0" u="none" strike="noStrike" cap="none" dirty="0" err="1">
                  <a:solidFill>
                    <a:schemeClr val="dk1"/>
                  </a:solidFill>
                  <a:latin typeface="Arial"/>
                  <a:ea typeface="Arial"/>
                  <a:cs typeface="Arial"/>
                  <a:sym typeface="Arial"/>
                </a:rPr>
                <a:t>notificación</a:t>
              </a:r>
              <a:endParaRPr sz="1800" b="0" i="0" u="none" strike="noStrike" cap="none" dirty="0">
                <a:solidFill>
                  <a:schemeClr val="dk1"/>
                </a:solidFill>
                <a:latin typeface="Arial"/>
                <a:ea typeface="Arial"/>
                <a:cs typeface="Arial"/>
                <a:sym typeface="Arial"/>
              </a:endParaRPr>
            </a:p>
          </p:txBody>
        </p:sp>
        <p:sp>
          <p:nvSpPr>
            <p:cNvPr id="279" name="Google Shape;279;p12"/>
            <p:cNvSpPr/>
            <p:nvPr/>
          </p:nvSpPr>
          <p:spPr>
            <a:xfrm>
              <a:off x="29058" y="2350741"/>
              <a:ext cx="2056640" cy="26958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2"/>
            <p:cNvSpPr txBox="1"/>
            <p:nvPr/>
          </p:nvSpPr>
          <p:spPr>
            <a:xfrm>
              <a:off x="29058" y="2350741"/>
              <a:ext cx="2056640" cy="269582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Comunicación de la identificación y captación de casos y el almacenamiento de la información.</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49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La notificación se constituye en una voz de alerta ante el cual hay que responder con intervenciones oportunas de prevención y de control según el caso.</a:t>
              </a:r>
              <a:endParaRPr sz="1400" b="0" i="0" u="none" strike="noStrike" cap="none">
                <a:solidFill>
                  <a:schemeClr val="dk1"/>
                </a:solidFill>
                <a:latin typeface="Arial"/>
                <a:ea typeface="Arial"/>
                <a:cs typeface="Arial"/>
                <a:sym typeface="Arial"/>
              </a:endParaRPr>
            </a:p>
          </p:txBody>
        </p:sp>
        <p:sp>
          <p:nvSpPr>
            <p:cNvPr id="281" name="Google Shape;281;p12"/>
            <p:cNvSpPr/>
            <p:nvPr/>
          </p:nvSpPr>
          <p:spPr>
            <a:xfrm>
              <a:off x="2420047" y="103887"/>
              <a:ext cx="719824" cy="71982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2"/>
            <p:cNvSpPr/>
            <p:nvPr/>
          </p:nvSpPr>
          <p:spPr>
            <a:xfrm>
              <a:off x="2420047" y="1031779"/>
              <a:ext cx="2056640" cy="11182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2"/>
            <p:cNvSpPr txBox="1"/>
            <p:nvPr/>
          </p:nvSpPr>
          <p:spPr>
            <a:xfrm>
              <a:off x="2420047" y="1031779"/>
              <a:ext cx="2056640" cy="11182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dirty="0">
                  <a:solidFill>
                    <a:schemeClr val="dk1"/>
                  </a:solidFill>
                  <a:latin typeface="Arial"/>
                  <a:ea typeface="Arial"/>
                  <a:cs typeface="Arial"/>
                  <a:sym typeface="Arial"/>
                </a:rPr>
                <a:t>Segundo paso: </a:t>
              </a:r>
              <a:r>
                <a:rPr lang="en-US" sz="1800" b="1" i="0" u="none" strike="noStrike" cap="none" dirty="0" err="1">
                  <a:solidFill>
                    <a:schemeClr val="dk1"/>
                  </a:solidFill>
                  <a:latin typeface="Arial"/>
                  <a:ea typeface="Arial"/>
                  <a:cs typeface="Arial"/>
                  <a:sym typeface="Arial"/>
                </a:rPr>
                <a:t>Sistematización</a:t>
              </a:r>
              <a:r>
                <a:rPr lang="en-US" sz="1800" b="1" i="0" u="none" strike="noStrike" cap="none" dirty="0">
                  <a:solidFill>
                    <a:schemeClr val="dk1"/>
                  </a:solidFill>
                  <a:latin typeface="Arial"/>
                  <a:ea typeface="Arial"/>
                  <a:cs typeface="Arial"/>
                  <a:sym typeface="Arial"/>
                </a:rPr>
                <a:t> y </a:t>
              </a:r>
              <a:r>
                <a:rPr lang="en-US" sz="1800" b="1" i="0" u="none" strike="noStrike" cap="none" dirty="0" err="1">
                  <a:solidFill>
                    <a:schemeClr val="dk1"/>
                  </a:solidFill>
                  <a:latin typeface="Arial"/>
                  <a:ea typeface="Arial"/>
                  <a:cs typeface="Arial"/>
                  <a:sym typeface="Arial"/>
                </a:rPr>
                <a:t>Análisis</a:t>
              </a:r>
              <a:r>
                <a:rPr lang="en-US" sz="1800" b="1" i="0" u="none" strike="noStrike" cap="none" dirty="0">
                  <a:solidFill>
                    <a:schemeClr val="dk1"/>
                  </a:solidFill>
                  <a:latin typeface="Arial"/>
                  <a:ea typeface="Arial"/>
                  <a:cs typeface="Arial"/>
                  <a:sym typeface="Arial"/>
                </a:rPr>
                <a:t> de la </a:t>
              </a:r>
              <a:r>
                <a:rPr lang="en-US" sz="1800" b="1" i="0" u="none" strike="noStrike" cap="none" dirty="0" err="1">
                  <a:solidFill>
                    <a:schemeClr val="dk1"/>
                  </a:solidFill>
                  <a:latin typeface="Arial"/>
                  <a:ea typeface="Arial"/>
                  <a:cs typeface="Arial"/>
                  <a:sym typeface="Arial"/>
                </a:rPr>
                <a:t>información</a:t>
              </a:r>
              <a:endParaRPr sz="1800" b="0" i="0" u="none" strike="noStrike" cap="none" dirty="0">
                <a:solidFill>
                  <a:schemeClr val="dk1"/>
                </a:solidFill>
                <a:latin typeface="Arial"/>
                <a:ea typeface="Arial"/>
                <a:cs typeface="Arial"/>
                <a:sym typeface="Arial"/>
              </a:endParaRPr>
            </a:p>
          </p:txBody>
        </p:sp>
        <p:sp>
          <p:nvSpPr>
            <p:cNvPr id="284" name="Google Shape;284;p12"/>
            <p:cNvSpPr/>
            <p:nvPr/>
          </p:nvSpPr>
          <p:spPr>
            <a:xfrm>
              <a:off x="2420047" y="2246854"/>
              <a:ext cx="2056640" cy="26958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2"/>
            <p:cNvSpPr txBox="1"/>
            <p:nvPr/>
          </p:nvSpPr>
          <p:spPr>
            <a:xfrm>
              <a:off x="2420047" y="2246854"/>
              <a:ext cx="2056640" cy="269582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Los diferentes niveles (local, municipal, provincial) se encuentran en condiciones de poder integrarlos y analizarlos. </a:t>
              </a:r>
              <a:endParaRPr sz="1400" b="0" i="0" u="none" strike="noStrike" cap="none">
                <a:solidFill>
                  <a:schemeClr val="dk1"/>
                </a:solidFill>
                <a:latin typeface="Arial"/>
                <a:ea typeface="Arial"/>
                <a:cs typeface="Arial"/>
                <a:sym typeface="Arial"/>
              </a:endParaRPr>
            </a:p>
          </p:txBody>
        </p:sp>
        <p:sp>
          <p:nvSpPr>
            <p:cNvPr id="286" name="Google Shape;286;p12"/>
            <p:cNvSpPr/>
            <p:nvPr/>
          </p:nvSpPr>
          <p:spPr>
            <a:xfrm>
              <a:off x="4836600" y="103887"/>
              <a:ext cx="719824" cy="719824"/>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2"/>
            <p:cNvSpPr/>
            <p:nvPr/>
          </p:nvSpPr>
          <p:spPr>
            <a:xfrm>
              <a:off x="4836600" y="1031779"/>
              <a:ext cx="2056640" cy="11182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2"/>
            <p:cNvSpPr txBox="1"/>
            <p:nvPr/>
          </p:nvSpPr>
          <p:spPr>
            <a:xfrm>
              <a:off x="4836600" y="1031779"/>
              <a:ext cx="2056640" cy="11182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Tercer paso: Difusión</a:t>
              </a:r>
              <a:endParaRPr sz="1800" b="0" i="0" u="none" strike="noStrike" cap="none">
                <a:solidFill>
                  <a:schemeClr val="dk1"/>
                </a:solidFill>
                <a:latin typeface="Arial"/>
                <a:ea typeface="Arial"/>
                <a:cs typeface="Arial"/>
                <a:sym typeface="Arial"/>
              </a:endParaRPr>
            </a:p>
          </p:txBody>
        </p:sp>
        <p:sp>
          <p:nvSpPr>
            <p:cNvPr id="289" name="Google Shape;289;p12"/>
            <p:cNvSpPr/>
            <p:nvPr/>
          </p:nvSpPr>
          <p:spPr>
            <a:xfrm>
              <a:off x="4836600" y="2246854"/>
              <a:ext cx="2056640" cy="26958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2"/>
            <p:cNvSpPr txBox="1"/>
            <p:nvPr/>
          </p:nvSpPr>
          <p:spPr>
            <a:xfrm>
              <a:off x="4836600" y="2246854"/>
              <a:ext cx="2056640" cy="269582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Dado que el análisis de datos debe realizarse en todos los niveles del sistema, la retroalimentación del sistema debe también llegar a esos mismos niveles</a:t>
              </a:r>
              <a:endParaRPr sz="1400" b="0" i="0" u="none" strike="noStrike" cap="none">
                <a:solidFill>
                  <a:schemeClr val="dk1"/>
                </a:solidFill>
                <a:latin typeface="Arial"/>
                <a:ea typeface="Arial"/>
                <a:cs typeface="Arial"/>
                <a:sym typeface="Arial"/>
              </a:endParaRPr>
            </a:p>
          </p:txBody>
        </p:sp>
        <p:sp>
          <p:nvSpPr>
            <p:cNvPr id="291" name="Google Shape;291;p12"/>
            <p:cNvSpPr/>
            <p:nvPr/>
          </p:nvSpPr>
          <p:spPr>
            <a:xfrm>
              <a:off x="7253152" y="103887"/>
              <a:ext cx="719824" cy="719824"/>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2"/>
            <p:cNvSpPr/>
            <p:nvPr/>
          </p:nvSpPr>
          <p:spPr>
            <a:xfrm>
              <a:off x="7253152" y="1031779"/>
              <a:ext cx="2056640" cy="11182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2"/>
            <p:cNvSpPr txBox="1"/>
            <p:nvPr/>
          </p:nvSpPr>
          <p:spPr>
            <a:xfrm>
              <a:off x="7253152" y="1031779"/>
              <a:ext cx="2056640" cy="11182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Cuarto paso: Implementación de Acciones</a:t>
              </a:r>
              <a:endParaRPr sz="1800" b="0" i="0" u="none" strike="noStrike" cap="none">
                <a:solidFill>
                  <a:schemeClr val="dk1"/>
                </a:solidFill>
                <a:latin typeface="Arial"/>
                <a:ea typeface="Arial"/>
                <a:cs typeface="Arial"/>
                <a:sym typeface="Arial"/>
              </a:endParaRPr>
            </a:p>
          </p:txBody>
        </p:sp>
        <p:sp>
          <p:nvSpPr>
            <p:cNvPr id="294" name="Google Shape;294;p12"/>
            <p:cNvSpPr/>
            <p:nvPr/>
          </p:nvSpPr>
          <p:spPr>
            <a:xfrm>
              <a:off x="7253152" y="2246854"/>
              <a:ext cx="2056640" cy="26958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2"/>
            <p:cNvSpPr txBox="1"/>
            <p:nvPr/>
          </p:nvSpPr>
          <p:spPr>
            <a:xfrm>
              <a:off x="7253152" y="2246854"/>
              <a:ext cx="2056640" cy="269582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Medidas de prevención o de control más eficaces y eficientes en el nivel local, para mejorar las condiciones de salud de la población</a:t>
              </a:r>
              <a:endParaRPr sz="1400" b="0" i="0" u="none" strike="noStrike" cap="none">
                <a:solidFill>
                  <a:schemeClr val="dk1"/>
                </a:solidFill>
                <a:latin typeface="Arial"/>
                <a:ea typeface="Arial"/>
                <a:cs typeface="Arial"/>
                <a:sym typeface="Arial"/>
              </a:endParaRPr>
            </a:p>
          </p:txBody>
        </p:sp>
        <p:sp>
          <p:nvSpPr>
            <p:cNvPr id="296" name="Google Shape;296;p12"/>
            <p:cNvSpPr/>
            <p:nvPr/>
          </p:nvSpPr>
          <p:spPr>
            <a:xfrm>
              <a:off x="9669705" y="103887"/>
              <a:ext cx="719824" cy="719824"/>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2"/>
            <p:cNvSpPr/>
            <p:nvPr/>
          </p:nvSpPr>
          <p:spPr>
            <a:xfrm>
              <a:off x="9669705" y="1031779"/>
              <a:ext cx="2056640" cy="11182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2"/>
            <p:cNvSpPr txBox="1"/>
            <p:nvPr/>
          </p:nvSpPr>
          <p:spPr>
            <a:xfrm>
              <a:off x="9669705" y="1031779"/>
              <a:ext cx="2056640" cy="11182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Quinto paso: Evaluación</a:t>
              </a:r>
              <a:endParaRPr sz="1800" b="0" i="0" u="none" strike="noStrike" cap="none">
                <a:solidFill>
                  <a:schemeClr val="dk1"/>
                </a:solidFill>
                <a:latin typeface="Arial"/>
                <a:ea typeface="Arial"/>
                <a:cs typeface="Arial"/>
                <a:sym typeface="Arial"/>
              </a:endParaRPr>
            </a:p>
          </p:txBody>
        </p:sp>
        <p:sp>
          <p:nvSpPr>
            <p:cNvPr id="299" name="Google Shape;299;p12"/>
            <p:cNvSpPr/>
            <p:nvPr/>
          </p:nvSpPr>
          <p:spPr>
            <a:xfrm>
              <a:off x="9669705" y="2246854"/>
              <a:ext cx="2056640" cy="26958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2"/>
            <p:cNvSpPr txBox="1"/>
            <p:nvPr/>
          </p:nvSpPr>
          <p:spPr>
            <a:xfrm>
              <a:off x="9669705" y="2246854"/>
              <a:ext cx="2056640" cy="269582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Promueve el mejor uso de los recursos de la salud pública para el control de enfermedades y daños a la salud en la población.</a:t>
              </a:r>
              <a:endParaRPr sz="1400" b="0" i="0" u="none" strike="noStrike" cap="none">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barn(inVertical)">
                                      <p:cBhvr>
                                        <p:cTn id="7"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13"/>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306" name="Google Shape;306;p13"/>
          <p:cNvGrpSpPr/>
          <p:nvPr/>
        </p:nvGrpSpPr>
        <p:grpSpPr>
          <a:xfrm rot="5400000">
            <a:off x="-2340441" y="2666183"/>
            <a:ext cx="5860051" cy="527712"/>
            <a:chOff x="6081624" y="1998368"/>
            <a:chExt cx="5613457" cy="782175"/>
          </a:xfrm>
        </p:grpSpPr>
        <p:sp>
          <p:nvSpPr>
            <p:cNvPr id="307" name="Google Shape;307;p13"/>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8" name="Google Shape;308;p13"/>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09" name="Google Shape;309;p13"/>
          <p:cNvSpPr/>
          <p:nvPr/>
        </p:nvSpPr>
        <p:spPr>
          <a:xfrm>
            <a:off x="579528" y="517897"/>
            <a:ext cx="11111729" cy="5857966"/>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0" name="Google Shape;310;p13"/>
          <p:cNvSpPr txBox="1"/>
          <p:nvPr/>
        </p:nvSpPr>
        <p:spPr>
          <a:xfrm>
            <a:off x="1012804" y="717402"/>
            <a:ext cx="5830472" cy="1374827"/>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rgbClr val="000000"/>
              </a:buClr>
              <a:buSzPct val="100000"/>
              <a:buFont typeface="Arial"/>
              <a:buNone/>
            </a:pPr>
            <a:r>
              <a:rPr lang="en-US" sz="2800" b="1" i="0" u="none" strike="noStrike" cap="none">
                <a:solidFill>
                  <a:schemeClr val="dk1"/>
                </a:solidFill>
                <a:latin typeface="Play"/>
                <a:ea typeface="Play"/>
                <a:cs typeface="Play"/>
                <a:sym typeface="Play"/>
              </a:rPr>
              <a:t>Información para la vigilancia en las instituciones de salud se recolecta básicamente de dos formas</a:t>
            </a:r>
            <a:endParaRPr sz="1600" b="0" i="0" u="none" strike="noStrike" cap="none">
              <a:solidFill>
                <a:srgbClr val="000000"/>
              </a:solidFill>
              <a:latin typeface="Arial"/>
              <a:ea typeface="Arial"/>
              <a:cs typeface="Arial"/>
              <a:sym typeface="Arial"/>
            </a:endParaRPr>
          </a:p>
        </p:txBody>
      </p:sp>
      <p:sp>
        <p:nvSpPr>
          <p:cNvPr id="311" name="Google Shape;311;p13"/>
          <p:cNvSpPr/>
          <p:nvPr/>
        </p:nvSpPr>
        <p:spPr>
          <a:xfrm flipH="1">
            <a:off x="1055714" y="2263365"/>
            <a:ext cx="4937760"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2" name="Google Shape;312;p13"/>
          <p:cNvSpPr/>
          <p:nvPr/>
        </p:nvSpPr>
        <p:spPr>
          <a:xfrm>
            <a:off x="1055715" y="2508105"/>
            <a:ext cx="5040285" cy="3632493"/>
          </a:xfrm>
          <a:prstGeom prst="rect">
            <a:avLst/>
          </a:prstGeom>
          <a:noFill/>
          <a:ln>
            <a:noFill/>
          </a:ln>
        </p:spPr>
        <p:txBody>
          <a:bodyPr spcFirstLastPara="1" wrap="square" lIns="91425" tIns="45700" rIns="91425" bIns="45700" anchor="ctr" anchorCtr="0">
            <a:normAutofit/>
          </a:bodyPr>
          <a:lstStyle/>
          <a:p>
            <a:pPr marL="0" marR="0" lvl="0" indent="-127000" algn="l" rtl="0">
              <a:lnSpc>
                <a:spcPct val="90000"/>
              </a:lnSpc>
              <a:spcBef>
                <a:spcPts val="0"/>
              </a:spcBef>
              <a:spcAft>
                <a:spcPts val="0"/>
              </a:spcAft>
              <a:buClr>
                <a:schemeClr val="dk1"/>
              </a:buClr>
              <a:buSzPts val="2000"/>
              <a:buFont typeface="Arial"/>
              <a:buChar char="•"/>
            </a:pPr>
            <a:r>
              <a:rPr lang="en-US" sz="2000" b="1" i="0" u="none" strike="noStrike" cap="none" dirty="0" err="1">
                <a:solidFill>
                  <a:schemeClr val="dk1"/>
                </a:solidFill>
                <a:latin typeface="Arial"/>
                <a:ea typeface="Arial"/>
                <a:cs typeface="Arial"/>
                <a:sym typeface="Arial"/>
              </a:rPr>
              <a:t>Pasiva</a:t>
            </a:r>
            <a:r>
              <a:rPr lang="en-US" sz="2000" b="0" i="0" u="none" strike="noStrike" cap="none" dirty="0">
                <a:solidFill>
                  <a:schemeClr val="dk1"/>
                </a:solidFill>
                <a:latin typeface="Arial"/>
                <a:ea typeface="Arial"/>
                <a:cs typeface="Arial"/>
                <a:sym typeface="Arial"/>
              </a:rPr>
              <a:t>: se </a:t>
            </a:r>
            <a:r>
              <a:rPr lang="en-US" sz="2000" b="0" i="0" u="none" strike="noStrike" cap="none" dirty="0" err="1">
                <a:solidFill>
                  <a:schemeClr val="dk1"/>
                </a:solidFill>
                <a:latin typeface="Arial"/>
                <a:ea typeface="Arial"/>
                <a:cs typeface="Arial"/>
                <a:sym typeface="Arial"/>
              </a:rPr>
              <a:t>recolectan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los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datos</a:t>
            </a:r>
            <a:r>
              <a:rPr lang="en-US" sz="2000" b="0" i="0" u="none" strike="noStrike" cap="none" dirty="0">
                <a:solidFill>
                  <a:schemeClr val="dk1"/>
                </a:solidFill>
                <a:latin typeface="Arial"/>
                <a:ea typeface="Arial"/>
                <a:cs typeface="Arial"/>
                <a:sym typeface="Arial"/>
              </a:rPr>
              <a:t> con base </a:t>
            </a:r>
            <a:r>
              <a:rPr lang="en-US" sz="2000" b="0" i="0" u="none" strike="noStrike" cap="none" dirty="0" err="1">
                <a:solidFill>
                  <a:schemeClr val="dk1"/>
                </a:solidFill>
                <a:latin typeface="Arial"/>
                <a:ea typeface="Arial"/>
                <a:cs typeface="Arial"/>
                <a:sym typeface="Arial"/>
              </a:rPr>
              <a: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casos</a:t>
            </a:r>
            <a:r>
              <a:rPr lang="en-US" sz="2000" b="0" i="0" u="none" strike="noStrike" cap="none" dirty="0">
                <a:solidFill>
                  <a:schemeClr val="dk1"/>
                </a:solidFill>
                <a:latin typeface="Arial"/>
                <a:ea typeface="Arial"/>
                <a:cs typeface="Arial"/>
                <a:sym typeface="Arial"/>
              </a:rPr>
              <a:t> que las </a:t>
            </a:r>
            <a:r>
              <a:rPr lang="en-US" sz="2000" b="0" i="0" u="none" strike="noStrike" cap="none" dirty="0" err="1">
                <a:solidFill>
                  <a:schemeClr val="dk1"/>
                </a:solidFill>
                <a:latin typeface="Arial"/>
                <a:ea typeface="Arial"/>
                <a:cs typeface="Arial"/>
                <a:sym typeface="Arial"/>
              </a:rPr>
              <a:t>instituciones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rutinariamente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registran</a:t>
            </a:r>
            <a:r>
              <a:rPr lang="en-US" sz="200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127000" algn="l" rtl="0">
              <a:lnSpc>
                <a:spcPct val="90000"/>
              </a:lnSpc>
              <a:spcBef>
                <a:spcPts val="80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127000" algn="l" rtl="0">
              <a:lnSpc>
                <a:spcPct val="90000"/>
              </a:lnSpc>
              <a:spcBef>
                <a:spcPts val="80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127000" algn="l" rtl="0">
              <a:lnSpc>
                <a:spcPct val="90000"/>
              </a:lnSpc>
              <a:spcBef>
                <a:spcPts val="800"/>
              </a:spcBef>
              <a:spcAft>
                <a:spcPts val="0"/>
              </a:spcAft>
              <a:buClr>
                <a:schemeClr val="dk1"/>
              </a:buClr>
              <a:buSzPts val="2000"/>
              <a:buFont typeface="Arial"/>
              <a:buChar char="•"/>
            </a:pPr>
            <a:r>
              <a:rPr lang="en-US" sz="2000" b="1" i="0" u="none" strike="noStrike" cap="none" dirty="0" err="1">
                <a:solidFill>
                  <a:schemeClr val="dk1"/>
                </a:solidFill>
                <a:latin typeface="Arial"/>
                <a:ea typeface="Arial"/>
                <a:cs typeface="Arial"/>
                <a:sym typeface="Arial"/>
              </a:rPr>
              <a:t>Activa</a:t>
            </a:r>
            <a:r>
              <a:rPr lang="en-US" sz="2000" b="0" i="0" u="none" strike="noStrike" cap="none" dirty="0">
                <a:solidFill>
                  <a:schemeClr val="dk1"/>
                </a:solidFill>
                <a:latin typeface="Arial"/>
                <a:ea typeface="Arial"/>
                <a:cs typeface="Arial"/>
                <a:sym typeface="Arial"/>
              </a:rPr>
              <a:t>: es </a:t>
            </a:r>
            <a:r>
              <a:rPr lang="en-US" sz="2000" b="0" i="0" u="none" strike="noStrike" cap="none" dirty="0" err="1">
                <a:solidFill>
                  <a:schemeClr val="dk1"/>
                </a:solidFill>
                <a:latin typeface="Arial"/>
                <a:ea typeface="Arial"/>
                <a:cs typeface="Arial"/>
                <a:sym typeface="Arial"/>
              </a:rPr>
              <a:t>aquella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en</a:t>
            </a:r>
            <a:r>
              <a:rPr lang="en-US" sz="2000" b="0" i="0" u="none" strike="noStrike" cap="none" dirty="0">
                <a:solidFill>
                  <a:schemeClr val="dk1"/>
                </a:solidFill>
                <a:latin typeface="Arial"/>
                <a:ea typeface="Arial"/>
                <a:cs typeface="Arial"/>
                <a:sym typeface="Arial"/>
              </a:rPr>
              <a:t> la </a:t>
            </a:r>
            <a:r>
              <a:rPr lang="en-US" sz="2000" b="0" i="0" u="none" strike="noStrike" cap="none" dirty="0" err="1">
                <a:solidFill>
                  <a:schemeClr val="dk1"/>
                </a:solidFill>
                <a:latin typeface="Arial"/>
                <a:ea typeface="Arial"/>
                <a:cs typeface="Arial"/>
                <a:sym typeface="Arial"/>
              </a:rPr>
              <a:t>cual</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el</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equipo</a:t>
            </a:r>
            <a:r>
              <a:rPr lang="en-US" sz="2000" b="0" i="0" u="none" strike="noStrike" cap="none" dirty="0">
                <a:solidFill>
                  <a:schemeClr val="dk1"/>
                </a:solidFill>
                <a:latin typeface="Arial"/>
                <a:ea typeface="Arial"/>
                <a:cs typeface="Arial"/>
                <a:sym typeface="Arial"/>
              </a:rPr>
              <a:t> de </a:t>
            </a:r>
            <a:r>
              <a:rPr lang="en-US" sz="2000" b="0" i="0" u="none" strike="noStrike" cap="none" dirty="0" err="1">
                <a:solidFill>
                  <a:schemeClr val="dk1"/>
                </a:solidFill>
                <a:latin typeface="Arial"/>
                <a:ea typeface="Arial"/>
                <a:cs typeface="Arial"/>
                <a:sym typeface="Arial"/>
              </a:rPr>
              <a:t>salud</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acude</a:t>
            </a:r>
            <a:r>
              <a:rPr lang="en-US" sz="2000" b="0" i="0" u="none" strike="noStrike" cap="none" dirty="0">
                <a:solidFill>
                  <a:schemeClr val="dk1"/>
                </a:solidFill>
                <a:latin typeface="Arial"/>
                <a:ea typeface="Arial"/>
                <a:cs typeface="Arial"/>
                <a:sym typeface="Arial"/>
              </a:rPr>
              <a:t> a la </a:t>
            </a:r>
            <a:r>
              <a:rPr lang="en-US" sz="2000" b="0" i="0" u="none" strike="noStrike" cap="none" dirty="0" err="1">
                <a:solidFill>
                  <a:schemeClr val="dk1"/>
                </a:solidFill>
                <a:latin typeface="Arial"/>
                <a:ea typeface="Arial"/>
                <a:cs typeface="Arial"/>
                <a:sym typeface="Arial"/>
              </a:rPr>
              <a:t>fuente</a:t>
            </a:r>
            <a:r>
              <a:rPr lang="en-US" sz="2000" b="0" i="0" u="none" strike="noStrike" cap="none" dirty="0">
                <a:solidFill>
                  <a:schemeClr val="dk1"/>
                </a:solidFill>
                <a:latin typeface="Arial"/>
                <a:ea typeface="Arial"/>
                <a:cs typeface="Arial"/>
                <a:sym typeface="Arial"/>
              </a:rPr>
              <a:t> de </a:t>
            </a:r>
            <a:r>
              <a:rPr lang="en-US" sz="2000" b="0" i="0" u="none" strike="noStrike" cap="none" dirty="0" err="1">
                <a:solidFill>
                  <a:schemeClr val="dk1"/>
                </a:solidFill>
                <a:latin typeface="Arial"/>
                <a:ea typeface="Arial"/>
                <a:cs typeface="Arial"/>
                <a:sym typeface="Arial"/>
              </a:rPr>
              <a:t>información</a:t>
            </a:r>
            <a:r>
              <a:rPr lang="en-US" sz="2000" b="0" i="0" u="none" strike="noStrike" cap="none" dirty="0">
                <a:solidFill>
                  <a:schemeClr val="dk1"/>
                </a:solidFill>
                <a:latin typeface="Arial"/>
                <a:ea typeface="Arial"/>
                <a:cs typeface="Arial"/>
                <a:sym typeface="Arial"/>
              </a:rPr>
              <a:t> para </a:t>
            </a:r>
            <a:r>
              <a:rPr lang="en-US" sz="2000" b="0" i="0" u="none" strike="noStrike" cap="none" dirty="0" err="1">
                <a:solidFill>
                  <a:schemeClr val="dk1"/>
                </a:solidFill>
                <a:latin typeface="Arial"/>
                <a:ea typeface="Arial"/>
                <a:cs typeface="Arial"/>
                <a:sym typeface="Arial"/>
              </a:rPr>
              <a:t>realizar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una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búsqueda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intencional</a:t>
            </a:r>
            <a:r>
              <a:rPr lang="en-US" sz="2000" b="0" i="0" u="none" strike="noStrike" cap="none" dirty="0">
                <a:solidFill>
                  <a:schemeClr val="dk1"/>
                </a:solidFill>
                <a:latin typeface="Arial"/>
                <a:ea typeface="Arial"/>
                <a:cs typeface="Arial"/>
                <a:sym typeface="Arial"/>
              </a:rPr>
              <a:t> de </a:t>
            </a:r>
            <a:r>
              <a:rPr lang="en-US" sz="2000" b="0" i="0" u="none" strike="noStrike" cap="none" dirty="0" err="1">
                <a:solidFill>
                  <a:schemeClr val="dk1"/>
                </a:solidFill>
                <a:latin typeface="Arial"/>
                <a:ea typeface="Arial"/>
                <a:cs typeface="Arial"/>
                <a:sym typeface="Arial"/>
              </a:rPr>
              <a:t>casos</a:t>
            </a:r>
            <a:r>
              <a:rPr lang="en-US" sz="2000" b="0" i="0" u="none" strike="noStrike" cap="none" dirty="0">
                <a:solidFill>
                  <a:schemeClr val="dk1"/>
                </a:solidFill>
                <a:latin typeface="Arial"/>
                <a:ea typeface="Arial"/>
                <a:cs typeface="Arial"/>
                <a:sym typeface="Arial"/>
              </a:rPr>
              <a:t> del </a:t>
            </a:r>
            <a:r>
              <a:rPr lang="en-US" sz="2000" b="0" i="0" u="none" strike="noStrike" cap="none" dirty="0" err="1">
                <a:solidFill>
                  <a:schemeClr val="dk1"/>
                </a:solidFill>
                <a:latin typeface="Arial"/>
                <a:ea typeface="Arial"/>
                <a:cs typeface="Arial"/>
                <a:sym typeface="Arial"/>
              </a:rPr>
              <a:t>evento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sujeto</a:t>
            </a:r>
            <a:r>
              <a:rPr lang="en-US" sz="2000" b="0" i="0" u="none" strike="noStrike" cap="none" dirty="0">
                <a:solidFill>
                  <a:schemeClr val="dk1"/>
                </a:solidFill>
                <a:latin typeface="Arial"/>
                <a:ea typeface="Arial"/>
                <a:cs typeface="Arial"/>
                <a:sym typeface="Arial"/>
              </a:rPr>
              <a:t> de </a:t>
            </a:r>
            <a:r>
              <a:rPr lang="en-US" sz="2000" b="0" i="0" u="none" strike="noStrike" cap="none" dirty="0" err="1">
                <a:solidFill>
                  <a:schemeClr val="dk1"/>
                </a:solidFill>
                <a:latin typeface="Arial"/>
                <a:ea typeface="Arial"/>
                <a:cs typeface="Arial"/>
                <a:sym typeface="Arial"/>
              </a:rPr>
              <a:t>vigilancia</a:t>
            </a:r>
            <a:r>
              <a:rPr lang="en-US" sz="2000" b="0" i="0" u="none" strike="noStrike" cap="none" dirty="0">
                <a:solidFill>
                  <a:schemeClr val="dk1"/>
                </a:solidFill>
                <a:latin typeface="Arial"/>
                <a:ea typeface="Arial"/>
                <a:cs typeface="Arial"/>
                <a:sym typeface="Arial"/>
              </a:rPr>
              <a:t>.</a:t>
            </a:r>
            <a:br>
              <a:rPr lang="en-US" sz="2000" b="0" i="0" u="none" strike="noStrike" cap="none" dirty="0">
                <a:solidFill>
                  <a:schemeClr val="dk1"/>
                </a:solidFill>
                <a:latin typeface="Arial"/>
                <a:ea typeface="Arial"/>
                <a:cs typeface="Arial"/>
                <a:sym typeface="Arial"/>
              </a:rPr>
            </a:br>
            <a:endParaRPr sz="2000" b="0" i="0" u="none" strike="noStrike" cap="none" dirty="0">
              <a:solidFill>
                <a:schemeClr val="dk1"/>
              </a:solidFill>
              <a:latin typeface="Arial"/>
              <a:ea typeface="Arial"/>
              <a:cs typeface="Arial"/>
              <a:sym typeface="Arial"/>
            </a:endParaRPr>
          </a:p>
        </p:txBody>
      </p:sp>
      <p:pic>
        <p:nvPicPr>
          <p:cNvPr id="313" name="Google Shape;313;p13" descr="Hombre programador con relleno sólido"/>
          <p:cNvPicPr preferRelativeResize="0"/>
          <p:nvPr/>
        </p:nvPicPr>
        <p:blipFill rotWithShape="1">
          <a:blip r:embed="rId3">
            <a:alphaModFix/>
          </a:blip>
          <a:srcRect/>
          <a:stretch/>
        </p:blipFill>
        <p:spPr>
          <a:xfrm>
            <a:off x="7002961" y="774285"/>
            <a:ext cx="1999673" cy="1999673"/>
          </a:xfrm>
          <a:prstGeom prst="rect">
            <a:avLst/>
          </a:prstGeom>
          <a:noFill/>
          <a:ln>
            <a:noFill/>
          </a:ln>
        </p:spPr>
      </p:pic>
      <p:pic>
        <p:nvPicPr>
          <p:cNvPr id="314" name="Google Shape;314;p13" descr="Doctor con relleno sólido"/>
          <p:cNvPicPr preferRelativeResize="0"/>
          <p:nvPr/>
        </p:nvPicPr>
        <p:blipFill rotWithShape="1">
          <a:blip r:embed="rId4">
            <a:alphaModFix/>
          </a:blip>
          <a:srcRect/>
          <a:stretch/>
        </p:blipFill>
        <p:spPr>
          <a:xfrm>
            <a:off x="9279818" y="774285"/>
            <a:ext cx="1999673" cy="1999673"/>
          </a:xfrm>
          <a:prstGeom prst="rect">
            <a:avLst/>
          </a:prstGeom>
          <a:noFill/>
          <a:ln>
            <a:noFill/>
          </a:ln>
        </p:spPr>
      </p:pic>
      <p:pic>
        <p:nvPicPr>
          <p:cNvPr id="315" name="Google Shape;315;p13" descr="Huellas de zapatos contorno"/>
          <p:cNvPicPr preferRelativeResize="0"/>
          <p:nvPr/>
        </p:nvPicPr>
        <p:blipFill rotWithShape="1">
          <a:blip r:embed="rId5">
            <a:alphaModFix/>
          </a:blip>
          <a:srcRect/>
          <a:stretch/>
        </p:blipFill>
        <p:spPr>
          <a:xfrm>
            <a:off x="7534455" y="2942704"/>
            <a:ext cx="3213543" cy="32135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
        <p:nvSpPr>
          <p:cNvPr id="321" name="Google Shape;321;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2" name="Google Shape;322;p14"/>
          <p:cNvSpPr txBox="1">
            <a:spLocks noGrp="1"/>
          </p:cNvSpPr>
          <p:nvPr>
            <p:ph type="title"/>
          </p:nvPr>
        </p:nvSpPr>
        <p:spPr>
          <a:xfrm>
            <a:off x="307620" y="597160"/>
            <a:ext cx="11756561" cy="87772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3200"/>
              <a:buFont typeface="Play"/>
              <a:buNone/>
            </a:pPr>
            <a:r>
              <a:rPr lang="en-US" sz="4000" b="1">
                <a:solidFill>
                  <a:schemeClr val="dk1"/>
                </a:solidFill>
              </a:rPr>
              <a:t>¿Cuál es la estrategia nacional para cumplir con la notificación obligatoria? </a:t>
            </a:r>
            <a:br>
              <a:rPr lang="en-US" sz="3200" b="1">
                <a:solidFill>
                  <a:schemeClr val="dk1"/>
                </a:solidFill>
              </a:rPr>
            </a:br>
            <a:endParaRPr sz="3200">
              <a:solidFill>
                <a:schemeClr val="dk1"/>
              </a:solidFill>
            </a:endParaRPr>
          </a:p>
        </p:txBody>
      </p:sp>
      <p:grpSp>
        <p:nvGrpSpPr>
          <p:cNvPr id="323" name="Google Shape;323;p14"/>
          <p:cNvGrpSpPr/>
          <p:nvPr/>
        </p:nvGrpSpPr>
        <p:grpSpPr>
          <a:xfrm>
            <a:off x="382078" y="2316935"/>
            <a:ext cx="11427842" cy="3066649"/>
            <a:chOff x="2126" y="595221"/>
            <a:chExt cx="11427842" cy="3066649"/>
          </a:xfrm>
        </p:grpSpPr>
        <p:sp>
          <p:nvSpPr>
            <p:cNvPr id="324" name="Google Shape;324;p14"/>
            <p:cNvSpPr/>
            <p:nvPr/>
          </p:nvSpPr>
          <p:spPr>
            <a:xfrm>
              <a:off x="2126" y="595221"/>
              <a:ext cx="3243143" cy="2761728"/>
            </a:xfrm>
            <a:prstGeom prst="roundRect">
              <a:avLst>
                <a:gd name="adj" fmla="val 10000"/>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25" name="Google Shape;325;p14"/>
            <p:cNvSpPr/>
            <p:nvPr/>
          </p:nvSpPr>
          <p:spPr>
            <a:xfrm>
              <a:off x="323096" y="900142"/>
              <a:ext cx="3243143" cy="2761728"/>
            </a:xfrm>
            <a:prstGeom prst="roundRect">
              <a:avLst>
                <a:gd name="adj" fmla="val 10000"/>
              </a:avLst>
            </a:prstGeom>
            <a:solidFill>
              <a:schemeClr val="lt1">
                <a:alpha val="89411"/>
              </a:schemeClr>
            </a:solidFill>
            <a:ln w="19050" cap="flat" cmpd="sng">
              <a:solidFill>
                <a:srgbClr val="12608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26" name="Google Shape;326;p14"/>
            <p:cNvSpPr txBox="1"/>
            <p:nvPr/>
          </p:nvSpPr>
          <p:spPr>
            <a:xfrm>
              <a:off x="403984" y="981030"/>
              <a:ext cx="3081367" cy="259995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en-US" sz="1400" b="0" i="0" u="none" strike="noStrike" cap="none" dirty="0">
                  <a:solidFill>
                    <a:schemeClr val="dk1"/>
                  </a:solidFill>
                  <a:latin typeface="Arial"/>
                  <a:ea typeface="Arial"/>
                  <a:cs typeface="Arial"/>
                  <a:sym typeface="Arial"/>
                </a:rPr>
                <a:t>El </a:t>
              </a:r>
              <a:r>
                <a:rPr lang="en-US" sz="1800" b="1" i="0" u="none" strike="noStrike" cap="none" dirty="0">
                  <a:solidFill>
                    <a:srgbClr val="C00000"/>
                  </a:solidFill>
                  <a:latin typeface="Arial"/>
                  <a:ea typeface="Arial"/>
                  <a:cs typeface="Arial"/>
                  <a:sym typeface="Arial"/>
                </a:rPr>
                <a:t>Sistema Nacional de </a:t>
              </a:r>
              <a:r>
                <a:rPr lang="en-US" sz="1800" b="1" i="0" u="none" strike="noStrike" cap="none" dirty="0" err="1">
                  <a:solidFill>
                    <a:srgbClr val="C00000"/>
                  </a:solidFill>
                  <a:latin typeface="Arial"/>
                  <a:ea typeface="Arial"/>
                  <a:cs typeface="Arial"/>
                  <a:sym typeface="Arial"/>
                </a:rPr>
                <a:t>Vigilancia</a:t>
              </a:r>
              <a:r>
                <a:rPr lang="en-US" sz="1800" b="1" i="0" u="none" strike="noStrike" cap="none" dirty="0">
                  <a:solidFill>
                    <a:srgbClr val="C00000"/>
                  </a:solidFill>
                  <a:latin typeface="Arial"/>
                  <a:ea typeface="Arial"/>
                  <a:cs typeface="Arial"/>
                  <a:sym typeface="Arial"/>
                </a:rPr>
                <a:t> de la </a:t>
              </a:r>
              <a:r>
                <a:rPr lang="en-US" sz="1800" b="1" i="0" u="none" strike="noStrike" cap="none" dirty="0" err="1">
                  <a:solidFill>
                    <a:srgbClr val="C00000"/>
                  </a:solidFill>
                  <a:latin typeface="Arial"/>
                  <a:ea typeface="Arial"/>
                  <a:cs typeface="Arial"/>
                  <a:sym typeface="Arial"/>
                </a:rPr>
                <a:t>Salud</a:t>
              </a:r>
              <a:r>
                <a:rPr lang="en-US" sz="1800" b="1" i="0" u="none" strike="noStrike" cap="none" dirty="0">
                  <a:solidFill>
                    <a:srgbClr val="C00000"/>
                  </a:solidFill>
                  <a:latin typeface="Arial"/>
                  <a:ea typeface="Arial"/>
                  <a:cs typeface="Arial"/>
                  <a:sym typeface="Arial"/>
                </a:rPr>
                <a:t> (SNVS 2.0)</a:t>
              </a:r>
              <a:r>
                <a:rPr lang="en-US" sz="1800" b="1" i="0" u="none" strike="noStrike" cap="none" dirty="0">
                  <a:solidFill>
                    <a:schemeClr val="dk1"/>
                  </a:solidFill>
                  <a:latin typeface="Arial"/>
                  <a:ea typeface="Arial"/>
                  <a:cs typeface="Arial"/>
                  <a:sym typeface="Arial"/>
                </a:rPr>
                <a:t> </a:t>
              </a:r>
              <a:r>
                <a:rPr lang="en-US" sz="1400" b="0" i="0" u="none" strike="noStrike" cap="none" dirty="0">
                  <a:solidFill>
                    <a:schemeClr val="dk1"/>
                  </a:solidFill>
                  <a:latin typeface="Arial"/>
                  <a:ea typeface="Arial"/>
                  <a:cs typeface="Arial"/>
                  <a:sym typeface="Arial"/>
                </a:rPr>
                <a:t>se </a:t>
              </a:r>
              <a:r>
                <a:rPr lang="en-US" sz="1400" b="0" i="0" u="none" strike="noStrike" cap="none" dirty="0" err="1">
                  <a:solidFill>
                    <a:schemeClr val="dk1"/>
                  </a:solidFill>
                  <a:latin typeface="Arial"/>
                  <a:ea typeface="Arial"/>
                  <a:cs typeface="Arial"/>
                  <a:sym typeface="Arial"/>
                </a:rPr>
                <a:t>crea</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en</a:t>
              </a:r>
              <a:r>
                <a:rPr lang="en-US" sz="1400" b="0" i="0" u="none" strike="noStrike" cap="none" dirty="0">
                  <a:solidFill>
                    <a:schemeClr val="dk1"/>
                  </a:solidFill>
                  <a:latin typeface="Arial"/>
                  <a:ea typeface="Arial"/>
                  <a:cs typeface="Arial"/>
                  <a:sym typeface="Arial"/>
                </a:rPr>
                <a:t> 2006 es un </a:t>
              </a:r>
              <a:r>
                <a:rPr lang="en-US" sz="1400" b="0" i="0" u="none" strike="noStrike" cap="none" dirty="0" err="1">
                  <a:solidFill>
                    <a:schemeClr val="dk1"/>
                  </a:solidFill>
                  <a:latin typeface="Arial"/>
                  <a:ea typeface="Arial"/>
                  <a:cs typeface="Arial"/>
                  <a:sym typeface="Arial"/>
                </a:rPr>
                <a:t>sistema</a:t>
              </a:r>
              <a:r>
                <a:rPr lang="en-US" sz="1400" b="0" i="0" u="none" strike="noStrike" cap="none" dirty="0">
                  <a:solidFill>
                    <a:schemeClr val="dk1"/>
                  </a:solidFill>
                  <a:latin typeface="Arial"/>
                  <a:ea typeface="Arial"/>
                  <a:cs typeface="Arial"/>
                  <a:sym typeface="Arial"/>
                </a:rPr>
                <a:t> de </a:t>
              </a:r>
              <a:r>
                <a:rPr lang="en-US" sz="1400" b="0" i="0" u="none" strike="noStrike" cap="none" dirty="0" err="1">
                  <a:solidFill>
                    <a:schemeClr val="dk1"/>
                  </a:solidFill>
                  <a:latin typeface="Arial"/>
                  <a:ea typeface="Arial"/>
                  <a:cs typeface="Arial"/>
                  <a:sym typeface="Arial"/>
                </a:rPr>
                <a:t>registro</a:t>
              </a:r>
              <a:r>
                <a:rPr lang="en-US" sz="1400" b="0" i="0" u="none" strike="noStrike" cap="none" dirty="0">
                  <a:solidFill>
                    <a:schemeClr val="dk1"/>
                  </a:solidFill>
                  <a:latin typeface="Arial"/>
                  <a:ea typeface="Arial"/>
                  <a:cs typeface="Arial"/>
                  <a:sym typeface="Arial"/>
                </a:rPr>
                <a:t> que se </a:t>
              </a:r>
              <a:r>
                <a:rPr lang="en-US" sz="1400" b="0" i="0" u="none" strike="noStrike" cap="none" dirty="0" err="1">
                  <a:solidFill>
                    <a:schemeClr val="dk1"/>
                  </a:solidFill>
                  <a:latin typeface="Arial"/>
                  <a:ea typeface="Arial"/>
                  <a:cs typeface="Arial"/>
                  <a:sym typeface="Arial"/>
                </a:rPr>
                <a:t>ocupa</a:t>
              </a:r>
              <a:r>
                <a:rPr lang="en-US" sz="1400" b="0" i="0" u="none" strike="noStrike" cap="none" dirty="0">
                  <a:solidFill>
                    <a:schemeClr val="dk1"/>
                  </a:solidFill>
                  <a:latin typeface="Arial"/>
                  <a:ea typeface="Arial"/>
                  <a:cs typeface="Arial"/>
                  <a:sym typeface="Arial"/>
                </a:rPr>
                <a:t> de la </a:t>
              </a:r>
              <a:r>
                <a:rPr lang="en-US" sz="1400" b="0" i="0" u="none" strike="noStrike" cap="none" dirty="0" err="1">
                  <a:solidFill>
                    <a:schemeClr val="dk1"/>
                  </a:solidFill>
                  <a:latin typeface="Arial"/>
                  <a:ea typeface="Arial"/>
                  <a:cs typeface="Arial"/>
                  <a:sym typeface="Arial"/>
                </a:rPr>
                <a:t>notificación</a:t>
              </a:r>
              <a:r>
                <a:rPr lang="en-US" sz="1400" b="0" i="0" u="none" strike="noStrike" cap="none" dirty="0">
                  <a:solidFill>
                    <a:schemeClr val="dk1"/>
                  </a:solidFill>
                  <a:latin typeface="Arial"/>
                  <a:ea typeface="Arial"/>
                  <a:cs typeface="Arial"/>
                  <a:sym typeface="Arial"/>
                </a:rPr>
                <a:t> y </a:t>
              </a:r>
              <a:r>
                <a:rPr lang="en-US" sz="1400" b="0" i="0" u="none" strike="noStrike" cap="none" dirty="0" err="1">
                  <a:solidFill>
                    <a:schemeClr val="dk1"/>
                  </a:solidFill>
                  <a:latin typeface="Arial"/>
                  <a:ea typeface="Arial"/>
                  <a:cs typeface="Arial"/>
                  <a:sym typeface="Arial"/>
                </a:rPr>
                <a:t>el</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seguimiento</a:t>
              </a:r>
              <a:r>
                <a:rPr lang="en-US" sz="1400" b="0" i="0" u="none" strike="noStrike" cap="none" dirty="0">
                  <a:solidFill>
                    <a:schemeClr val="dk1"/>
                  </a:solidFill>
                  <a:latin typeface="Arial"/>
                  <a:ea typeface="Arial"/>
                  <a:cs typeface="Arial"/>
                  <a:sym typeface="Arial"/>
                </a:rPr>
                <a:t> de </a:t>
              </a:r>
              <a:r>
                <a:rPr lang="en-US" sz="1400" b="0" i="0" u="none" strike="noStrike" cap="none" dirty="0" err="1">
                  <a:solidFill>
                    <a:schemeClr val="dk1"/>
                  </a:solidFill>
                  <a:latin typeface="Arial"/>
                  <a:ea typeface="Arial"/>
                  <a:cs typeface="Arial"/>
                  <a:sym typeface="Arial"/>
                </a:rPr>
                <a:t>los</a:t>
              </a:r>
              <a:r>
                <a:rPr lang="en-US" sz="1400" b="0" i="0" u="none" strike="noStrike" cap="none" dirty="0">
                  <a:solidFill>
                    <a:schemeClr val="dk1"/>
                  </a:solidFill>
                  <a:latin typeface="Arial"/>
                  <a:ea typeface="Arial"/>
                  <a:cs typeface="Arial"/>
                  <a:sym typeface="Arial"/>
                </a:rPr>
                <a:t> ENOs para </a:t>
              </a:r>
              <a:r>
                <a:rPr lang="en-US" sz="1400" b="0" i="0" u="none" strike="noStrike" cap="none" dirty="0" err="1">
                  <a:solidFill>
                    <a:schemeClr val="dk1"/>
                  </a:solidFill>
                  <a:latin typeface="Arial"/>
                  <a:ea typeface="Arial"/>
                  <a:cs typeface="Arial"/>
                  <a:sym typeface="Arial"/>
                </a:rPr>
                <a:t>ponerlos</a:t>
              </a:r>
              <a:r>
                <a:rPr lang="en-US" sz="1400" b="0" i="0" u="none" strike="noStrike" cap="none" dirty="0">
                  <a:solidFill>
                    <a:schemeClr val="dk1"/>
                  </a:solidFill>
                  <a:latin typeface="Arial"/>
                  <a:ea typeface="Arial"/>
                  <a:cs typeface="Arial"/>
                  <a:sym typeface="Arial"/>
                </a:rPr>
                <a:t> a </a:t>
              </a:r>
              <a:r>
                <a:rPr lang="en-US" sz="1400" b="0" i="0" u="none" strike="noStrike" cap="none" dirty="0" err="1">
                  <a:solidFill>
                    <a:schemeClr val="dk1"/>
                  </a:solidFill>
                  <a:latin typeface="Arial"/>
                  <a:ea typeface="Arial"/>
                  <a:cs typeface="Arial"/>
                  <a:sym typeface="Arial"/>
                </a:rPr>
                <a:t>disposición</a:t>
              </a:r>
              <a:r>
                <a:rPr lang="en-US" sz="1400" b="0" i="0" u="none" strike="noStrike" cap="none" dirty="0">
                  <a:solidFill>
                    <a:schemeClr val="dk1"/>
                  </a:solidFill>
                  <a:latin typeface="Arial"/>
                  <a:ea typeface="Arial"/>
                  <a:cs typeface="Arial"/>
                  <a:sym typeface="Arial"/>
                </a:rPr>
                <a:t> de </a:t>
              </a:r>
              <a:r>
                <a:rPr lang="en-US" sz="1400" b="0" i="0" u="none" strike="noStrike" cap="none" dirty="0" err="1">
                  <a:solidFill>
                    <a:schemeClr val="dk1"/>
                  </a:solidFill>
                  <a:latin typeface="Arial"/>
                  <a:ea typeface="Arial"/>
                  <a:cs typeface="Arial"/>
                  <a:sym typeface="Arial"/>
                </a:rPr>
                <a:t>quienes</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deben</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tomar</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decisiones</a:t>
              </a:r>
              <a:r>
                <a:rPr lang="en-US" sz="1400" b="0" i="0" u="none" strike="noStrike" cap="none" dirty="0">
                  <a:solidFill>
                    <a:schemeClr val="dk1"/>
                  </a:solidFill>
                  <a:latin typeface="Arial"/>
                  <a:ea typeface="Arial"/>
                  <a:cs typeface="Arial"/>
                  <a:sym typeface="Arial"/>
                </a:rPr>
                <a:t> de </a:t>
              </a:r>
              <a:r>
                <a:rPr lang="en-US" sz="1400" b="0" i="0" u="none" strike="noStrike" cap="none" dirty="0" err="1">
                  <a:solidFill>
                    <a:schemeClr val="dk1"/>
                  </a:solidFill>
                  <a:latin typeface="Arial"/>
                  <a:ea typeface="Arial"/>
                  <a:cs typeface="Arial"/>
                  <a:sym typeface="Arial"/>
                </a:rPr>
                <a:t>salud</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pública</a:t>
              </a:r>
              <a:r>
                <a:rPr lang="en-US" sz="1400" b="0" i="0" u="none" strike="noStrike" cap="none" dirty="0">
                  <a:solidFill>
                    <a:schemeClr val="dk1"/>
                  </a:solidFill>
                  <a:latin typeface="Arial"/>
                  <a:ea typeface="Arial"/>
                  <a:cs typeface="Arial"/>
                  <a:sym typeface="Arial"/>
                </a:rPr>
                <a:t> o </a:t>
              </a:r>
              <a:r>
                <a:rPr lang="en-US" sz="1400" b="0" i="0" u="none" strike="noStrike" cap="none" dirty="0" err="1">
                  <a:solidFill>
                    <a:schemeClr val="dk1"/>
                  </a:solidFill>
                  <a:latin typeface="Arial"/>
                  <a:ea typeface="Arial"/>
                  <a:cs typeface="Arial"/>
                  <a:sym typeface="Arial"/>
                </a:rPr>
                <a:t>tienen</a:t>
              </a:r>
              <a:r>
                <a:rPr lang="en-US" sz="1400" b="0" i="0" u="none" strike="noStrike" cap="none" dirty="0">
                  <a:solidFill>
                    <a:schemeClr val="dk1"/>
                  </a:solidFill>
                  <a:latin typeface="Arial"/>
                  <a:ea typeface="Arial"/>
                  <a:cs typeface="Arial"/>
                  <a:sym typeface="Arial"/>
                </a:rPr>
                <a:t> a </a:t>
              </a:r>
              <a:r>
                <a:rPr lang="en-US" sz="1400" b="0" i="0" u="none" strike="noStrike" cap="none" dirty="0" err="1">
                  <a:solidFill>
                    <a:schemeClr val="dk1"/>
                  </a:solidFill>
                  <a:latin typeface="Arial"/>
                  <a:ea typeface="Arial"/>
                  <a:cs typeface="Arial"/>
                  <a:sym typeface="Arial"/>
                </a:rPr>
                <a:t>su</a:t>
              </a:r>
              <a:r>
                <a:rPr lang="en-US" sz="1400" b="0" i="0" u="none" strike="noStrike" cap="none" dirty="0">
                  <a:solidFill>
                    <a:schemeClr val="dk1"/>
                  </a:solidFill>
                  <a:latin typeface="Arial"/>
                  <a:ea typeface="Arial"/>
                  <a:cs typeface="Arial"/>
                  <a:sym typeface="Arial"/>
                </a:rPr>
                <a:t> cargo las </a:t>
              </a:r>
              <a:r>
                <a:rPr lang="en-US" sz="1400" b="0" i="0" u="none" strike="noStrike" cap="none" dirty="0" err="1">
                  <a:solidFill>
                    <a:schemeClr val="dk1"/>
                  </a:solidFill>
                  <a:latin typeface="Arial"/>
                  <a:ea typeface="Arial"/>
                  <a:cs typeface="Arial"/>
                  <a:sym typeface="Arial"/>
                </a:rPr>
                <a:t>acciones</a:t>
              </a:r>
              <a:r>
                <a:rPr lang="en-US" sz="1400" b="0" i="0" u="none" strike="noStrike" cap="none" dirty="0">
                  <a:solidFill>
                    <a:schemeClr val="dk1"/>
                  </a:solidFill>
                  <a:latin typeface="Arial"/>
                  <a:ea typeface="Arial"/>
                  <a:cs typeface="Arial"/>
                  <a:sym typeface="Arial"/>
                </a:rPr>
                <a:t> de control y/o </a:t>
              </a:r>
              <a:r>
                <a:rPr lang="en-US" sz="1400" b="0" i="0" u="none" strike="noStrike" cap="none" dirty="0" err="1">
                  <a:solidFill>
                    <a:schemeClr val="dk1"/>
                  </a:solidFill>
                  <a:latin typeface="Arial"/>
                  <a:ea typeface="Arial"/>
                  <a:cs typeface="Arial"/>
                  <a:sym typeface="Arial"/>
                </a:rPr>
                <a:t>prevención</a:t>
              </a:r>
              <a:r>
                <a:rPr lang="en-US" sz="1400" b="0" i="0" u="none" strike="noStrike" cap="none" dirty="0">
                  <a:solidFill>
                    <a:schemeClr val="dk1"/>
                  </a:solidFill>
                  <a:latin typeface="Arial"/>
                  <a:ea typeface="Arial"/>
                  <a:cs typeface="Arial"/>
                  <a:sym typeface="Arial"/>
                </a:rPr>
                <a:t>. </a:t>
              </a:r>
              <a:endParaRPr sz="1400" b="0" i="0" u="none" strike="noStrike" cap="none" dirty="0">
                <a:solidFill>
                  <a:schemeClr val="dk1"/>
                </a:solidFill>
                <a:latin typeface="Arial"/>
                <a:ea typeface="Arial"/>
                <a:cs typeface="Arial"/>
                <a:sym typeface="Arial"/>
              </a:endParaRPr>
            </a:p>
          </p:txBody>
        </p:sp>
        <p:sp>
          <p:nvSpPr>
            <p:cNvPr id="327" name="Google Shape;327;p14"/>
            <p:cNvSpPr/>
            <p:nvPr/>
          </p:nvSpPr>
          <p:spPr>
            <a:xfrm>
              <a:off x="3887208" y="595221"/>
              <a:ext cx="3691126" cy="2718052"/>
            </a:xfrm>
            <a:prstGeom prst="roundRect">
              <a:avLst>
                <a:gd name="adj" fmla="val 10000"/>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28" name="Google Shape;328;p14"/>
            <p:cNvSpPr/>
            <p:nvPr/>
          </p:nvSpPr>
          <p:spPr>
            <a:xfrm>
              <a:off x="4208178" y="900142"/>
              <a:ext cx="3691126" cy="2718052"/>
            </a:xfrm>
            <a:prstGeom prst="roundRect">
              <a:avLst>
                <a:gd name="adj" fmla="val 10000"/>
              </a:avLst>
            </a:prstGeom>
            <a:solidFill>
              <a:schemeClr val="lt1">
                <a:alpha val="89411"/>
              </a:schemeClr>
            </a:solidFill>
            <a:ln w="19050" cap="flat" cmpd="sng">
              <a:solidFill>
                <a:srgbClr val="12608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29" name="Google Shape;329;p14"/>
            <p:cNvSpPr txBox="1"/>
            <p:nvPr/>
          </p:nvSpPr>
          <p:spPr>
            <a:xfrm>
              <a:off x="4287787" y="979751"/>
              <a:ext cx="3531908" cy="2558834"/>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en-US" sz="1400" b="0" i="0" u="none" strike="noStrike" cap="none">
                  <a:solidFill>
                    <a:schemeClr val="dk1"/>
                  </a:solidFill>
                  <a:latin typeface="Arial"/>
                  <a:ea typeface="Arial"/>
                  <a:cs typeface="Arial"/>
                  <a:sym typeface="Arial"/>
                </a:rPr>
                <a:t>El SNVS 2.0 integra a través del </a:t>
              </a:r>
              <a:r>
                <a:rPr lang="en-US" sz="1800" b="1" i="0" u="none" strike="noStrike" cap="none">
                  <a:solidFill>
                    <a:srgbClr val="C00000"/>
                  </a:solidFill>
                  <a:latin typeface="Arial"/>
                  <a:ea typeface="Arial"/>
                  <a:cs typeface="Arial"/>
                  <a:sym typeface="Arial"/>
                </a:rPr>
                <a:t>Sistema Integrado de Información Sanitaria Argentino (SISA</a:t>
              </a:r>
              <a:r>
                <a:rPr lang="en-US" sz="1400" b="0" i="0" u="none" strike="noStrike" cap="none">
                  <a:solidFill>
                    <a:srgbClr val="C00000"/>
                  </a:solidFill>
                  <a:latin typeface="Arial"/>
                  <a:ea typeface="Arial"/>
                  <a:cs typeface="Arial"/>
                  <a:sym typeface="Arial"/>
                </a:rPr>
                <a:t>)</a:t>
              </a:r>
              <a:r>
                <a:rPr lang="en-US" sz="1400" b="0" i="0" u="none" strike="noStrike" cap="none">
                  <a:solidFill>
                    <a:schemeClr val="dk1"/>
                  </a:solidFill>
                  <a:latin typeface="Arial"/>
                  <a:ea typeface="Arial"/>
                  <a:cs typeface="Arial"/>
                  <a:sym typeface="Arial"/>
                </a:rPr>
                <a:t> la notificación realizada por los médicos, laboratorios de análisis microbiológico e inmunológico de nivel local, provincial y nacional, las direcciones de epidemiología, bromatología, centros de zoonosis, bancos de sangre, programas de prevención y control. </a:t>
              </a:r>
              <a:endParaRPr sz="1400" b="0" i="0" u="none" strike="noStrike" cap="none">
                <a:solidFill>
                  <a:schemeClr val="dk1"/>
                </a:solidFill>
                <a:latin typeface="Arial"/>
                <a:ea typeface="Arial"/>
                <a:cs typeface="Arial"/>
                <a:sym typeface="Arial"/>
              </a:endParaRPr>
            </a:p>
          </p:txBody>
        </p:sp>
        <p:sp>
          <p:nvSpPr>
            <p:cNvPr id="330" name="Google Shape;330;p14"/>
            <p:cNvSpPr/>
            <p:nvPr/>
          </p:nvSpPr>
          <p:spPr>
            <a:xfrm>
              <a:off x="8220274" y="595221"/>
              <a:ext cx="2888725" cy="2686611"/>
            </a:xfrm>
            <a:prstGeom prst="roundRect">
              <a:avLst>
                <a:gd name="adj" fmla="val 10000"/>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31" name="Google Shape;331;p14"/>
            <p:cNvSpPr/>
            <p:nvPr/>
          </p:nvSpPr>
          <p:spPr>
            <a:xfrm>
              <a:off x="8541243" y="900142"/>
              <a:ext cx="2888725" cy="2686611"/>
            </a:xfrm>
            <a:prstGeom prst="roundRect">
              <a:avLst>
                <a:gd name="adj" fmla="val 10000"/>
              </a:avLst>
            </a:prstGeom>
            <a:solidFill>
              <a:schemeClr val="lt1">
                <a:alpha val="89411"/>
              </a:schemeClr>
            </a:solidFill>
            <a:ln w="19050" cap="flat" cmpd="sng">
              <a:solidFill>
                <a:srgbClr val="12608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32" name="Google Shape;332;p14"/>
            <p:cNvSpPr txBox="1"/>
            <p:nvPr/>
          </p:nvSpPr>
          <p:spPr>
            <a:xfrm>
              <a:off x="8619931" y="978830"/>
              <a:ext cx="2731349" cy="252923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en-US" sz="1400" b="0" i="0" u="none" strike="noStrike" cap="none">
                  <a:solidFill>
                    <a:schemeClr val="dk1"/>
                  </a:solidFill>
                  <a:latin typeface="Arial"/>
                  <a:ea typeface="Arial"/>
                  <a:cs typeface="Arial"/>
                  <a:sym typeface="Arial"/>
                </a:rPr>
                <a:t>Esta </a:t>
              </a:r>
              <a:r>
                <a:rPr lang="en-US" sz="1800" b="1" i="0" u="none" strike="noStrike" cap="none">
                  <a:solidFill>
                    <a:srgbClr val="C00000"/>
                  </a:solidFill>
                  <a:latin typeface="Arial"/>
                  <a:ea typeface="Arial"/>
                  <a:cs typeface="Arial"/>
                  <a:sym typeface="Arial"/>
                </a:rPr>
                <a:t>red virtual </a:t>
              </a:r>
              <a:r>
                <a:rPr lang="en-US" sz="1400" b="0" i="0" u="none" strike="noStrike" cap="none">
                  <a:solidFill>
                    <a:schemeClr val="dk1"/>
                  </a:solidFill>
                  <a:latin typeface="Arial"/>
                  <a:ea typeface="Arial"/>
                  <a:cs typeface="Arial"/>
                  <a:sym typeface="Arial"/>
                </a:rPr>
                <a:t>se conforma a través usuarios habilitados en todo el país. Permite la notificación de los distintos eventos, el análisis sistemático y rápido de la información disponible.</a:t>
              </a:r>
              <a:endParaRPr sz="1400" b="0" i="0" u="none" strike="noStrike" cap="none">
                <a:solidFill>
                  <a:schemeClr val="dk1"/>
                </a:solidFill>
                <a:latin typeface="Arial"/>
                <a:ea typeface="Arial"/>
                <a:cs typeface="Arial"/>
                <a:sym typeface="Arial"/>
              </a:endParaRPr>
            </a:p>
          </p:txBody>
        </p:sp>
      </p:grpSp>
      <p:sp>
        <p:nvSpPr>
          <p:cNvPr id="333" name="Google Shape;333;p14"/>
          <p:cNvSpPr txBox="1"/>
          <p:nvPr/>
        </p:nvSpPr>
        <p:spPr>
          <a:xfrm>
            <a:off x="307620" y="5760731"/>
            <a:ext cx="1188438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dirty="0">
                <a:solidFill>
                  <a:schemeClr val="dk1"/>
                </a:solidFill>
                <a:latin typeface="Arial"/>
                <a:ea typeface="Arial"/>
                <a:cs typeface="Arial"/>
                <a:sym typeface="Arial"/>
              </a:rPr>
              <a:t>Es un </a:t>
            </a:r>
            <a:r>
              <a:rPr lang="en-US" sz="2000" b="0" i="0" u="none" strike="noStrike" cap="none" dirty="0" err="1">
                <a:solidFill>
                  <a:schemeClr val="dk1"/>
                </a:solidFill>
                <a:latin typeface="Arial"/>
                <a:ea typeface="Arial"/>
                <a:cs typeface="Arial"/>
                <a:sym typeface="Arial"/>
              </a:rPr>
              <a:t>sistema</a:t>
            </a:r>
            <a:r>
              <a:rPr lang="en-US" sz="2000" b="0" i="0" u="none" strike="noStrike" cap="none" dirty="0">
                <a:solidFill>
                  <a:schemeClr val="dk1"/>
                </a:solidFill>
                <a:latin typeface="Arial"/>
                <a:ea typeface="Arial"/>
                <a:cs typeface="Arial"/>
                <a:sym typeface="Arial"/>
              </a:rPr>
              <a:t> de </a:t>
            </a:r>
            <a:r>
              <a:rPr lang="en-US" sz="2000" b="0" i="0" u="none" strike="noStrike" cap="none" dirty="0" err="1">
                <a:solidFill>
                  <a:schemeClr val="dk1"/>
                </a:solidFill>
                <a:latin typeface="Arial"/>
                <a:ea typeface="Arial"/>
                <a:cs typeface="Arial"/>
                <a:sym typeface="Arial"/>
              </a:rPr>
              <a:t>comunicación</a:t>
            </a:r>
            <a:r>
              <a:rPr lang="en-US" sz="2000" b="0" i="0" u="none" strike="noStrike" cap="none" dirty="0">
                <a:solidFill>
                  <a:schemeClr val="dk1"/>
                </a:solidFill>
                <a:latin typeface="Arial"/>
                <a:ea typeface="Arial"/>
                <a:cs typeface="Arial"/>
                <a:sym typeface="Arial"/>
              </a:rPr>
              <a:t> que </a:t>
            </a:r>
            <a:r>
              <a:rPr lang="en-US" sz="2000" b="0" i="0" u="none" strike="noStrike" cap="none" dirty="0" err="1">
                <a:solidFill>
                  <a:schemeClr val="dk1"/>
                </a:solidFill>
                <a:latin typeface="Arial"/>
                <a:ea typeface="Arial"/>
                <a:cs typeface="Arial"/>
                <a:sym typeface="Arial"/>
              </a:rPr>
              <a:t>conecta</a:t>
            </a:r>
            <a:r>
              <a:rPr lang="en-US" sz="2000" b="0" i="0" u="none" strike="noStrike" cap="none" dirty="0">
                <a:solidFill>
                  <a:schemeClr val="dk1"/>
                </a:solidFill>
                <a:latin typeface="Arial"/>
                <a:ea typeface="Arial"/>
                <a:cs typeface="Arial"/>
                <a:sym typeface="Arial"/>
              </a:rPr>
              <a:t> a </a:t>
            </a:r>
            <a:r>
              <a:rPr lang="en-US" sz="2000" b="0" i="0" u="none" strike="noStrike" cap="none" dirty="0" err="1">
                <a:solidFill>
                  <a:schemeClr val="dk1"/>
                </a:solidFill>
                <a:latin typeface="Arial"/>
                <a:ea typeface="Arial"/>
                <a:cs typeface="Arial"/>
                <a:sym typeface="Arial"/>
              </a:rPr>
              <a:t>los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múltiples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actores</a:t>
            </a:r>
            <a:r>
              <a:rPr lang="en-US" sz="2000" b="0" i="0" u="none" strike="noStrike" cap="none" dirty="0">
                <a:solidFill>
                  <a:schemeClr val="dk1"/>
                </a:solidFill>
                <a:latin typeface="Arial"/>
                <a:ea typeface="Arial"/>
                <a:cs typeface="Arial"/>
                <a:sym typeface="Arial"/>
              </a:rPr>
              <a:t> que </a:t>
            </a:r>
            <a:r>
              <a:rPr lang="en-US" sz="2000" b="0" i="0" u="none" strike="noStrike" cap="none" dirty="0" err="1">
                <a:solidFill>
                  <a:schemeClr val="dk1"/>
                </a:solidFill>
                <a:latin typeface="Arial"/>
                <a:ea typeface="Arial"/>
                <a:cs typeface="Arial"/>
                <a:sym typeface="Arial"/>
              </a:rPr>
              <a:t>intervienen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el</a:t>
            </a:r>
            <a:r>
              <a:rPr lang="en-US" sz="2000" b="0" i="0" u="none" strike="noStrike" cap="none" dirty="0">
                <a:solidFill>
                  <a:schemeClr val="dk1"/>
                </a:solidFill>
                <a:latin typeface="Arial"/>
                <a:ea typeface="Arial"/>
                <a:cs typeface="Arial"/>
                <a:sym typeface="Arial"/>
              </a:rPr>
              <a:t> </a:t>
            </a:r>
            <a:endParaRPr dirty="0"/>
          </a:p>
          <a:p>
            <a:pPr marL="0" marR="0" lvl="0" indent="0" algn="ctr" rtl="0">
              <a:lnSpc>
                <a:spcPct val="100000"/>
              </a:lnSpc>
              <a:spcBef>
                <a:spcPts val="0"/>
              </a:spcBef>
              <a:spcAft>
                <a:spcPts val="0"/>
              </a:spcAft>
              <a:buNone/>
            </a:pPr>
            <a:r>
              <a:rPr lang="en-US" sz="2000" b="1" i="0" u="none" strike="noStrike" cap="none" dirty="0" err="1">
                <a:solidFill>
                  <a:schemeClr val="dk1"/>
                </a:solidFill>
                <a:latin typeface="Arial"/>
                <a:ea typeface="Arial"/>
                <a:cs typeface="Arial"/>
                <a:sym typeface="Arial"/>
              </a:rPr>
              <a:t>circuito</a:t>
            </a:r>
            <a:r>
              <a:rPr lang="en-US" sz="2000" b="1" i="0" u="none" strike="noStrike" cap="none" dirty="0">
                <a:solidFill>
                  <a:schemeClr val="dk1"/>
                </a:solidFill>
                <a:latin typeface="Arial"/>
                <a:ea typeface="Arial"/>
                <a:cs typeface="Arial"/>
                <a:sym typeface="Arial"/>
              </a:rPr>
              <a:t> de </a:t>
            </a:r>
            <a:r>
              <a:rPr lang="en-US" sz="2000" b="1" i="0" u="none" strike="noStrike" cap="none" dirty="0" err="1">
                <a:solidFill>
                  <a:schemeClr val="dk1"/>
                </a:solidFill>
                <a:latin typeface="Arial"/>
                <a:ea typeface="Arial"/>
                <a:cs typeface="Arial"/>
                <a:sym typeface="Arial"/>
              </a:rPr>
              <a:t>atención</a:t>
            </a:r>
            <a:r>
              <a:rPr lang="en-US" sz="2000" b="1" i="0" u="none" strike="noStrike" cap="none" dirty="0">
                <a:solidFill>
                  <a:schemeClr val="dk1"/>
                </a:solidFill>
                <a:latin typeface="Arial"/>
                <a:ea typeface="Arial"/>
                <a:cs typeface="Arial"/>
                <a:sym typeface="Arial"/>
              </a:rPr>
              <a:t>-</a:t>
            </a:r>
            <a:r>
              <a:rPr lang="en-US" sz="2000" b="1" i="0" u="none" strike="noStrike" cap="none" dirty="0" err="1">
                <a:solidFill>
                  <a:schemeClr val="dk1"/>
                </a:solidFill>
                <a:latin typeface="Arial"/>
                <a:ea typeface="Arial"/>
                <a:cs typeface="Arial"/>
                <a:sym typeface="Arial"/>
              </a:rPr>
              <a:t>diagnóstico</a:t>
            </a:r>
            <a:r>
              <a:rPr lang="en-US" sz="2000" b="1" i="0" u="none" strike="noStrike" cap="none" dirty="0">
                <a:solidFill>
                  <a:schemeClr val="dk1"/>
                </a:solidFill>
                <a:latin typeface="Arial"/>
                <a:ea typeface="Arial"/>
                <a:cs typeface="Arial"/>
                <a:sym typeface="Arial"/>
              </a:rPr>
              <a:t>-</a:t>
            </a:r>
            <a:r>
              <a:rPr lang="en-US" sz="2000" b="1" i="0" u="none" strike="noStrike" cap="none" dirty="0" err="1">
                <a:solidFill>
                  <a:schemeClr val="dk1"/>
                </a:solidFill>
                <a:latin typeface="Arial"/>
                <a:ea typeface="Arial"/>
                <a:cs typeface="Arial"/>
                <a:sym typeface="Arial"/>
              </a:rPr>
              <a:t>seguimiento</a:t>
            </a:r>
            <a:r>
              <a:rPr lang="en-US" sz="2000" b="1" i="0" u="none" strike="noStrike" cap="none" dirty="0">
                <a:solidFill>
                  <a:schemeClr val="dk1"/>
                </a:solidFill>
                <a:latin typeface="Arial"/>
                <a:ea typeface="Arial"/>
                <a:cs typeface="Arial"/>
                <a:sym typeface="Arial"/>
              </a:rPr>
              <a:t>-</a:t>
            </a:r>
            <a:r>
              <a:rPr lang="en-US" sz="2000" b="1" i="0" u="none" strike="noStrike" cap="none" dirty="0" err="1">
                <a:solidFill>
                  <a:schemeClr val="dk1"/>
                </a:solidFill>
                <a:latin typeface="Arial"/>
                <a:ea typeface="Arial"/>
                <a:cs typeface="Arial"/>
                <a:sym typeface="Arial"/>
              </a:rPr>
              <a:t>prevención</a:t>
            </a:r>
            <a:r>
              <a:rPr lang="en-US" sz="2000" b="1" i="0" u="none" strike="noStrike" cap="none" dirty="0">
                <a:solidFill>
                  <a:schemeClr val="dk1"/>
                </a:solidFill>
                <a:latin typeface="Arial"/>
                <a:ea typeface="Arial"/>
                <a:cs typeface="Arial"/>
                <a:sym typeface="Arial"/>
              </a:rPr>
              <a:t>-control de </a:t>
            </a:r>
            <a:r>
              <a:rPr lang="en-US" sz="2000" b="1" i="0" u="none" strike="noStrike" cap="none" dirty="0" err="1">
                <a:solidFill>
                  <a:schemeClr val="dk1"/>
                </a:solidFill>
                <a:latin typeface="Arial"/>
                <a:ea typeface="Arial"/>
                <a:cs typeface="Arial"/>
                <a:sym typeface="Arial"/>
              </a:rPr>
              <a:t>enfermedades</a:t>
            </a:r>
            <a:r>
              <a:rPr lang="en-US" sz="2000" b="0" i="0" u="none" strike="noStrike" cap="none" dirty="0">
                <a:solidFill>
                  <a:schemeClr val="dk1"/>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33"/>
                                        </p:tgtEl>
                                        <p:attrNameLst>
                                          <p:attrName>style.visibility</p:attrName>
                                        </p:attrNameLst>
                                      </p:cBhvr>
                                      <p:to>
                                        <p:strVal val="visible"/>
                                      </p:to>
                                    </p:set>
                                    <p:animEffect transition="in" filter="barn(inVertical)">
                                      <p:cBhvr>
                                        <p:cTn id="11" dur="5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pic>
        <p:nvPicPr>
          <p:cNvPr id="340" name="Google Shape;340;p15"/>
          <p:cNvPicPr preferRelativeResize="0">
            <a:picLocks noGrp="1"/>
          </p:cNvPicPr>
          <p:nvPr>
            <p:ph type="body" idx="1"/>
          </p:nvPr>
        </p:nvPicPr>
        <p:blipFill rotWithShape="1">
          <a:blip r:embed="rId3">
            <a:alphaModFix/>
          </a:blip>
          <a:srcRect/>
          <a:stretch/>
        </p:blipFill>
        <p:spPr>
          <a:xfrm>
            <a:off x="0" y="0"/>
            <a:ext cx="12251832" cy="669576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sp>
        <p:nvSpPr>
          <p:cNvPr id="346" name="Google Shape;346;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p16"/>
          <p:cNvSpPr txBox="1">
            <a:spLocks noGrp="1"/>
          </p:cNvSpPr>
          <p:nvPr>
            <p:ph type="title"/>
          </p:nvPr>
        </p:nvSpPr>
        <p:spPr>
          <a:xfrm>
            <a:off x="147484" y="837629"/>
            <a:ext cx="11897032" cy="87772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2800"/>
              <a:buFont typeface="Play"/>
              <a:buNone/>
            </a:pPr>
            <a:r>
              <a:rPr lang="en-US" sz="3600" b="1">
                <a:solidFill>
                  <a:schemeClr val="dk1"/>
                </a:solidFill>
              </a:rPr>
              <a:t>¿Cuál es la diferencia entre control, eliminación y erradicación de enfermedades?</a:t>
            </a:r>
            <a:br>
              <a:rPr lang="en-US" sz="3600" b="1">
                <a:solidFill>
                  <a:schemeClr val="dk1"/>
                </a:solidFill>
              </a:rPr>
            </a:br>
            <a:endParaRPr sz="3600" b="1">
              <a:solidFill>
                <a:schemeClr val="dk1"/>
              </a:solidFill>
              <a:latin typeface="Play"/>
              <a:ea typeface="Play"/>
              <a:cs typeface="Play"/>
              <a:sym typeface="Play"/>
            </a:endParaRPr>
          </a:p>
        </p:txBody>
      </p:sp>
      <p:graphicFrame>
        <p:nvGraphicFramePr>
          <p:cNvPr id="348" name="Google Shape;348;p16"/>
          <p:cNvGraphicFramePr/>
          <p:nvPr/>
        </p:nvGraphicFramePr>
        <p:xfrm>
          <a:off x="685657" y="2112579"/>
          <a:ext cx="11319525" cy="4348200"/>
        </p:xfrm>
        <a:graphic>
          <a:graphicData uri="http://schemas.openxmlformats.org/drawingml/2006/table">
            <a:tbl>
              <a:tblPr>
                <a:noFill/>
                <a:tableStyleId>{B05E1B50-2301-402D-8E1B-F86B2070658A}</a:tableStyleId>
              </a:tblPr>
              <a:tblGrid>
                <a:gridCol w="2811325">
                  <a:extLst>
                    <a:ext uri="{9D8B030D-6E8A-4147-A177-3AD203B41FA5}">
                      <a16:colId xmlns:a16="http://schemas.microsoft.com/office/drawing/2014/main" val="20000"/>
                    </a:ext>
                  </a:extLst>
                </a:gridCol>
                <a:gridCol w="8508200">
                  <a:extLst>
                    <a:ext uri="{9D8B030D-6E8A-4147-A177-3AD203B41FA5}">
                      <a16:colId xmlns:a16="http://schemas.microsoft.com/office/drawing/2014/main" val="20001"/>
                    </a:ext>
                  </a:extLst>
                </a:gridCol>
              </a:tblGrid>
              <a:tr h="1648250">
                <a:tc>
                  <a:txBody>
                    <a:bodyPr/>
                    <a:lstStyle/>
                    <a:p>
                      <a:pPr marL="0" marR="0" lvl="0" indent="0" algn="just" rtl="0">
                        <a:lnSpc>
                          <a:spcPct val="115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Control</a:t>
                      </a:r>
                      <a:endParaRPr sz="4000" b="0" i="0" u="none" strike="noStrike" cap="none">
                        <a:solidFill>
                          <a:schemeClr val="lt1"/>
                        </a:solidFill>
                        <a:latin typeface="Arial"/>
                        <a:ea typeface="Arial"/>
                        <a:cs typeface="Arial"/>
                        <a:sym typeface="Arial"/>
                      </a:endParaRPr>
                    </a:p>
                  </a:txBody>
                  <a:tcPr marL="103400" marR="103400" marT="1435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4892DC"/>
                    </a:solidFill>
                  </a:tcPr>
                </a:tc>
                <a:tc>
                  <a:txBody>
                    <a:bodyPr/>
                    <a:lstStyle/>
                    <a:p>
                      <a:pPr marL="0" marR="0" lvl="0" indent="0" algn="just" rtl="0">
                        <a:lnSpc>
                          <a:spcPct val="115000"/>
                        </a:lnSpc>
                        <a:spcBef>
                          <a:spcPts val="0"/>
                        </a:spcBef>
                        <a:spcAft>
                          <a:spcPts val="0"/>
                        </a:spcAft>
                        <a:buClr>
                          <a:srgbClr val="000000"/>
                        </a:buClr>
                        <a:buSzPts val="1600"/>
                        <a:buFont typeface="Arial"/>
                        <a:buNone/>
                      </a:pPr>
                      <a:r>
                        <a:rPr lang="en-US" sz="1600" b="0" i="0" u="none" strike="noStrike" cap="none" dirty="0" err="1">
                          <a:latin typeface="Arial"/>
                          <a:ea typeface="Arial"/>
                          <a:cs typeface="Arial"/>
                          <a:sym typeface="Arial"/>
                        </a:rPr>
                        <a:t>Aplicación</a:t>
                      </a:r>
                      <a:r>
                        <a:rPr lang="en-US" sz="1600" b="0" i="0" u="none" strike="noStrike" cap="none" dirty="0">
                          <a:latin typeface="Arial"/>
                          <a:ea typeface="Arial"/>
                          <a:cs typeface="Arial"/>
                          <a:sym typeface="Arial"/>
                        </a:rPr>
                        <a:t> de </a:t>
                      </a:r>
                      <a:r>
                        <a:rPr lang="en-US" sz="1600" b="0" i="0" u="none" strike="noStrike" cap="none" dirty="0" err="1">
                          <a:latin typeface="Arial"/>
                          <a:ea typeface="Arial"/>
                          <a:cs typeface="Arial"/>
                          <a:sym typeface="Arial"/>
                        </a:rPr>
                        <a:t>medidas</a:t>
                      </a:r>
                      <a:r>
                        <a:rPr lang="en-US" sz="1600" b="0" i="0" u="none" strike="noStrike" cap="none" dirty="0">
                          <a:latin typeface="Arial"/>
                          <a:ea typeface="Arial"/>
                          <a:cs typeface="Arial"/>
                          <a:sym typeface="Arial"/>
                        </a:rPr>
                        <a:t> </a:t>
                      </a:r>
                      <a:r>
                        <a:rPr lang="en-US" sz="1600" b="0" i="0" u="none" strike="noStrike" cap="none" dirty="0" err="1">
                          <a:latin typeface="Arial"/>
                          <a:ea typeface="Arial"/>
                          <a:cs typeface="Arial"/>
                          <a:sym typeface="Arial"/>
                        </a:rPr>
                        <a:t>poblacionales</a:t>
                      </a:r>
                      <a:r>
                        <a:rPr lang="en-US" sz="1600" b="0" i="0" u="none" strike="noStrike" cap="none" dirty="0">
                          <a:latin typeface="Arial"/>
                          <a:ea typeface="Arial"/>
                          <a:cs typeface="Arial"/>
                          <a:sym typeface="Arial"/>
                        </a:rPr>
                        <a:t> </a:t>
                      </a:r>
                      <a:r>
                        <a:rPr lang="en-US" sz="1600" b="0" i="0" u="none" strike="noStrike" cap="none" dirty="0" err="1">
                          <a:latin typeface="Arial"/>
                          <a:ea typeface="Arial"/>
                          <a:cs typeface="Arial"/>
                          <a:sym typeface="Arial"/>
                        </a:rPr>
                        <a:t>dirigidas</a:t>
                      </a:r>
                      <a:r>
                        <a:rPr lang="en-US" sz="1600" b="0" i="0" u="none" strike="noStrike" cap="none" dirty="0">
                          <a:latin typeface="Arial"/>
                          <a:ea typeface="Arial"/>
                          <a:cs typeface="Arial"/>
                          <a:sym typeface="Arial"/>
                        </a:rPr>
                        <a:t> a </a:t>
                      </a:r>
                      <a:r>
                        <a:rPr lang="en-US" sz="1600" b="0" i="0" u="none" strike="noStrike" cap="none" dirty="0" err="1">
                          <a:latin typeface="Arial"/>
                          <a:ea typeface="Arial"/>
                          <a:cs typeface="Arial"/>
                          <a:sym typeface="Arial"/>
                        </a:rPr>
                        <a:t>conseguir</a:t>
                      </a:r>
                      <a:r>
                        <a:rPr lang="en-US" sz="1600" b="0" i="0" u="none" strike="noStrike" cap="none" dirty="0">
                          <a:latin typeface="Arial"/>
                          <a:ea typeface="Arial"/>
                          <a:cs typeface="Arial"/>
                          <a:sym typeface="Arial"/>
                        </a:rPr>
                        <a:t> </a:t>
                      </a:r>
                      <a:r>
                        <a:rPr lang="en-US" sz="1600" b="0" i="0" u="none" strike="noStrike" cap="none" dirty="0" err="1">
                          <a:latin typeface="Arial"/>
                          <a:ea typeface="Arial"/>
                          <a:cs typeface="Arial"/>
                          <a:sym typeface="Arial"/>
                        </a:rPr>
                        <a:t>una</a:t>
                      </a:r>
                      <a:r>
                        <a:rPr lang="en-US" sz="1600" b="0" i="0" u="none" strike="noStrike" cap="none" dirty="0">
                          <a:latin typeface="Arial"/>
                          <a:ea typeface="Arial"/>
                          <a:cs typeface="Arial"/>
                          <a:sym typeface="Arial"/>
                        </a:rPr>
                        <a:t> </a:t>
                      </a:r>
                      <a:r>
                        <a:rPr lang="en-US" sz="1600" b="0" i="0" u="none" strike="noStrike" cap="none" dirty="0" err="1">
                          <a:latin typeface="Arial"/>
                          <a:ea typeface="Arial"/>
                          <a:cs typeface="Arial"/>
                          <a:sym typeface="Arial"/>
                        </a:rPr>
                        <a:t>situación</a:t>
                      </a:r>
                      <a:r>
                        <a:rPr lang="en-US" sz="1600" b="0" i="0" u="none" strike="noStrike" cap="none" dirty="0">
                          <a:latin typeface="Arial"/>
                          <a:ea typeface="Arial"/>
                          <a:cs typeface="Arial"/>
                          <a:sym typeface="Arial"/>
                        </a:rPr>
                        <a:t> de control de la </a:t>
                      </a:r>
                      <a:r>
                        <a:rPr lang="en-US" sz="1600" b="0" i="0" u="none" strike="noStrike" cap="none" dirty="0" err="1">
                          <a:latin typeface="Arial"/>
                          <a:ea typeface="Arial"/>
                          <a:cs typeface="Arial"/>
                          <a:sym typeface="Arial"/>
                        </a:rPr>
                        <a:t>enfermedad</a:t>
                      </a:r>
                      <a:r>
                        <a:rPr lang="en-US" sz="1600" b="0" i="0" u="none" strike="noStrike" cap="none" dirty="0">
                          <a:latin typeface="Arial"/>
                          <a:ea typeface="Arial"/>
                          <a:cs typeface="Arial"/>
                          <a:sym typeface="Arial"/>
                        </a:rPr>
                        <a:t>, es </a:t>
                      </a:r>
                      <a:r>
                        <a:rPr lang="en-US" sz="1600" b="0" i="0" u="none" strike="noStrike" cap="none" dirty="0" err="1">
                          <a:latin typeface="Arial"/>
                          <a:ea typeface="Arial"/>
                          <a:cs typeface="Arial"/>
                          <a:sym typeface="Arial"/>
                        </a:rPr>
                        <a:t>decir</a:t>
                      </a:r>
                      <a:r>
                        <a:rPr lang="en-US" sz="1600" b="0" i="0" u="none" strike="noStrike" cap="none" dirty="0">
                          <a:latin typeface="Arial"/>
                          <a:ea typeface="Arial"/>
                          <a:cs typeface="Arial"/>
                          <a:sym typeface="Arial"/>
                        </a:rPr>
                        <a:t>, </a:t>
                      </a:r>
                      <a:r>
                        <a:rPr lang="en-US" sz="1600" b="1" i="0" u="none" strike="noStrike" cap="none" dirty="0">
                          <a:latin typeface="Arial"/>
                          <a:ea typeface="Arial"/>
                          <a:cs typeface="Arial"/>
                          <a:sym typeface="Arial"/>
                        </a:rPr>
                        <a:t>la </a:t>
                      </a:r>
                      <a:r>
                        <a:rPr lang="en-US" sz="1600" b="1" i="0" u="none" strike="noStrike" cap="none" dirty="0" err="1">
                          <a:latin typeface="Arial"/>
                          <a:ea typeface="Arial"/>
                          <a:cs typeface="Arial"/>
                          <a:sym typeface="Arial"/>
                        </a:rPr>
                        <a:t>reducción</a:t>
                      </a:r>
                      <a:r>
                        <a:rPr lang="en-US" sz="1600" b="1" i="0" u="none" strike="noStrike" cap="none" dirty="0">
                          <a:latin typeface="Arial"/>
                          <a:ea typeface="Arial"/>
                          <a:cs typeface="Arial"/>
                          <a:sym typeface="Arial"/>
                        </a:rPr>
                        <a:t> de la </a:t>
                      </a:r>
                      <a:r>
                        <a:rPr lang="en-US" sz="1600" b="1" i="0" u="none" strike="noStrike" cap="none" dirty="0" err="1">
                          <a:latin typeface="Arial"/>
                          <a:ea typeface="Arial"/>
                          <a:cs typeface="Arial"/>
                          <a:sym typeface="Arial"/>
                        </a:rPr>
                        <a:t>incidencia</a:t>
                      </a:r>
                      <a:r>
                        <a:rPr lang="en-US" sz="1600" b="1" i="0" u="none" strike="noStrike" cap="none" dirty="0">
                          <a:latin typeface="Arial"/>
                          <a:ea typeface="Arial"/>
                          <a:cs typeface="Arial"/>
                          <a:sym typeface="Arial"/>
                        </a:rPr>
                        <a:t> </a:t>
                      </a:r>
                      <a:r>
                        <a:rPr lang="en-US" sz="1600" b="0" i="0" u="none" strike="noStrike" cap="none" dirty="0">
                          <a:latin typeface="Arial"/>
                          <a:ea typeface="Arial"/>
                          <a:cs typeface="Arial"/>
                          <a:sym typeface="Arial"/>
                        </a:rPr>
                        <a:t>a </a:t>
                      </a:r>
                      <a:r>
                        <a:rPr lang="en-US" sz="1600" b="0" i="0" u="none" strike="noStrike" cap="none" dirty="0" err="1">
                          <a:latin typeface="Arial"/>
                          <a:ea typeface="Arial"/>
                          <a:cs typeface="Arial"/>
                          <a:sym typeface="Arial"/>
                        </a:rPr>
                        <a:t>niveles</a:t>
                      </a:r>
                      <a:r>
                        <a:rPr lang="en-US" sz="1600" b="0" i="0" u="none" strike="noStrike" cap="none" dirty="0">
                          <a:latin typeface="Arial"/>
                          <a:ea typeface="Arial"/>
                          <a:cs typeface="Arial"/>
                          <a:sym typeface="Arial"/>
                        </a:rPr>
                        <a:t> </a:t>
                      </a:r>
                      <a:r>
                        <a:rPr lang="en-US" sz="1600" b="0" i="0" u="none" strike="noStrike" cap="none" dirty="0" err="1">
                          <a:latin typeface="Arial"/>
                          <a:ea typeface="Arial"/>
                          <a:cs typeface="Arial"/>
                          <a:sym typeface="Arial"/>
                        </a:rPr>
                        <a:t>en</a:t>
                      </a:r>
                      <a:r>
                        <a:rPr lang="en-US" sz="1600" b="0" i="0" u="none" strike="noStrike" cap="none" dirty="0">
                          <a:latin typeface="Arial"/>
                          <a:ea typeface="Arial"/>
                          <a:cs typeface="Arial"/>
                          <a:sym typeface="Arial"/>
                        </a:rPr>
                        <a:t> que </a:t>
                      </a:r>
                      <a:r>
                        <a:rPr lang="en-US" sz="1600" b="0" i="0" u="none" strike="noStrike" cap="none" dirty="0" err="1">
                          <a:latin typeface="Arial"/>
                          <a:ea typeface="Arial"/>
                          <a:cs typeface="Arial"/>
                          <a:sym typeface="Arial"/>
                        </a:rPr>
                        <a:t>deje</a:t>
                      </a:r>
                      <a:r>
                        <a:rPr lang="en-US" sz="1600" b="0" i="0" u="none" strike="noStrike" cap="none" dirty="0">
                          <a:latin typeface="Arial"/>
                          <a:ea typeface="Arial"/>
                          <a:cs typeface="Arial"/>
                          <a:sym typeface="Arial"/>
                        </a:rPr>
                        <a:t> de </a:t>
                      </a:r>
                      <a:r>
                        <a:rPr lang="en-US" sz="1600" b="0" i="0" u="none" strike="noStrike" cap="none" dirty="0" err="1">
                          <a:latin typeface="Arial"/>
                          <a:ea typeface="Arial"/>
                          <a:cs typeface="Arial"/>
                          <a:sym typeface="Arial"/>
                        </a:rPr>
                        <a:t>constituir</a:t>
                      </a:r>
                      <a:r>
                        <a:rPr lang="en-US" sz="1600" b="0" i="0" u="none" strike="noStrike" cap="none" dirty="0">
                          <a:latin typeface="Arial"/>
                          <a:ea typeface="Arial"/>
                          <a:cs typeface="Arial"/>
                          <a:sym typeface="Arial"/>
                        </a:rPr>
                        <a:t> un </a:t>
                      </a:r>
                      <a:r>
                        <a:rPr lang="en-US" sz="1600" b="0" i="0" u="none" strike="noStrike" cap="none" dirty="0" err="1">
                          <a:latin typeface="Arial"/>
                          <a:ea typeface="Arial"/>
                          <a:cs typeface="Arial"/>
                          <a:sym typeface="Arial"/>
                        </a:rPr>
                        <a:t>problema</a:t>
                      </a:r>
                      <a:r>
                        <a:rPr lang="en-US" sz="1600" b="0" i="0" u="none" strike="noStrike" cap="none" dirty="0">
                          <a:latin typeface="Arial"/>
                          <a:ea typeface="Arial"/>
                          <a:cs typeface="Arial"/>
                          <a:sym typeface="Arial"/>
                        </a:rPr>
                        <a:t> de </a:t>
                      </a:r>
                      <a:r>
                        <a:rPr lang="en-US" sz="1600" b="0" i="0" u="none" strike="noStrike" cap="none" dirty="0" err="1">
                          <a:latin typeface="Arial"/>
                          <a:ea typeface="Arial"/>
                          <a:cs typeface="Arial"/>
                          <a:sym typeface="Arial"/>
                        </a:rPr>
                        <a:t>salud</a:t>
                      </a:r>
                      <a:r>
                        <a:rPr lang="en-US" sz="1600" b="0" i="0" u="none" strike="noStrike" cap="none" dirty="0">
                          <a:latin typeface="Arial"/>
                          <a:ea typeface="Arial"/>
                          <a:cs typeface="Arial"/>
                          <a:sym typeface="Arial"/>
                        </a:rPr>
                        <a:t> </a:t>
                      </a:r>
                      <a:r>
                        <a:rPr lang="en-US" sz="1600" b="0" i="0" u="none" strike="noStrike" cap="none" dirty="0" err="1">
                          <a:latin typeface="Arial"/>
                          <a:ea typeface="Arial"/>
                          <a:cs typeface="Arial"/>
                          <a:sym typeface="Arial"/>
                        </a:rPr>
                        <a:t>pública</a:t>
                      </a:r>
                      <a:r>
                        <a:rPr lang="en-US" sz="1600" b="0" i="0" u="none" strike="noStrike" cap="none" dirty="0">
                          <a:latin typeface="Arial"/>
                          <a:ea typeface="Arial"/>
                          <a:cs typeface="Arial"/>
                          <a:sym typeface="Arial"/>
                        </a:rPr>
                        <a:t>. Se </a:t>
                      </a:r>
                      <a:r>
                        <a:rPr lang="en-US" sz="1600" b="0" i="0" u="none" strike="noStrike" cap="none" dirty="0" err="1">
                          <a:latin typeface="Arial"/>
                          <a:ea typeface="Arial"/>
                          <a:cs typeface="Arial"/>
                          <a:sym typeface="Arial"/>
                        </a:rPr>
                        <a:t>dirigen</a:t>
                      </a:r>
                      <a:r>
                        <a:rPr lang="en-US" sz="1600" b="0" i="0" u="none" strike="noStrike" cap="none" dirty="0">
                          <a:latin typeface="Arial"/>
                          <a:ea typeface="Arial"/>
                          <a:cs typeface="Arial"/>
                          <a:sym typeface="Arial"/>
                        </a:rPr>
                        <a:t> a </a:t>
                      </a:r>
                      <a:r>
                        <a:rPr lang="en-US" sz="1600" b="0" i="0" u="none" strike="noStrike" cap="none" dirty="0" err="1">
                          <a:latin typeface="Arial"/>
                          <a:ea typeface="Arial"/>
                          <a:cs typeface="Arial"/>
                          <a:sym typeface="Arial"/>
                        </a:rPr>
                        <a:t>reducir</a:t>
                      </a:r>
                      <a:r>
                        <a:rPr lang="en-US" sz="1600" b="0" i="0" u="none" strike="noStrike" cap="none" dirty="0">
                          <a:latin typeface="Arial"/>
                          <a:ea typeface="Arial"/>
                          <a:cs typeface="Arial"/>
                          <a:sym typeface="Arial"/>
                        </a:rPr>
                        <a:t> </a:t>
                      </a:r>
                      <a:r>
                        <a:rPr lang="en-US" sz="1600" b="0" i="0" u="none" strike="noStrike" cap="none" dirty="0" err="1">
                          <a:latin typeface="Arial"/>
                          <a:ea typeface="Arial"/>
                          <a:cs typeface="Arial"/>
                          <a:sym typeface="Arial"/>
                        </a:rPr>
                        <a:t>primariamente</a:t>
                      </a:r>
                      <a:r>
                        <a:rPr lang="en-US" sz="1600" b="0" i="0" u="none" strike="noStrike" cap="none" dirty="0">
                          <a:latin typeface="Arial"/>
                          <a:ea typeface="Arial"/>
                          <a:cs typeface="Arial"/>
                          <a:sym typeface="Arial"/>
                        </a:rPr>
                        <a:t> la </a:t>
                      </a:r>
                      <a:r>
                        <a:rPr lang="en-US" sz="1600" b="0" i="0" u="none" strike="noStrike" cap="none" dirty="0" err="1">
                          <a:latin typeface="Arial"/>
                          <a:ea typeface="Arial"/>
                          <a:cs typeface="Arial"/>
                          <a:sym typeface="Arial"/>
                        </a:rPr>
                        <a:t>mortalidad</a:t>
                      </a:r>
                      <a:r>
                        <a:rPr lang="en-US" sz="1600" b="0" i="0" u="none" strike="noStrike" cap="none" dirty="0">
                          <a:latin typeface="Arial"/>
                          <a:ea typeface="Arial"/>
                          <a:cs typeface="Arial"/>
                          <a:sym typeface="Arial"/>
                        </a:rPr>
                        <a:t> y la </a:t>
                      </a:r>
                      <a:r>
                        <a:rPr lang="en-US" sz="1600" b="0" i="0" u="none" strike="noStrike" cap="none" dirty="0" err="1">
                          <a:latin typeface="Arial"/>
                          <a:ea typeface="Arial"/>
                          <a:cs typeface="Arial"/>
                          <a:sym typeface="Arial"/>
                        </a:rPr>
                        <a:t>morbilidad</a:t>
                      </a:r>
                      <a:r>
                        <a:rPr lang="en-US" sz="1600" b="0" i="0" u="none" strike="noStrike" cap="none" dirty="0">
                          <a:latin typeface="Arial"/>
                          <a:ea typeface="Arial"/>
                          <a:cs typeface="Arial"/>
                          <a:sym typeface="Arial"/>
                        </a:rPr>
                        <a:t> de la </a:t>
                      </a:r>
                      <a:r>
                        <a:rPr lang="en-US" sz="1600" b="0" i="0" u="none" strike="noStrike" cap="none" dirty="0" err="1">
                          <a:latin typeface="Arial"/>
                          <a:ea typeface="Arial"/>
                          <a:cs typeface="Arial"/>
                          <a:sym typeface="Arial"/>
                        </a:rPr>
                        <a:t>enfermedad</a:t>
                      </a:r>
                      <a:r>
                        <a:rPr lang="en-US" sz="1600" b="0" i="0" u="none" strike="noStrike" cap="none" dirty="0">
                          <a:latin typeface="Arial"/>
                          <a:ea typeface="Arial"/>
                          <a:cs typeface="Arial"/>
                          <a:sym typeface="Arial"/>
                        </a:rPr>
                        <a:t>.</a:t>
                      </a:r>
                      <a:endParaRPr sz="2700" b="0" i="0" u="none" strike="noStrike" cap="none" dirty="0">
                        <a:latin typeface="Arial"/>
                        <a:ea typeface="Arial"/>
                        <a:cs typeface="Arial"/>
                        <a:sym typeface="Arial"/>
                      </a:endParaRPr>
                    </a:p>
                    <a:p>
                      <a:pPr marL="0" marR="0" lvl="0" indent="0" algn="just" rtl="0">
                        <a:lnSpc>
                          <a:spcPct val="115000"/>
                        </a:lnSpc>
                        <a:spcBef>
                          <a:spcPts val="0"/>
                        </a:spcBef>
                        <a:spcAft>
                          <a:spcPts val="0"/>
                        </a:spcAft>
                        <a:buClr>
                          <a:srgbClr val="000000"/>
                        </a:buClr>
                        <a:buSzPts val="1600"/>
                        <a:buFont typeface="Arial"/>
                        <a:buNone/>
                      </a:pPr>
                      <a:r>
                        <a:rPr lang="en-US" sz="1600" b="0" i="0" u="none" strike="noStrike" cap="none" dirty="0">
                          <a:latin typeface="Arial"/>
                          <a:ea typeface="Arial"/>
                          <a:cs typeface="Arial"/>
                          <a:sym typeface="Arial"/>
                        </a:rPr>
                        <a:t> </a:t>
                      </a:r>
                      <a:endParaRPr sz="2700" b="0" i="0" u="none" strike="noStrike" cap="none" dirty="0">
                        <a:latin typeface="Arial"/>
                        <a:ea typeface="Arial"/>
                        <a:cs typeface="Arial"/>
                        <a:sym typeface="Arial"/>
                      </a:endParaRPr>
                    </a:p>
                  </a:txBody>
                  <a:tcPr marL="103400" marR="103400" marT="1435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92850">
                <a:tc>
                  <a:txBody>
                    <a:bodyPr/>
                    <a:lstStyle/>
                    <a:p>
                      <a:pPr marL="0" marR="0" lvl="0" indent="0" algn="just" rtl="0">
                        <a:lnSpc>
                          <a:spcPct val="115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Eliminación</a:t>
                      </a:r>
                      <a:endParaRPr sz="4000" b="0" i="0" u="none" strike="noStrike" cap="none">
                        <a:solidFill>
                          <a:schemeClr val="lt1"/>
                        </a:solidFill>
                        <a:latin typeface="Arial"/>
                        <a:ea typeface="Arial"/>
                        <a:cs typeface="Arial"/>
                        <a:sym typeface="Arial"/>
                      </a:endParaRPr>
                    </a:p>
                  </a:txBody>
                  <a:tcPr marL="103400" marR="103400" marT="1435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4892DC"/>
                    </a:solidFill>
                  </a:tcPr>
                </a:tc>
                <a:tc>
                  <a:txBody>
                    <a:bodyPr/>
                    <a:lstStyle/>
                    <a:p>
                      <a:pPr marL="0" marR="0" lvl="0" indent="0" algn="just" rtl="0">
                        <a:lnSpc>
                          <a:spcPct val="115000"/>
                        </a:lnSpc>
                        <a:spcBef>
                          <a:spcPts val="0"/>
                        </a:spcBef>
                        <a:spcAft>
                          <a:spcPts val="0"/>
                        </a:spcAft>
                        <a:buClr>
                          <a:srgbClr val="000000"/>
                        </a:buClr>
                        <a:buSzPts val="1600"/>
                        <a:buFont typeface="Arial"/>
                        <a:buNone/>
                      </a:pPr>
                      <a:r>
                        <a:rPr lang="en-US" sz="1600" b="0" i="0" u="none" strike="noStrike" cap="none">
                          <a:latin typeface="Arial"/>
                          <a:ea typeface="Arial"/>
                          <a:cs typeface="Arial"/>
                          <a:sym typeface="Arial"/>
                        </a:rPr>
                        <a:t>Aplicación de medidas poblacionales que tienen como propósito que </a:t>
                      </a:r>
                      <a:r>
                        <a:rPr lang="en-US" sz="1600" b="1" i="0" u="none" strike="noStrike" cap="none">
                          <a:latin typeface="Arial"/>
                          <a:ea typeface="Arial"/>
                          <a:cs typeface="Arial"/>
                          <a:sym typeface="Arial"/>
                        </a:rPr>
                        <a:t>no existan casos de enfermedad, aunque persisten las causas </a:t>
                      </a:r>
                      <a:r>
                        <a:rPr lang="en-US" sz="1600" b="0" i="0" u="none" strike="noStrike" cap="none">
                          <a:latin typeface="Arial"/>
                          <a:ea typeface="Arial"/>
                          <a:cs typeface="Arial"/>
                          <a:sym typeface="Arial"/>
                        </a:rPr>
                        <a:t>que pueden potencialmente producirla. El sarampión representa un ejemplo de enfermedad en fase de eliminación en la región de las Américas.</a:t>
                      </a:r>
                      <a:endParaRPr sz="2700" b="0" i="0" u="none" strike="noStrike" cap="none">
                        <a:latin typeface="Arial"/>
                        <a:ea typeface="Arial"/>
                        <a:cs typeface="Arial"/>
                        <a:sym typeface="Arial"/>
                      </a:endParaRPr>
                    </a:p>
                    <a:p>
                      <a:pPr marL="0" marR="0" lvl="0" indent="0" algn="just" rtl="0">
                        <a:lnSpc>
                          <a:spcPct val="115000"/>
                        </a:lnSpc>
                        <a:spcBef>
                          <a:spcPts val="0"/>
                        </a:spcBef>
                        <a:spcAft>
                          <a:spcPts val="0"/>
                        </a:spcAft>
                        <a:buClr>
                          <a:srgbClr val="000000"/>
                        </a:buClr>
                        <a:buSzPts val="1600"/>
                        <a:buFont typeface="Arial"/>
                        <a:buNone/>
                      </a:pPr>
                      <a:r>
                        <a:rPr lang="en-US" sz="1600" b="0" i="0" u="none" strike="noStrike" cap="none">
                          <a:latin typeface="Arial"/>
                          <a:ea typeface="Arial"/>
                          <a:cs typeface="Arial"/>
                          <a:sym typeface="Arial"/>
                        </a:rPr>
                        <a:t> </a:t>
                      </a:r>
                      <a:endParaRPr sz="2700" b="0" i="0" u="none" strike="noStrike" cap="none">
                        <a:latin typeface="Arial"/>
                        <a:ea typeface="Arial"/>
                        <a:cs typeface="Arial"/>
                        <a:sym typeface="Arial"/>
                      </a:endParaRPr>
                    </a:p>
                  </a:txBody>
                  <a:tcPr marL="103400" marR="103400" marT="1435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07100">
                <a:tc>
                  <a:txBody>
                    <a:bodyPr/>
                    <a:lstStyle/>
                    <a:p>
                      <a:pPr marL="0" marR="0" lvl="0" indent="0" algn="just" rtl="0">
                        <a:lnSpc>
                          <a:spcPct val="115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Erradicación</a:t>
                      </a:r>
                      <a:endParaRPr sz="4000" b="0" i="0" u="none" strike="noStrike" cap="none">
                        <a:solidFill>
                          <a:schemeClr val="lt1"/>
                        </a:solidFill>
                        <a:latin typeface="Arial"/>
                        <a:ea typeface="Arial"/>
                        <a:cs typeface="Arial"/>
                        <a:sym typeface="Arial"/>
                      </a:endParaRPr>
                    </a:p>
                  </a:txBody>
                  <a:tcPr marL="103400" marR="103400" marT="1435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4892DC"/>
                    </a:solidFill>
                  </a:tcPr>
                </a:tc>
                <a:tc>
                  <a:txBody>
                    <a:bodyPr/>
                    <a:lstStyle/>
                    <a:p>
                      <a:pPr marL="0" marR="0" lvl="0" indent="0" algn="just" rtl="0">
                        <a:lnSpc>
                          <a:spcPct val="115000"/>
                        </a:lnSpc>
                        <a:spcBef>
                          <a:spcPts val="0"/>
                        </a:spcBef>
                        <a:spcAft>
                          <a:spcPts val="0"/>
                        </a:spcAft>
                        <a:buClr>
                          <a:srgbClr val="000000"/>
                        </a:buClr>
                        <a:buSzPts val="1600"/>
                        <a:buFont typeface="Arial"/>
                        <a:buNone/>
                      </a:pPr>
                      <a:r>
                        <a:rPr lang="en-US" sz="1600" b="0" i="0" u="none" strike="noStrike" cap="none" dirty="0" err="1">
                          <a:latin typeface="Arial"/>
                          <a:ea typeface="Arial"/>
                          <a:cs typeface="Arial"/>
                          <a:sym typeface="Arial"/>
                        </a:rPr>
                        <a:t>Aplicación</a:t>
                      </a:r>
                      <a:r>
                        <a:rPr lang="en-US" sz="1600" b="0" i="0" u="none" strike="noStrike" cap="none" dirty="0">
                          <a:latin typeface="Arial"/>
                          <a:ea typeface="Arial"/>
                          <a:cs typeface="Arial"/>
                          <a:sym typeface="Arial"/>
                        </a:rPr>
                        <a:t> de </a:t>
                      </a:r>
                      <a:r>
                        <a:rPr lang="en-US" sz="1600" b="0" i="0" u="none" strike="noStrike" cap="none" dirty="0" err="1">
                          <a:latin typeface="Arial"/>
                          <a:ea typeface="Arial"/>
                          <a:cs typeface="Arial"/>
                          <a:sym typeface="Arial"/>
                        </a:rPr>
                        <a:t>medidas</a:t>
                      </a:r>
                      <a:r>
                        <a:rPr lang="en-US" sz="1600" b="0" i="0" u="none" strike="noStrike" cap="none" dirty="0">
                          <a:latin typeface="Arial"/>
                          <a:ea typeface="Arial"/>
                          <a:cs typeface="Arial"/>
                          <a:sym typeface="Arial"/>
                        </a:rPr>
                        <a:t> </a:t>
                      </a:r>
                      <a:r>
                        <a:rPr lang="en-US" sz="1600" b="0" i="0" u="none" strike="noStrike" cap="none" dirty="0" err="1">
                          <a:latin typeface="Arial"/>
                          <a:ea typeface="Arial"/>
                          <a:cs typeface="Arial"/>
                          <a:sym typeface="Arial"/>
                        </a:rPr>
                        <a:t>poblacionales</a:t>
                      </a:r>
                      <a:r>
                        <a:rPr lang="en-US" sz="1600" b="0" i="0" u="none" strike="noStrike" cap="none" dirty="0">
                          <a:latin typeface="Arial"/>
                          <a:ea typeface="Arial"/>
                          <a:cs typeface="Arial"/>
                          <a:sym typeface="Arial"/>
                        </a:rPr>
                        <a:t> </a:t>
                      </a:r>
                      <a:r>
                        <a:rPr lang="en-US" sz="1600" b="0" i="0" u="none" strike="noStrike" cap="none" dirty="0" err="1">
                          <a:latin typeface="Arial"/>
                          <a:ea typeface="Arial"/>
                          <a:cs typeface="Arial"/>
                          <a:sym typeface="Arial"/>
                        </a:rPr>
                        <a:t>dirigidas</a:t>
                      </a:r>
                      <a:r>
                        <a:rPr lang="en-US" sz="1600" b="0" i="0" u="none" strike="noStrike" cap="none" dirty="0">
                          <a:latin typeface="Arial"/>
                          <a:ea typeface="Arial"/>
                          <a:cs typeface="Arial"/>
                          <a:sym typeface="Arial"/>
                        </a:rPr>
                        <a:t> a </a:t>
                      </a:r>
                      <a:r>
                        <a:rPr lang="en-US" sz="1600" b="1" i="0" u="none" strike="noStrike" cap="none" dirty="0" err="1">
                          <a:latin typeface="Arial"/>
                          <a:ea typeface="Arial"/>
                          <a:cs typeface="Arial"/>
                          <a:sym typeface="Arial"/>
                        </a:rPr>
                        <a:t>eliminar</a:t>
                      </a:r>
                      <a:r>
                        <a:rPr lang="en-US" sz="1600" b="1" i="0" u="none" strike="noStrike" cap="none" dirty="0">
                          <a:latin typeface="Arial"/>
                          <a:ea typeface="Arial"/>
                          <a:cs typeface="Arial"/>
                          <a:sym typeface="Arial"/>
                        </a:rPr>
                        <a:t> </a:t>
                      </a:r>
                      <a:r>
                        <a:rPr lang="en-US" sz="1600" b="1" i="0" u="none" strike="noStrike" cap="none" dirty="0" err="1">
                          <a:latin typeface="Arial"/>
                          <a:ea typeface="Arial"/>
                          <a:cs typeface="Arial"/>
                          <a:sym typeface="Arial"/>
                        </a:rPr>
                        <a:t>los</a:t>
                      </a:r>
                      <a:r>
                        <a:rPr lang="en-US" sz="1600" b="1" i="0" u="none" strike="noStrike" cap="none" dirty="0">
                          <a:latin typeface="Arial"/>
                          <a:ea typeface="Arial"/>
                          <a:cs typeface="Arial"/>
                          <a:sym typeface="Arial"/>
                        </a:rPr>
                        <a:t> </a:t>
                      </a:r>
                      <a:r>
                        <a:rPr lang="en-US" sz="1600" b="1" i="0" u="none" strike="noStrike" cap="none" dirty="0" err="1">
                          <a:latin typeface="Arial"/>
                          <a:ea typeface="Arial"/>
                          <a:cs typeface="Arial"/>
                          <a:sym typeface="Arial"/>
                        </a:rPr>
                        <a:t>casos</a:t>
                      </a:r>
                      <a:r>
                        <a:rPr lang="en-US" sz="1600" b="1" i="0" u="none" strike="noStrike" cap="none" dirty="0">
                          <a:latin typeface="Arial"/>
                          <a:ea typeface="Arial"/>
                          <a:cs typeface="Arial"/>
                          <a:sym typeface="Arial"/>
                        </a:rPr>
                        <a:t> y </a:t>
                      </a:r>
                      <a:r>
                        <a:rPr lang="en-US" sz="1600" b="1" i="0" u="none" strike="noStrike" cap="none" dirty="0" err="1">
                          <a:latin typeface="Arial"/>
                          <a:ea typeface="Arial"/>
                          <a:cs typeface="Arial"/>
                          <a:sym typeface="Arial"/>
                        </a:rPr>
                        <a:t>también</a:t>
                      </a:r>
                      <a:r>
                        <a:rPr lang="en-US" sz="1600" b="1" i="0" u="none" strike="noStrike" cap="none" dirty="0">
                          <a:latin typeface="Arial"/>
                          <a:ea typeface="Arial"/>
                          <a:cs typeface="Arial"/>
                          <a:sym typeface="Arial"/>
                        </a:rPr>
                        <a:t> las </a:t>
                      </a:r>
                      <a:r>
                        <a:rPr lang="en-US" sz="1600" b="1" i="0" u="none" strike="noStrike" cap="none" dirty="0" err="1">
                          <a:latin typeface="Arial"/>
                          <a:ea typeface="Arial"/>
                          <a:cs typeface="Arial"/>
                          <a:sym typeface="Arial"/>
                        </a:rPr>
                        <a:t>causas</a:t>
                      </a:r>
                      <a:r>
                        <a:rPr lang="en-US" sz="1600" b="1" i="0" u="none" strike="noStrike" cap="none" dirty="0">
                          <a:latin typeface="Arial"/>
                          <a:ea typeface="Arial"/>
                          <a:cs typeface="Arial"/>
                          <a:sym typeface="Arial"/>
                        </a:rPr>
                        <a:t> de la </a:t>
                      </a:r>
                      <a:r>
                        <a:rPr lang="en-US" sz="1600" b="1" i="0" u="none" strike="noStrike" cap="none" dirty="0" err="1">
                          <a:latin typeface="Arial"/>
                          <a:ea typeface="Arial"/>
                          <a:cs typeface="Arial"/>
                          <a:sym typeface="Arial"/>
                        </a:rPr>
                        <a:t>enfermedad</a:t>
                      </a:r>
                      <a:r>
                        <a:rPr lang="en-US" sz="1600" b="0" i="0" u="none" strike="noStrike" cap="none" dirty="0">
                          <a:latin typeface="Arial"/>
                          <a:ea typeface="Arial"/>
                          <a:cs typeface="Arial"/>
                          <a:sym typeface="Arial"/>
                        </a:rPr>
                        <a:t>, </a:t>
                      </a:r>
                      <a:r>
                        <a:rPr lang="en-US" sz="1600" b="0" i="0" u="none" strike="noStrike" cap="none" dirty="0" err="1">
                          <a:latin typeface="Arial"/>
                          <a:ea typeface="Arial"/>
                          <a:cs typeface="Arial"/>
                          <a:sym typeface="Arial"/>
                        </a:rPr>
                        <a:t>en</a:t>
                      </a:r>
                      <a:r>
                        <a:rPr lang="en-US" sz="1600" b="0" i="0" u="none" strike="noStrike" cap="none" dirty="0">
                          <a:latin typeface="Arial"/>
                          <a:ea typeface="Arial"/>
                          <a:cs typeface="Arial"/>
                          <a:sym typeface="Arial"/>
                        </a:rPr>
                        <a:t> particular </a:t>
                      </a:r>
                      <a:r>
                        <a:rPr lang="en-US" sz="1600" b="0" i="0" u="none" strike="noStrike" cap="none" dirty="0" err="1">
                          <a:latin typeface="Arial"/>
                          <a:ea typeface="Arial"/>
                          <a:cs typeface="Arial"/>
                          <a:sym typeface="Arial"/>
                        </a:rPr>
                        <a:t>el</a:t>
                      </a:r>
                      <a:r>
                        <a:rPr lang="en-US" sz="1600" b="0" i="0" u="none" strike="noStrike" cap="none" dirty="0">
                          <a:latin typeface="Arial"/>
                          <a:ea typeface="Arial"/>
                          <a:cs typeface="Arial"/>
                          <a:sym typeface="Arial"/>
                        </a:rPr>
                        <a:t> </a:t>
                      </a:r>
                      <a:r>
                        <a:rPr lang="en-US" sz="1600" b="0" i="0" u="none" strike="noStrike" cap="none" dirty="0" err="1">
                          <a:latin typeface="Arial"/>
                          <a:ea typeface="Arial"/>
                          <a:cs typeface="Arial"/>
                          <a:sym typeface="Arial"/>
                        </a:rPr>
                        <a:t>agente</a:t>
                      </a:r>
                      <a:r>
                        <a:rPr lang="en-US" sz="1600" b="0" i="0" u="none" strike="noStrike" cap="none" dirty="0">
                          <a:latin typeface="Arial"/>
                          <a:ea typeface="Arial"/>
                          <a:cs typeface="Arial"/>
                          <a:sym typeface="Arial"/>
                        </a:rPr>
                        <a:t>. Por </a:t>
                      </a:r>
                      <a:r>
                        <a:rPr lang="en-US" sz="1600" b="0" i="0" u="none" strike="noStrike" cap="none" dirty="0" err="1">
                          <a:latin typeface="Arial"/>
                          <a:ea typeface="Arial"/>
                          <a:cs typeface="Arial"/>
                          <a:sym typeface="Arial"/>
                        </a:rPr>
                        <a:t>el</a:t>
                      </a:r>
                      <a:r>
                        <a:rPr lang="en-US" sz="1600" b="0" i="0" u="none" strike="noStrike" cap="none" dirty="0">
                          <a:latin typeface="Arial"/>
                          <a:ea typeface="Arial"/>
                          <a:cs typeface="Arial"/>
                          <a:sym typeface="Arial"/>
                        </a:rPr>
                        <a:t> </a:t>
                      </a:r>
                      <a:r>
                        <a:rPr lang="en-US" sz="1600" b="0" i="0" u="none" strike="noStrike" cap="none" dirty="0" err="1">
                          <a:latin typeface="Arial"/>
                          <a:ea typeface="Arial"/>
                          <a:cs typeface="Arial"/>
                          <a:sym typeface="Arial"/>
                        </a:rPr>
                        <a:t>momento</a:t>
                      </a:r>
                      <a:r>
                        <a:rPr lang="en-US" sz="1600" b="0" i="0" u="none" strike="noStrike" cap="none" dirty="0">
                          <a:latin typeface="Arial"/>
                          <a:ea typeface="Arial"/>
                          <a:cs typeface="Arial"/>
                          <a:sym typeface="Arial"/>
                        </a:rPr>
                        <a:t>, </a:t>
                      </a:r>
                      <a:r>
                        <a:rPr lang="en-US" sz="1600" b="0" i="0" u="none" strike="noStrike" cap="none" dirty="0" err="1">
                          <a:latin typeface="Arial"/>
                          <a:ea typeface="Arial"/>
                          <a:cs typeface="Arial"/>
                          <a:sym typeface="Arial"/>
                        </a:rPr>
                        <a:t>esta</a:t>
                      </a:r>
                      <a:r>
                        <a:rPr lang="en-US" sz="1600" b="0" i="0" u="none" strike="noStrike" cap="none" dirty="0">
                          <a:latin typeface="Arial"/>
                          <a:ea typeface="Arial"/>
                          <a:cs typeface="Arial"/>
                          <a:sym typeface="Arial"/>
                        </a:rPr>
                        <a:t> </a:t>
                      </a:r>
                      <a:r>
                        <a:rPr lang="en-US" sz="1600" b="0" i="0" u="none" strike="noStrike" cap="none" dirty="0" err="1">
                          <a:latin typeface="Arial"/>
                          <a:ea typeface="Arial"/>
                          <a:cs typeface="Arial"/>
                          <a:sym typeface="Arial"/>
                        </a:rPr>
                        <a:t>situación</a:t>
                      </a:r>
                      <a:r>
                        <a:rPr lang="en-US" sz="1600" b="0" i="0" u="none" strike="noStrike" cap="none" dirty="0">
                          <a:latin typeface="Arial"/>
                          <a:ea typeface="Arial"/>
                          <a:cs typeface="Arial"/>
                          <a:sym typeface="Arial"/>
                        </a:rPr>
                        <a:t> de </a:t>
                      </a:r>
                      <a:r>
                        <a:rPr lang="en-US" sz="1600" b="0" i="0" u="none" strike="noStrike" cap="none" dirty="0" err="1">
                          <a:latin typeface="Arial"/>
                          <a:ea typeface="Arial"/>
                          <a:cs typeface="Arial"/>
                          <a:sym typeface="Arial"/>
                        </a:rPr>
                        <a:t>erradicación</a:t>
                      </a:r>
                      <a:r>
                        <a:rPr lang="en-US" sz="1600" b="0" i="0" u="none" strike="noStrike" cap="none" dirty="0">
                          <a:latin typeface="Arial"/>
                          <a:ea typeface="Arial"/>
                          <a:cs typeface="Arial"/>
                          <a:sym typeface="Arial"/>
                        </a:rPr>
                        <a:t> </a:t>
                      </a:r>
                      <a:r>
                        <a:rPr lang="en-US" sz="1600" b="0" i="0" u="none" strike="noStrike" cap="none" dirty="0" err="1">
                          <a:latin typeface="Arial"/>
                          <a:ea typeface="Arial"/>
                          <a:cs typeface="Arial"/>
                          <a:sym typeface="Arial"/>
                        </a:rPr>
                        <a:t>mundial</a:t>
                      </a:r>
                      <a:r>
                        <a:rPr lang="en-US" sz="1600" b="0" i="0" u="none" strike="noStrike" cap="none" dirty="0">
                          <a:latin typeface="Arial"/>
                          <a:ea typeface="Arial"/>
                          <a:cs typeface="Arial"/>
                          <a:sym typeface="Arial"/>
                        </a:rPr>
                        <a:t> </a:t>
                      </a:r>
                      <a:r>
                        <a:rPr lang="en-US" sz="1600" b="0" i="0" u="none" strike="noStrike" cap="none" dirty="0" err="1">
                          <a:latin typeface="Arial"/>
                          <a:ea typeface="Arial"/>
                          <a:cs typeface="Arial"/>
                          <a:sym typeface="Arial"/>
                        </a:rPr>
                        <a:t>sólo</a:t>
                      </a:r>
                      <a:r>
                        <a:rPr lang="en-US" sz="1600" b="0" i="0" u="none" strike="noStrike" cap="none" dirty="0">
                          <a:latin typeface="Arial"/>
                          <a:ea typeface="Arial"/>
                          <a:cs typeface="Arial"/>
                          <a:sym typeface="Arial"/>
                        </a:rPr>
                        <a:t> se ha </a:t>
                      </a:r>
                      <a:r>
                        <a:rPr lang="en-US" sz="1600" b="0" i="0" u="none" strike="noStrike" cap="none" dirty="0" err="1">
                          <a:latin typeface="Arial"/>
                          <a:ea typeface="Arial"/>
                          <a:cs typeface="Arial"/>
                          <a:sym typeface="Arial"/>
                        </a:rPr>
                        <a:t>logrado</a:t>
                      </a:r>
                      <a:r>
                        <a:rPr lang="en-US" sz="1600" b="0" i="0" u="none" strike="noStrike" cap="none" dirty="0">
                          <a:latin typeface="Arial"/>
                          <a:ea typeface="Arial"/>
                          <a:cs typeface="Arial"/>
                          <a:sym typeface="Arial"/>
                        </a:rPr>
                        <a:t> para la </a:t>
                      </a:r>
                      <a:r>
                        <a:rPr lang="en-US" sz="1600" b="0" i="0" u="none" strike="noStrike" cap="none" dirty="0" err="1">
                          <a:latin typeface="Arial"/>
                          <a:ea typeface="Arial"/>
                          <a:cs typeface="Arial"/>
                          <a:sym typeface="Arial"/>
                        </a:rPr>
                        <a:t>viruela</a:t>
                      </a:r>
                      <a:r>
                        <a:rPr lang="en-US" sz="1600" b="0" i="0" u="none" strike="noStrike" cap="none" dirty="0">
                          <a:latin typeface="Arial"/>
                          <a:ea typeface="Arial"/>
                          <a:cs typeface="Arial"/>
                          <a:sym typeface="Arial"/>
                        </a:rPr>
                        <a:t>.</a:t>
                      </a:r>
                      <a:endParaRPr sz="2700" b="0" i="0" u="none" strike="noStrike" cap="none" dirty="0">
                        <a:latin typeface="Arial"/>
                        <a:ea typeface="Arial"/>
                        <a:cs typeface="Arial"/>
                        <a:sym typeface="Arial"/>
                      </a:endParaRPr>
                    </a:p>
                    <a:p>
                      <a:pPr marL="0" marR="0" lvl="0" indent="0" algn="just" rtl="0">
                        <a:lnSpc>
                          <a:spcPct val="115000"/>
                        </a:lnSpc>
                        <a:spcBef>
                          <a:spcPts val="0"/>
                        </a:spcBef>
                        <a:spcAft>
                          <a:spcPts val="0"/>
                        </a:spcAft>
                        <a:buClr>
                          <a:srgbClr val="000000"/>
                        </a:buClr>
                        <a:buSzPts val="1600"/>
                        <a:buFont typeface="Arial"/>
                        <a:buNone/>
                      </a:pPr>
                      <a:r>
                        <a:rPr lang="en-US" sz="1600" b="0" i="0" u="none" strike="noStrike" cap="none" dirty="0">
                          <a:latin typeface="Arial"/>
                          <a:ea typeface="Arial"/>
                          <a:cs typeface="Arial"/>
                          <a:sym typeface="Arial"/>
                        </a:rPr>
                        <a:t> </a:t>
                      </a:r>
                      <a:endParaRPr sz="2700" b="0" i="0" u="none" strike="noStrike" cap="none" dirty="0">
                        <a:latin typeface="Arial"/>
                        <a:ea typeface="Arial"/>
                        <a:cs typeface="Arial"/>
                        <a:sym typeface="Arial"/>
                      </a:endParaRPr>
                    </a:p>
                  </a:txBody>
                  <a:tcPr marL="103400" marR="103400" marT="1435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pSp>
        <p:nvGrpSpPr>
          <p:cNvPr id="356" name="Google Shape;356;p17"/>
          <p:cNvGrpSpPr/>
          <p:nvPr/>
        </p:nvGrpSpPr>
        <p:grpSpPr>
          <a:xfrm>
            <a:off x="436017" y="1377552"/>
            <a:ext cx="11491806" cy="2789408"/>
            <a:chOff x="0" y="646560"/>
            <a:chExt cx="11491806" cy="2789408"/>
          </a:xfrm>
        </p:grpSpPr>
        <p:sp>
          <p:nvSpPr>
            <p:cNvPr id="357" name="Google Shape;357;p17"/>
            <p:cNvSpPr/>
            <p:nvPr/>
          </p:nvSpPr>
          <p:spPr>
            <a:xfrm>
              <a:off x="0" y="646560"/>
              <a:ext cx="11491806" cy="1673645"/>
            </a:xfrm>
            <a:prstGeom prst="rightArrow">
              <a:avLst>
                <a:gd name="adj1" fmla="val 50000"/>
                <a:gd name="adj2" fmla="val 50000"/>
              </a:avLst>
            </a:prstGeom>
            <a:gradFill>
              <a:gsLst>
                <a:gs pos="0">
                  <a:srgbClr val="486B85"/>
                </a:gs>
                <a:gs pos="50000">
                  <a:srgbClr val="0A577A"/>
                </a:gs>
                <a:gs pos="100000">
                  <a:srgbClr val="044F6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17"/>
            <p:cNvSpPr txBox="1"/>
            <p:nvPr/>
          </p:nvSpPr>
          <p:spPr>
            <a:xfrm>
              <a:off x="0" y="1064971"/>
              <a:ext cx="11073395" cy="836823"/>
            </a:xfrm>
            <a:prstGeom prst="rect">
              <a:avLst/>
            </a:prstGeom>
            <a:noFill/>
            <a:ln>
              <a:noFill/>
            </a:ln>
          </p:spPr>
          <p:txBody>
            <a:bodyPr spcFirstLastPara="1" wrap="square" lIns="118100" tIns="118100" rIns="254000" bIns="265675" anchor="ctr" anchorCtr="0">
              <a:noAutofit/>
            </a:bodyPr>
            <a:lstStyle/>
            <a:p>
              <a:pPr marL="0" marR="0" lvl="0" indent="0" algn="l" rtl="0">
                <a:lnSpc>
                  <a:spcPct val="90000"/>
                </a:lnSpc>
                <a:spcBef>
                  <a:spcPts val="0"/>
                </a:spcBef>
                <a:spcAft>
                  <a:spcPts val="0"/>
                </a:spcAft>
                <a:buClr>
                  <a:schemeClr val="lt1"/>
                </a:buClr>
                <a:buSzPts val="3100"/>
                <a:buFont typeface="Arial"/>
                <a:buNone/>
              </a:pPr>
              <a:r>
                <a:rPr lang="en-US" sz="3100" b="1" i="0" u="none" strike="noStrike" cap="none">
                  <a:solidFill>
                    <a:schemeClr val="lt1"/>
                  </a:solidFill>
                  <a:latin typeface="Arial"/>
                  <a:ea typeface="Arial"/>
                  <a:cs typeface="Arial"/>
                  <a:sym typeface="Arial"/>
                </a:rPr>
                <a:t>CONTROL</a:t>
              </a:r>
              <a:endParaRPr sz="1400" b="0" i="0" u="none" strike="noStrike" cap="none">
                <a:solidFill>
                  <a:srgbClr val="000000"/>
                </a:solidFill>
                <a:latin typeface="Arial"/>
                <a:ea typeface="Arial"/>
                <a:cs typeface="Arial"/>
                <a:sym typeface="Arial"/>
              </a:endParaRPr>
            </a:p>
          </p:txBody>
        </p:sp>
        <p:sp>
          <p:nvSpPr>
            <p:cNvPr id="359" name="Google Shape;359;p17"/>
            <p:cNvSpPr/>
            <p:nvPr/>
          </p:nvSpPr>
          <p:spPr>
            <a:xfrm>
              <a:off x="3539476" y="1204441"/>
              <a:ext cx="7952330" cy="1673645"/>
            </a:xfrm>
            <a:prstGeom prst="rightArrow">
              <a:avLst>
                <a:gd name="adj1" fmla="val 50000"/>
                <a:gd name="adj2" fmla="val 50000"/>
              </a:avLst>
            </a:prstGeom>
            <a:gradFill>
              <a:gsLst>
                <a:gs pos="0">
                  <a:srgbClr val="5A8CB2"/>
                </a:gs>
                <a:gs pos="50000">
                  <a:srgbClr val="377FAD"/>
                </a:gs>
                <a:gs pos="100000">
                  <a:srgbClr val="2C709D"/>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7"/>
            <p:cNvSpPr txBox="1"/>
            <p:nvPr/>
          </p:nvSpPr>
          <p:spPr>
            <a:xfrm>
              <a:off x="3539476" y="1622852"/>
              <a:ext cx="7533919" cy="836823"/>
            </a:xfrm>
            <a:prstGeom prst="rect">
              <a:avLst/>
            </a:prstGeom>
            <a:noFill/>
            <a:ln>
              <a:noFill/>
            </a:ln>
          </p:spPr>
          <p:txBody>
            <a:bodyPr spcFirstLastPara="1" wrap="square" lIns="118100" tIns="118100" rIns="254000" bIns="265675" anchor="ctr" anchorCtr="0">
              <a:noAutofit/>
            </a:bodyPr>
            <a:lstStyle/>
            <a:p>
              <a:pPr marL="0" marR="0" lvl="0" indent="0" algn="l" rtl="0">
                <a:lnSpc>
                  <a:spcPct val="90000"/>
                </a:lnSpc>
                <a:spcBef>
                  <a:spcPts val="0"/>
                </a:spcBef>
                <a:spcAft>
                  <a:spcPts val="0"/>
                </a:spcAft>
                <a:buClr>
                  <a:schemeClr val="lt1"/>
                </a:buClr>
                <a:buSzPts val="3100"/>
                <a:buFont typeface="Arial"/>
                <a:buNone/>
              </a:pPr>
              <a:r>
                <a:rPr lang="en-US" sz="3100" b="1" i="0" u="none" strike="noStrike" cap="none">
                  <a:solidFill>
                    <a:schemeClr val="lt1"/>
                  </a:solidFill>
                  <a:latin typeface="Arial"/>
                  <a:ea typeface="Arial"/>
                  <a:cs typeface="Arial"/>
                  <a:sym typeface="Arial"/>
                </a:rPr>
                <a:t>ELIMINACIÓN</a:t>
              </a:r>
              <a:endParaRPr sz="1400" b="0" i="0" u="none" strike="noStrike" cap="none">
                <a:solidFill>
                  <a:srgbClr val="000000"/>
                </a:solidFill>
                <a:latin typeface="Arial"/>
                <a:ea typeface="Arial"/>
                <a:cs typeface="Arial"/>
                <a:sym typeface="Arial"/>
              </a:endParaRPr>
            </a:p>
          </p:txBody>
        </p:sp>
        <p:sp>
          <p:nvSpPr>
            <p:cNvPr id="361" name="Google Shape;361;p17"/>
            <p:cNvSpPr/>
            <p:nvPr/>
          </p:nvSpPr>
          <p:spPr>
            <a:xfrm>
              <a:off x="7078953" y="1762323"/>
              <a:ext cx="4412853" cy="1673645"/>
            </a:xfrm>
            <a:prstGeom prst="rightArrow">
              <a:avLst>
                <a:gd name="adj1" fmla="val 50000"/>
                <a:gd name="adj2" fmla="val 50000"/>
              </a:avLst>
            </a:prstGeom>
            <a:gradFill>
              <a:gsLst>
                <a:gs pos="0">
                  <a:srgbClr val="9FAEBA"/>
                </a:gs>
                <a:gs pos="50000">
                  <a:srgbClr val="92A4B4"/>
                </a:gs>
                <a:gs pos="100000">
                  <a:srgbClr val="7E90A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7"/>
            <p:cNvSpPr txBox="1"/>
            <p:nvPr/>
          </p:nvSpPr>
          <p:spPr>
            <a:xfrm>
              <a:off x="7078953" y="2180734"/>
              <a:ext cx="3994442" cy="836823"/>
            </a:xfrm>
            <a:prstGeom prst="rect">
              <a:avLst/>
            </a:prstGeom>
            <a:noFill/>
            <a:ln>
              <a:noFill/>
            </a:ln>
          </p:spPr>
          <p:txBody>
            <a:bodyPr spcFirstLastPara="1" wrap="square" lIns="118100" tIns="118100" rIns="254000" bIns="265675" anchor="ctr" anchorCtr="0">
              <a:noAutofit/>
            </a:bodyPr>
            <a:lstStyle/>
            <a:p>
              <a:pPr marL="0" marR="0" lvl="0" indent="0" algn="l" rtl="0">
                <a:lnSpc>
                  <a:spcPct val="90000"/>
                </a:lnSpc>
                <a:spcBef>
                  <a:spcPts val="0"/>
                </a:spcBef>
                <a:spcAft>
                  <a:spcPts val="0"/>
                </a:spcAft>
                <a:buClr>
                  <a:schemeClr val="lt1"/>
                </a:buClr>
                <a:buSzPts val="3100"/>
                <a:buFont typeface="Arial"/>
                <a:buNone/>
              </a:pPr>
              <a:r>
                <a:rPr lang="en-US" sz="3100" b="1" i="0" u="none" strike="noStrike" cap="none">
                  <a:solidFill>
                    <a:schemeClr val="lt1"/>
                  </a:solidFill>
                  <a:latin typeface="Arial"/>
                  <a:ea typeface="Arial"/>
                  <a:cs typeface="Arial"/>
                  <a:sym typeface="Arial"/>
                </a:rPr>
                <a:t>ERRADICACIÓN</a:t>
              </a:r>
              <a:endParaRPr sz="1400" b="0" i="0" u="none" strike="noStrike" cap="none">
                <a:solidFill>
                  <a:srgbClr val="000000"/>
                </a:solidFill>
                <a:latin typeface="Arial"/>
                <a:ea typeface="Arial"/>
                <a:cs typeface="Arial"/>
                <a:sym typeface="Arial"/>
              </a:endParaRPr>
            </a:p>
          </p:txBody>
        </p:sp>
      </p:grpSp>
      <p:sp>
        <p:nvSpPr>
          <p:cNvPr id="363" name="Google Shape;363;p17"/>
          <p:cNvSpPr/>
          <p:nvPr/>
        </p:nvSpPr>
        <p:spPr>
          <a:xfrm>
            <a:off x="350238" y="2751891"/>
            <a:ext cx="3072341" cy="13236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rgbClr val="EF7421"/>
                </a:solidFill>
                <a:latin typeface="Arial"/>
                <a:ea typeface="Arial"/>
                <a:cs typeface="Arial"/>
                <a:sym typeface="Arial"/>
              </a:rPr>
              <a:t>Tos convulsa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rgbClr val="EF7421"/>
                </a:solidFill>
                <a:latin typeface="Arial"/>
                <a:ea typeface="Arial"/>
                <a:cs typeface="Arial"/>
                <a:sym typeface="Arial"/>
              </a:rPr>
              <a:t>Hepatitis 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rgbClr val="EF7421"/>
                </a:solidFill>
                <a:latin typeface="Arial"/>
                <a:ea typeface="Arial"/>
                <a:cs typeface="Arial"/>
                <a:sym typeface="Arial"/>
              </a:rPr>
              <a:t>Difteria </a:t>
            </a:r>
            <a:endParaRPr sz="2667" b="1" i="0" u="none" strike="noStrike" cap="none">
              <a:solidFill>
                <a:srgbClr val="EF7421"/>
              </a:solidFill>
              <a:latin typeface="Arial"/>
              <a:ea typeface="Arial"/>
              <a:cs typeface="Arial"/>
              <a:sym typeface="Arial"/>
            </a:endParaRPr>
          </a:p>
        </p:txBody>
      </p:sp>
      <p:sp>
        <p:nvSpPr>
          <p:cNvPr id="364" name="Google Shape;364;p17"/>
          <p:cNvSpPr/>
          <p:nvPr/>
        </p:nvSpPr>
        <p:spPr>
          <a:xfrm>
            <a:off x="3983765" y="3265627"/>
            <a:ext cx="6096000" cy="2144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chemeClr val="accent1"/>
                </a:solidFill>
                <a:latin typeface="Arial"/>
                <a:ea typeface="Arial"/>
                <a:cs typeface="Arial"/>
                <a:sym typeface="Arial"/>
              </a:rPr>
              <a:t>Poliomielitis (1984)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chemeClr val="accent1"/>
                </a:solidFill>
                <a:latin typeface="Arial"/>
                <a:ea typeface="Arial"/>
                <a:cs typeface="Arial"/>
                <a:sym typeface="Arial"/>
              </a:rPr>
              <a:t>Sarampión (2000)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chemeClr val="accent1"/>
                </a:solidFill>
                <a:latin typeface="Arial"/>
                <a:ea typeface="Arial"/>
                <a:cs typeface="Arial"/>
                <a:sym typeface="Arial"/>
              </a:rPr>
              <a:t>Rubéola (2009)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chemeClr val="accent1"/>
                </a:solidFill>
                <a:latin typeface="Arial"/>
                <a:ea typeface="Arial"/>
                <a:cs typeface="Arial"/>
                <a:sym typeface="Arial"/>
              </a:rPr>
              <a:t>SRC (2009)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chemeClr val="accent1"/>
                </a:solidFill>
                <a:latin typeface="Arial"/>
                <a:ea typeface="Arial"/>
                <a:cs typeface="Arial"/>
                <a:sym typeface="Arial"/>
              </a:rPr>
              <a:t>Tétanos neonatal (2017)</a:t>
            </a:r>
            <a:endParaRPr sz="1400" b="0" i="0" u="none" strike="noStrike" cap="none">
              <a:solidFill>
                <a:srgbClr val="000000"/>
              </a:solidFill>
              <a:latin typeface="Arial"/>
              <a:ea typeface="Arial"/>
              <a:cs typeface="Arial"/>
              <a:sym typeface="Arial"/>
            </a:endParaRPr>
          </a:p>
        </p:txBody>
      </p:sp>
      <p:sp>
        <p:nvSpPr>
          <p:cNvPr id="365" name="Google Shape;365;p17"/>
          <p:cNvSpPr txBox="1"/>
          <p:nvPr/>
        </p:nvSpPr>
        <p:spPr>
          <a:xfrm>
            <a:off x="8016213" y="3909054"/>
            <a:ext cx="2688976" cy="5027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chemeClr val="accent4"/>
                </a:solidFill>
                <a:latin typeface="Arial"/>
                <a:ea typeface="Arial"/>
                <a:cs typeface="Arial"/>
                <a:sym typeface="Arial"/>
              </a:rPr>
              <a:t>Viruela (1980)</a:t>
            </a:r>
            <a:endParaRPr sz="2667" b="1" i="0" u="none" strike="noStrike" cap="none">
              <a:solidFill>
                <a:schemeClr val="accent4"/>
              </a:solidFill>
              <a:latin typeface="Arial"/>
              <a:ea typeface="Arial"/>
              <a:cs typeface="Arial"/>
              <a:sym typeface="Arial"/>
            </a:endParaRPr>
          </a:p>
        </p:txBody>
      </p:sp>
      <p:sp>
        <p:nvSpPr>
          <p:cNvPr id="366" name="Google Shape;366;p17"/>
          <p:cNvSpPr txBox="1"/>
          <p:nvPr/>
        </p:nvSpPr>
        <p:spPr>
          <a:xfrm>
            <a:off x="5459895" y="2822714"/>
            <a:ext cx="1219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367" name="Google Shape;367;p17"/>
          <p:cNvSpPr txBox="1">
            <a:spLocks noGrp="1"/>
          </p:cNvSpPr>
          <p:nvPr>
            <p:ph type="title"/>
          </p:nvPr>
        </p:nvSpPr>
        <p:spPr>
          <a:xfrm>
            <a:off x="436016" y="31402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Clasificación de las enfermedades</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1"/>
        <p:cNvGrpSpPr/>
        <p:nvPr/>
      </p:nvGrpSpPr>
      <p:grpSpPr>
        <a:xfrm>
          <a:off x="0" y="0"/>
          <a:ext cx="0" cy="0"/>
          <a:chOff x="0" y="0"/>
          <a:chExt cx="0" cy="0"/>
        </a:xfrm>
      </p:grpSpPr>
      <p:sp>
        <p:nvSpPr>
          <p:cNvPr id="372" name="Google Shape;372;p1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3" name="Google Shape;373;p18"/>
          <p:cNvSpPr/>
          <p:nvPr/>
        </p:nvSpPr>
        <p:spPr>
          <a:xfrm flipH="1">
            <a:off x="2" y="0"/>
            <a:ext cx="12191998" cy="2170031"/>
          </a:xfrm>
          <a:prstGeom prst="rect">
            <a:avLst/>
          </a:prstGeom>
          <a:gradFill>
            <a:gsLst>
              <a:gs pos="0">
                <a:srgbClr val="000000">
                  <a:alpha val="95294"/>
                </a:srgbClr>
              </a:gs>
              <a:gs pos="100000">
                <a:srgbClr val="0F4861"/>
              </a:gs>
            </a:gsLst>
            <a:lin ang="197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4" name="Google Shape;374;p18"/>
          <p:cNvSpPr/>
          <p:nvPr/>
        </p:nvSpPr>
        <p:spPr>
          <a:xfrm flipH="1">
            <a:off x="8082819" y="0"/>
            <a:ext cx="4097211" cy="2170661"/>
          </a:xfrm>
          <a:prstGeom prst="rect">
            <a:avLst/>
          </a:prstGeom>
          <a:gradFill>
            <a:gsLst>
              <a:gs pos="0">
                <a:srgbClr val="0A3041">
                  <a:alpha val="67450"/>
                </a:srgbClr>
              </a:gs>
              <a:gs pos="19000">
                <a:srgbClr val="0A3041">
                  <a:alpha val="67450"/>
                </a:srgbClr>
              </a:gs>
              <a:gs pos="100000">
                <a:srgbClr val="156082">
                  <a:alpha val="47450"/>
                </a:srgbClr>
              </a:gs>
            </a:gsLst>
            <a:lin ang="191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5" name="Google Shape;375;p18"/>
          <p:cNvSpPr/>
          <p:nvPr/>
        </p:nvSpPr>
        <p:spPr>
          <a:xfrm rot="-5400000" flipH="1">
            <a:off x="5010646" y="-5010043"/>
            <a:ext cx="2170709" cy="12192000"/>
          </a:xfrm>
          <a:prstGeom prst="rect">
            <a:avLst/>
          </a:prstGeom>
          <a:gradFill>
            <a:gsLst>
              <a:gs pos="0">
                <a:srgbClr val="0F4861">
                  <a:alpha val="15294"/>
                </a:srgbClr>
              </a:gs>
              <a:gs pos="23000">
                <a:srgbClr val="0F4861">
                  <a:alpha val="15294"/>
                </a:srgbClr>
              </a:gs>
              <a:gs pos="99000">
                <a:srgbClr val="000000">
                  <a:alpha val="44313"/>
                </a:srgbClr>
              </a:gs>
              <a:gs pos="100000">
                <a:srgbClr val="000000">
                  <a:alpha val="44313"/>
                </a:srgbClr>
              </a:gs>
            </a:gsLst>
            <a:lin ang="210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6" name="Google Shape;376;p18"/>
          <p:cNvSpPr txBox="1">
            <a:spLocks noGrp="1"/>
          </p:cNvSpPr>
          <p:nvPr>
            <p:ph type="title"/>
          </p:nvPr>
        </p:nvSpPr>
        <p:spPr>
          <a:xfrm>
            <a:off x="242762" y="114477"/>
            <a:ext cx="9718111" cy="15764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b="1">
                <a:solidFill>
                  <a:srgbClr val="FFFFFF"/>
                </a:solidFill>
                <a:latin typeface="Play"/>
                <a:ea typeface="Play"/>
                <a:cs typeface="Play"/>
                <a:sym typeface="Play"/>
              </a:rPr>
              <a:t>Definición de caso para la vigilancia</a:t>
            </a:r>
            <a:br>
              <a:rPr lang="en-US" sz="4000" b="1">
                <a:solidFill>
                  <a:srgbClr val="FFFFFF"/>
                </a:solidFill>
                <a:latin typeface="Play"/>
                <a:ea typeface="Play"/>
                <a:cs typeface="Play"/>
                <a:sym typeface="Play"/>
              </a:rPr>
            </a:br>
            <a:endParaRPr sz="4000" b="1">
              <a:solidFill>
                <a:srgbClr val="FFFFFF"/>
              </a:solidFill>
              <a:latin typeface="Play"/>
              <a:ea typeface="Play"/>
              <a:cs typeface="Play"/>
              <a:sym typeface="Play"/>
            </a:endParaRPr>
          </a:p>
        </p:txBody>
      </p:sp>
      <p:sp>
        <p:nvSpPr>
          <p:cNvPr id="377" name="Google Shape;377;p18"/>
          <p:cNvSpPr txBox="1"/>
          <p:nvPr/>
        </p:nvSpPr>
        <p:spPr>
          <a:xfrm>
            <a:off x="1651819" y="1158728"/>
            <a:ext cx="10493685" cy="941756"/>
          </a:xfrm>
          <a:prstGeom prst="rect">
            <a:avLst/>
          </a:prstGeom>
          <a:noFill/>
          <a:ln>
            <a:noFill/>
          </a:ln>
        </p:spPr>
        <p:txBody>
          <a:bodyPr spcFirstLastPara="1" wrap="square" lIns="91425" tIns="45700" rIns="91425" bIns="45700" anchor="t" anchorCtr="0">
            <a:spAutoFit/>
          </a:bodyPr>
          <a:lstStyle/>
          <a:p>
            <a:pPr marL="0" marR="0" lvl="0" indent="0" algn="r" rtl="0">
              <a:lnSpc>
                <a:spcPct val="115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Es el instrumento básico para las actividades de recolección de datos en la vigilancia epidemiológica. Se elabora teniendo en cuenta un conjunto de criterios, no necesariamente diagnósticos, que deben reunirse para identificar una persona que presenta una enfermedad o condición en particular.</a:t>
            </a:r>
            <a:endParaRPr sz="2400" b="0" i="0" u="none" strike="noStrike" cap="none">
              <a:solidFill>
                <a:schemeClr val="lt1"/>
              </a:solidFill>
              <a:latin typeface="Arial"/>
              <a:ea typeface="Arial"/>
              <a:cs typeface="Arial"/>
              <a:sym typeface="Arial"/>
            </a:endParaRPr>
          </a:p>
        </p:txBody>
      </p:sp>
      <p:sp>
        <p:nvSpPr>
          <p:cNvPr id="378" name="Google Shape;378;p18"/>
          <p:cNvSpPr txBox="1"/>
          <p:nvPr/>
        </p:nvSpPr>
        <p:spPr>
          <a:xfrm>
            <a:off x="33992" y="2150046"/>
            <a:ext cx="7515943" cy="91251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2400"/>
              <a:buFont typeface="Arial"/>
              <a:buNone/>
            </a:pPr>
            <a:r>
              <a:rPr lang="en-US" sz="2400" b="0" i="0" u="none" strike="noStrike" cap="none">
                <a:solidFill>
                  <a:srgbClr val="0F4761"/>
                </a:solidFill>
                <a:latin typeface="Calibri"/>
                <a:ea typeface="Calibri"/>
                <a:cs typeface="Calibri"/>
                <a:sym typeface="Calibri"/>
              </a:rPr>
              <a:t> </a:t>
            </a:r>
            <a:endParaRPr sz="1600" b="0" i="0" u="none" strike="noStrike" cap="none">
              <a:solidFill>
                <a:schemeClr val="dk1"/>
              </a:solidFill>
              <a:latin typeface="Arial"/>
              <a:ea typeface="Arial"/>
              <a:cs typeface="Arial"/>
              <a:sym typeface="Arial"/>
            </a:endParaRPr>
          </a:p>
          <a:p>
            <a:pPr marL="0" marR="0" lvl="0" indent="0" algn="just" rtl="0">
              <a:lnSpc>
                <a:spcPct val="115000"/>
              </a:lnSpc>
              <a:spcBef>
                <a:spcPts val="60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La definición de caso debe tener:</a:t>
            </a:r>
            <a:endParaRPr sz="1800" b="0" i="0" u="none" strike="noStrike" cap="none">
              <a:solidFill>
                <a:schemeClr val="dk1"/>
              </a:solidFill>
              <a:latin typeface="Arial"/>
              <a:ea typeface="Arial"/>
              <a:cs typeface="Arial"/>
              <a:sym typeface="Arial"/>
            </a:endParaRPr>
          </a:p>
        </p:txBody>
      </p:sp>
      <p:grpSp>
        <p:nvGrpSpPr>
          <p:cNvPr id="379" name="Google Shape;379;p18"/>
          <p:cNvGrpSpPr/>
          <p:nvPr/>
        </p:nvGrpSpPr>
        <p:grpSpPr>
          <a:xfrm>
            <a:off x="1446137" y="3315613"/>
            <a:ext cx="9545094" cy="2742151"/>
            <a:chOff x="4744" y="358512"/>
            <a:chExt cx="9545094" cy="2742151"/>
          </a:xfrm>
        </p:grpSpPr>
        <p:sp>
          <p:nvSpPr>
            <p:cNvPr id="380" name="Google Shape;380;p18"/>
            <p:cNvSpPr/>
            <p:nvPr/>
          </p:nvSpPr>
          <p:spPr>
            <a:xfrm>
              <a:off x="813650" y="663952"/>
              <a:ext cx="647125" cy="71"/>
            </a:xfrm>
            <a:prstGeom prst="rect">
              <a:avLst/>
            </a:prstGeom>
            <a:solidFill>
              <a:srgbClr val="F6D4CC">
                <a:alpha val="89411"/>
              </a:srgbClr>
            </a:solidFill>
            <a:ln w="19050" cap="flat" cmpd="sng">
              <a:solidFill>
                <a:srgbClr val="F6D4CC">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1" name="Google Shape;381;p18"/>
            <p:cNvSpPr/>
            <p:nvPr/>
          </p:nvSpPr>
          <p:spPr>
            <a:xfrm>
              <a:off x="1499603" y="609629"/>
              <a:ext cx="74419" cy="139778"/>
            </a:xfrm>
            <a:prstGeom prst="chevron">
              <a:avLst>
                <a:gd name="adj" fmla="val 90000"/>
              </a:avLst>
            </a:prstGeom>
            <a:solidFill>
              <a:srgbClr val="F3D6CB">
                <a:alpha val="89411"/>
              </a:srgbClr>
            </a:solidFill>
            <a:ln w="19050" cap="flat" cmpd="sng">
              <a:solidFill>
                <a:srgbClr val="F3D6CB">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2" name="Google Shape;382;p18"/>
            <p:cNvSpPr/>
            <p:nvPr/>
          </p:nvSpPr>
          <p:spPr>
            <a:xfrm>
              <a:off x="427284" y="358513"/>
              <a:ext cx="610950" cy="610950"/>
            </a:xfrm>
            <a:prstGeom prst="ellipse">
              <a:avLst/>
            </a:prstGeom>
            <a:solidFill>
              <a:srgbClr val="E97131"/>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3" name="Google Shape;383;p18"/>
            <p:cNvSpPr txBox="1"/>
            <p:nvPr/>
          </p:nvSpPr>
          <p:spPr>
            <a:xfrm>
              <a:off x="516756" y="447985"/>
              <a:ext cx="432006" cy="432006"/>
            </a:xfrm>
            <a:prstGeom prst="rect">
              <a:avLst/>
            </a:prstGeom>
            <a:noFill/>
            <a:ln>
              <a:noFill/>
            </a:ln>
          </p:spPr>
          <p:txBody>
            <a:bodyPr spcFirstLastPara="1" wrap="square" lIns="23700" tIns="23700" rIns="23700" bIns="23700" anchor="ctr" anchorCtr="0">
              <a:noAutofit/>
            </a:bodyPr>
            <a:lstStyle/>
            <a:p>
              <a:pPr marL="0" marR="0" lvl="0" indent="0" algn="ctr" rtl="0">
                <a:lnSpc>
                  <a:spcPct val="90000"/>
                </a:lnSpc>
                <a:spcBef>
                  <a:spcPts val="0"/>
                </a:spcBef>
                <a:spcAft>
                  <a:spcPts val="0"/>
                </a:spcAft>
                <a:buClr>
                  <a:schemeClr val="lt1"/>
                </a:buClr>
                <a:buSzPts val="2700"/>
                <a:buFont typeface="Arial"/>
                <a:buNone/>
              </a:pPr>
              <a:r>
                <a:rPr lang="en-US" sz="3200" b="0" i="0" u="none" strike="noStrike" cap="none">
                  <a:solidFill>
                    <a:schemeClr val="lt1"/>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384" name="Google Shape;384;p18"/>
            <p:cNvSpPr/>
            <p:nvPr/>
          </p:nvSpPr>
          <p:spPr>
            <a:xfrm>
              <a:off x="4744" y="1135063"/>
              <a:ext cx="1456031" cy="1965600"/>
            </a:xfrm>
            <a:prstGeom prst="upArrowCallout">
              <a:avLst>
                <a:gd name="adj1" fmla="val 50000"/>
                <a:gd name="adj2" fmla="val 20000"/>
                <a:gd name="adj3" fmla="val 20000"/>
                <a:gd name="adj4" fmla="val 100000"/>
              </a:avLst>
            </a:prstGeom>
            <a:solidFill>
              <a:srgbClr val="F2DACA">
                <a:alpha val="89411"/>
              </a:srgbClr>
            </a:solidFill>
            <a:ln w="19050" cap="flat" cmpd="sng">
              <a:solidFill>
                <a:srgbClr val="F2DAC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5" name="Google Shape;385;p18"/>
            <p:cNvSpPr txBox="1"/>
            <p:nvPr/>
          </p:nvSpPr>
          <p:spPr>
            <a:xfrm>
              <a:off x="4744" y="1426269"/>
              <a:ext cx="1456031" cy="1674394"/>
            </a:xfrm>
            <a:prstGeom prst="rect">
              <a:avLst/>
            </a:prstGeom>
            <a:noFill/>
            <a:ln>
              <a:noFill/>
            </a:ln>
          </p:spPr>
          <p:txBody>
            <a:bodyPr spcFirstLastPara="1" wrap="square" lIns="114850" tIns="165100" rIns="114850" bIns="1651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1400" b="0" i="0" u="none" strike="noStrike" cap="none">
                  <a:solidFill>
                    <a:schemeClr val="dk1"/>
                  </a:solidFill>
                  <a:latin typeface="Arial"/>
                  <a:ea typeface="Arial"/>
                  <a:cs typeface="Arial"/>
                  <a:sym typeface="Arial"/>
                </a:rPr>
                <a:t>Sensibilidad para captar los casos verdaderos de forma sencilla y rápida</a:t>
              </a:r>
              <a:endParaRPr sz="1400" b="0" i="0" u="none" strike="noStrike" cap="none">
                <a:solidFill>
                  <a:schemeClr val="dk1"/>
                </a:solidFill>
                <a:latin typeface="Arial"/>
                <a:ea typeface="Arial"/>
                <a:cs typeface="Arial"/>
                <a:sym typeface="Arial"/>
              </a:endParaRPr>
            </a:p>
          </p:txBody>
        </p:sp>
        <p:sp>
          <p:nvSpPr>
            <p:cNvPr id="386" name="Google Shape;386;p18"/>
            <p:cNvSpPr/>
            <p:nvPr/>
          </p:nvSpPr>
          <p:spPr>
            <a:xfrm>
              <a:off x="1622556" y="663952"/>
              <a:ext cx="1456031" cy="71"/>
            </a:xfrm>
            <a:prstGeom prst="rect">
              <a:avLst/>
            </a:prstGeom>
            <a:solidFill>
              <a:srgbClr val="F0DDCA">
                <a:alpha val="89411"/>
              </a:srgbClr>
            </a:solidFill>
            <a:ln w="19050" cap="flat" cmpd="sng">
              <a:solidFill>
                <a:srgbClr val="F0DDC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7" name="Google Shape;387;p18"/>
            <p:cNvSpPr/>
            <p:nvPr/>
          </p:nvSpPr>
          <p:spPr>
            <a:xfrm>
              <a:off x="3117415" y="609629"/>
              <a:ext cx="74419" cy="139778"/>
            </a:xfrm>
            <a:prstGeom prst="chevron">
              <a:avLst>
                <a:gd name="adj" fmla="val 90000"/>
              </a:avLst>
            </a:prstGeom>
            <a:solidFill>
              <a:srgbClr val="EFE0C9">
                <a:alpha val="89411"/>
              </a:srgbClr>
            </a:solidFill>
            <a:ln w="19050" cap="flat" cmpd="sng">
              <a:solidFill>
                <a:srgbClr val="EFE0C9">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8" name="Google Shape;388;p18"/>
            <p:cNvSpPr/>
            <p:nvPr/>
          </p:nvSpPr>
          <p:spPr>
            <a:xfrm>
              <a:off x="2045097" y="358513"/>
              <a:ext cx="610950" cy="610950"/>
            </a:xfrm>
            <a:prstGeom prst="ellipse">
              <a:avLst/>
            </a:prstGeom>
            <a:solidFill>
              <a:srgbClr val="DDA41D"/>
            </a:solidFill>
            <a:ln w="19050" cap="flat" cmpd="sng">
              <a:solidFill>
                <a:srgbClr val="DDA41D"/>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9" name="Google Shape;389;p18"/>
            <p:cNvSpPr txBox="1"/>
            <p:nvPr/>
          </p:nvSpPr>
          <p:spPr>
            <a:xfrm>
              <a:off x="2134569" y="447985"/>
              <a:ext cx="432006" cy="432006"/>
            </a:xfrm>
            <a:prstGeom prst="rect">
              <a:avLst/>
            </a:prstGeom>
            <a:noFill/>
            <a:ln>
              <a:noFill/>
            </a:ln>
          </p:spPr>
          <p:txBody>
            <a:bodyPr spcFirstLastPara="1" wrap="square" lIns="23700" tIns="23700" rIns="23700" bIns="23700" anchor="ctr" anchorCtr="0">
              <a:noAutofit/>
            </a:bodyPr>
            <a:lstStyle/>
            <a:p>
              <a:pPr marL="0" marR="0" lvl="0" indent="0" algn="ctr" rtl="0">
                <a:lnSpc>
                  <a:spcPct val="90000"/>
                </a:lnSpc>
                <a:spcBef>
                  <a:spcPts val="0"/>
                </a:spcBef>
                <a:spcAft>
                  <a:spcPts val="0"/>
                </a:spcAft>
                <a:buClr>
                  <a:schemeClr val="lt1"/>
                </a:buClr>
                <a:buSzPts val="2700"/>
                <a:buFont typeface="Arial"/>
                <a:buNone/>
              </a:pPr>
              <a:r>
                <a:rPr lang="en-US" sz="3200" b="0" i="0" u="none" strike="noStrike" cap="none">
                  <a:solidFill>
                    <a:schemeClr val="lt1"/>
                  </a:solidFill>
                  <a:latin typeface="Arial"/>
                  <a:ea typeface="Arial"/>
                  <a:cs typeface="Arial"/>
                  <a:sym typeface="Arial"/>
                </a:rPr>
                <a:t>2</a:t>
              </a:r>
              <a:endParaRPr sz="1800" b="0" i="0" u="none" strike="noStrike" cap="none">
                <a:solidFill>
                  <a:srgbClr val="000000"/>
                </a:solidFill>
                <a:latin typeface="Arial"/>
                <a:ea typeface="Arial"/>
                <a:cs typeface="Arial"/>
                <a:sym typeface="Arial"/>
              </a:endParaRPr>
            </a:p>
          </p:txBody>
        </p:sp>
        <p:sp>
          <p:nvSpPr>
            <p:cNvPr id="390" name="Google Shape;390;p18"/>
            <p:cNvSpPr/>
            <p:nvPr/>
          </p:nvSpPr>
          <p:spPr>
            <a:xfrm>
              <a:off x="1622556" y="1135063"/>
              <a:ext cx="1456031" cy="1965600"/>
            </a:xfrm>
            <a:prstGeom prst="upArrowCallout">
              <a:avLst>
                <a:gd name="adj1" fmla="val 50000"/>
                <a:gd name="adj2" fmla="val 20000"/>
                <a:gd name="adj3" fmla="val 20000"/>
                <a:gd name="adj4" fmla="val 100000"/>
              </a:avLst>
            </a:prstGeom>
            <a:solidFill>
              <a:srgbClr val="EDE4C9">
                <a:alpha val="89411"/>
              </a:srgbClr>
            </a:solidFill>
            <a:ln w="19050" cap="flat" cmpd="sng">
              <a:solidFill>
                <a:srgbClr val="EDE4C9">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1" name="Google Shape;391;p18"/>
            <p:cNvSpPr txBox="1"/>
            <p:nvPr/>
          </p:nvSpPr>
          <p:spPr>
            <a:xfrm>
              <a:off x="1622556" y="1426269"/>
              <a:ext cx="1456031" cy="1674394"/>
            </a:xfrm>
            <a:prstGeom prst="rect">
              <a:avLst/>
            </a:prstGeom>
            <a:noFill/>
            <a:ln>
              <a:noFill/>
            </a:ln>
          </p:spPr>
          <p:txBody>
            <a:bodyPr spcFirstLastPara="1" wrap="square" lIns="114850" tIns="165100" rIns="114850" bIns="1651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1400" b="0" i="0" u="none" strike="noStrike" cap="none">
                  <a:solidFill>
                    <a:schemeClr val="dk1"/>
                  </a:solidFill>
                  <a:latin typeface="Arial"/>
                  <a:ea typeface="Arial"/>
                  <a:cs typeface="Arial"/>
                  <a:sym typeface="Arial"/>
                </a:rPr>
                <a:t>Especificidad para minimizar el número de casos falsos positivos. </a:t>
              </a:r>
              <a:endParaRPr sz="1400" b="0" i="0" u="none" strike="noStrike" cap="none">
                <a:solidFill>
                  <a:schemeClr val="dk1"/>
                </a:solidFill>
                <a:latin typeface="Arial"/>
                <a:ea typeface="Arial"/>
                <a:cs typeface="Arial"/>
                <a:sym typeface="Arial"/>
              </a:endParaRPr>
            </a:p>
          </p:txBody>
        </p:sp>
        <p:sp>
          <p:nvSpPr>
            <p:cNvPr id="392" name="Google Shape;392;p18"/>
            <p:cNvSpPr/>
            <p:nvPr/>
          </p:nvSpPr>
          <p:spPr>
            <a:xfrm>
              <a:off x="3240369" y="663952"/>
              <a:ext cx="1456031" cy="72"/>
            </a:xfrm>
            <a:prstGeom prst="rect">
              <a:avLst/>
            </a:prstGeom>
            <a:solidFill>
              <a:srgbClr val="EBE5C8">
                <a:alpha val="89411"/>
              </a:srgbClr>
            </a:solidFill>
            <a:ln w="19050" cap="flat" cmpd="sng">
              <a:solidFill>
                <a:srgbClr val="EBE5C8">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3" name="Google Shape;393;p18"/>
            <p:cNvSpPr/>
            <p:nvPr/>
          </p:nvSpPr>
          <p:spPr>
            <a:xfrm>
              <a:off x="4735228" y="609629"/>
              <a:ext cx="74419" cy="139778"/>
            </a:xfrm>
            <a:prstGeom prst="chevron">
              <a:avLst>
                <a:gd name="adj" fmla="val 90000"/>
              </a:avLst>
            </a:prstGeom>
            <a:solidFill>
              <a:srgbClr val="E9E8C8">
                <a:alpha val="89411"/>
              </a:srgbClr>
            </a:solidFill>
            <a:ln w="19050" cap="flat" cmpd="sng">
              <a:solidFill>
                <a:srgbClr val="E9E8C8">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4" name="Google Shape;394;p18"/>
            <p:cNvSpPr/>
            <p:nvPr/>
          </p:nvSpPr>
          <p:spPr>
            <a:xfrm>
              <a:off x="3662910" y="358512"/>
              <a:ext cx="610950" cy="610950"/>
            </a:xfrm>
            <a:prstGeom prst="ellipse">
              <a:avLst/>
            </a:prstGeom>
            <a:solidFill>
              <a:srgbClr val="B4BE1D"/>
            </a:solidFill>
            <a:ln w="19050" cap="flat" cmpd="sng">
              <a:solidFill>
                <a:srgbClr val="B4BE1D"/>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5" name="Google Shape;395;p18"/>
            <p:cNvSpPr txBox="1"/>
            <p:nvPr/>
          </p:nvSpPr>
          <p:spPr>
            <a:xfrm>
              <a:off x="3752382" y="447984"/>
              <a:ext cx="432006" cy="432006"/>
            </a:xfrm>
            <a:prstGeom prst="rect">
              <a:avLst/>
            </a:prstGeom>
            <a:noFill/>
            <a:ln>
              <a:noFill/>
            </a:ln>
          </p:spPr>
          <p:txBody>
            <a:bodyPr spcFirstLastPara="1" wrap="square" lIns="23700" tIns="23700" rIns="23700" bIns="23700" anchor="ctr" anchorCtr="0">
              <a:noAutofit/>
            </a:bodyPr>
            <a:lstStyle/>
            <a:p>
              <a:pPr marL="0" marR="0" lvl="0" indent="0" algn="ctr" rtl="0">
                <a:lnSpc>
                  <a:spcPct val="90000"/>
                </a:lnSpc>
                <a:spcBef>
                  <a:spcPts val="0"/>
                </a:spcBef>
                <a:spcAft>
                  <a:spcPts val="0"/>
                </a:spcAft>
                <a:buClr>
                  <a:schemeClr val="lt1"/>
                </a:buClr>
                <a:buSzPts val="2700"/>
                <a:buFont typeface="Arial"/>
                <a:buNone/>
              </a:pPr>
              <a:r>
                <a:rPr lang="en-US" sz="3200" b="0" i="0" u="none" strike="noStrike" cap="none">
                  <a:solidFill>
                    <a:schemeClr val="lt1"/>
                  </a:solidFill>
                  <a:latin typeface="Arial"/>
                  <a:ea typeface="Arial"/>
                  <a:cs typeface="Arial"/>
                  <a:sym typeface="Arial"/>
                </a:rPr>
                <a:t>3</a:t>
              </a:r>
              <a:endParaRPr sz="1800" b="0" i="0" u="none" strike="noStrike" cap="none">
                <a:solidFill>
                  <a:srgbClr val="000000"/>
                </a:solidFill>
                <a:latin typeface="Arial"/>
                <a:ea typeface="Arial"/>
                <a:cs typeface="Arial"/>
                <a:sym typeface="Arial"/>
              </a:endParaRPr>
            </a:p>
          </p:txBody>
        </p:sp>
        <p:sp>
          <p:nvSpPr>
            <p:cNvPr id="396" name="Google Shape;396;p18"/>
            <p:cNvSpPr/>
            <p:nvPr/>
          </p:nvSpPr>
          <p:spPr>
            <a:xfrm>
              <a:off x="3240369" y="1135063"/>
              <a:ext cx="1456031" cy="1965600"/>
            </a:xfrm>
            <a:prstGeom prst="upArrowCallout">
              <a:avLst>
                <a:gd name="adj1" fmla="val 50000"/>
                <a:gd name="adj2" fmla="val 20000"/>
                <a:gd name="adj3" fmla="val 20000"/>
                <a:gd name="adj4" fmla="val 100000"/>
              </a:avLst>
            </a:prstGeom>
            <a:solidFill>
              <a:srgbClr val="E5E8C8">
                <a:alpha val="89411"/>
              </a:srgbClr>
            </a:solidFill>
            <a:ln w="19050" cap="flat" cmpd="sng">
              <a:solidFill>
                <a:srgbClr val="E5E8C8">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7" name="Google Shape;397;p18"/>
            <p:cNvSpPr txBox="1"/>
            <p:nvPr/>
          </p:nvSpPr>
          <p:spPr>
            <a:xfrm>
              <a:off x="3240369" y="1426269"/>
              <a:ext cx="1456031" cy="1674394"/>
            </a:xfrm>
            <a:prstGeom prst="rect">
              <a:avLst/>
            </a:prstGeom>
            <a:noFill/>
            <a:ln>
              <a:noFill/>
            </a:ln>
          </p:spPr>
          <p:txBody>
            <a:bodyPr spcFirstLastPara="1" wrap="square" lIns="114850" tIns="165100" rIns="114850" bIns="1651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1400" b="0" i="0" u="none" strike="noStrike" cap="none">
                  <a:solidFill>
                    <a:schemeClr val="dk1"/>
                  </a:solidFill>
                  <a:latin typeface="Arial"/>
                  <a:ea typeface="Arial"/>
                  <a:cs typeface="Arial"/>
                  <a:sym typeface="Arial"/>
                </a:rPr>
                <a:t>Claridad y simplicidad</a:t>
              </a:r>
              <a:endParaRPr sz="1400" b="0" i="0" u="none" strike="noStrike" cap="none">
                <a:solidFill>
                  <a:schemeClr val="dk1"/>
                </a:solidFill>
                <a:latin typeface="Arial"/>
                <a:ea typeface="Arial"/>
                <a:cs typeface="Arial"/>
                <a:sym typeface="Arial"/>
              </a:endParaRPr>
            </a:p>
          </p:txBody>
        </p:sp>
        <p:sp>
          <p:nvSpPr>
            <p:cNvPr id="398" name="Google Shape;398;p18"/>
            <p:cNvSpPr/>
            <p:nvPr/>
          </p:nvSpPr>
          <p:spPr>
            <a:xfrm>
              <a:off x="4858182" y="663952"/>
              <a:ext cx="1456031" cy="72"/>
            </a:xfrm>
            <a:prstGeom prst="rect">
              <a:avLst/>
            </a:prstGeom>
            <a:solidFill>
              <a:srgbClr val="DFE6C7">
                <a:alpha val="89411"/>
              </a:srgbClr>
            </a:solidFill>
            <a:ln w="19050" cap="flat" cmpd="sng">
              <a:solidFill>
                <a:srgbClr val="DFE6C7">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9" name="Google Shape;399;p18"/>
            <p:cNvSpPr/>
            <p:nvPr/>
          </p:nvSpPr>
          <p:spPr>
            <a:xfrm>
              <a:off x="6353040" y="609629"/>
              <a:ext cx="74419" cy="139779"/>
            </a:xfrm>
            <a:prstGeom prst="chevron">
              <a:avLst>
                <a:gd name="adj" fmla="val 90000"/>
              </a:avLst>
            </a:prstGeom>
            <a:solidFill>
              <a:srgbClr val="DAE4C7">
                <a:alpha val="89411"/>
              </a:srgbClr>
            </a:solidFill>
            <a:ln w="19050" cap="flat" cmpd="sng">
              <a:solidFill>
                <a:srgbClr val="DAE4C7">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0" name="Google Shape;400;p18"/>
            <p:cNvSpPr/>
            <p:nvPr/>
          </p:nvSpPr>
          <p:spPr>
            <a:xfrm>
              <a:off x="5280722" y="358512"/>
              <a:ext cx="610950" cy="610950"/>
            </a:xfrm>
            <a:prstGeom prst="ellipse">
              <a:avLst/>
            </a:prstGeom>
            <a:solidFill>
              <a:srgbClr val="69A11D"/>
            </a:solidFill>
            <a:ln w="19050" cap="flat" cmpd="sng">
              <a:solidFill>
                <a:srgbClr val="69A11D"/>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1" name="Google Shape;401;p18"/>
            <p:cNvSpPr txBox="1"/>
            <p:nvPr/>
          </p:nvSpPr>
          <p:spPr>
            <a:xfrm>
              <a:off x="5370194" y="447984"/>
              <a:ext cx="432006" cy="432006"/>
            </a:xfrm>
            <a:prstGeom prst="rect">
              <a:avLst/>
            </a:prstGeom>
            <a:noFill/>
            <a:ln>
              <a:noFill/>
            </a:ln>
          </p:spPr>
          <p:txBody>
            <a:bodyPr spcFirstLastPara="1" wrap="square" lIns="23700" tIns="23700" rIns="23700" bIns="23700" anchor="ctr" anchorCtr="0">
              <a:noAutofit/>
            </a:bodyPr>
            <a:lstStyle/>
            <a:p>
              <a:pPr marL="0" marR="0" lvl="0" indent="0" algn="ctr" rtl="0">
                <a:lnSpc>
                  <a:spcPct val="90000"/>
                </a:lnSpc>
                <a:spcBef>
                  <a:spcPts val="0"/>
                </a:spcBef>
                <a:spcAft>
                  <a:spcPts val="0"/>
                </a:spcAft>
                <a:buClr>
                  <a:schemeClr val="lt1"/>
                </a:buClr>
                <a:buSzPts val="2700"/>
                <a:buFont typeface="Arial"/>
                <a:buNone/>
              </a:pPr>
              <a:r>
                <a:rPr lang="en-US" sz="3200" b="0" i="0" u="none" strike="noStrike" cap="none">
                  <a:solidFill>
                    <a:schemeClr val="lt1"/>
                  </a:solidFill>
                  <a:latin typeface="Arial"/>
                  <a:ea typeface="Arial"/>
                  <a:cs typeface="Arial"/>
                  <a:sym typeface="Arial"/>
                </a:rPr>
                <a:t>4</a:t>
              </a:r>
              <a:endParaRPr sz="1800" b="0" i="0" u="none" strike="noStrike" cap="none">
                <a:solidFill>
                  <a:srgbClr val="000000"/>
                </a:solidFill>
                <a:latin typeface="Arial"/>
                <a:ea typeface="Arial"/>
                <a:cs typeface="Arial"/>
                <a:sym typeface="Arial"/>
              </a:endParaRPr>
            </a:p>
          </p:txBody>
        </p:sp>
        <p:sp>
          <p:nvSpPr>
            <p:cNvPr id="402" name="Google Shape;402;p18"/>
            <p:cNvSpPr/>
            <p:nvPr/>
          </p:nvSpPr>
          <p:spPr>
            <a:xfrm>
              <a:off x="4858182" y="1135063"/>
              <a:ext cx="1456031" cy="1965600"/>
            </a:xfrm>
            <a:prstGeom prst="upArrowCallout">
              <a:avLst>
                <a:gd name="adj1" fmla="val 50000"/>
                <a:gd name="adj2" fmla="val 20000"/>
                <a:gd name="adj3" fmla="val 20000"/>
                <a:gd name="adj4" fmla="val 100000"/>
              </a:avLst>
            </a:prstGeom>
            <a:solidFill>
              <a:srgbClr val="D6E0C9">
                <a:alpha val="89411"/>
              </a:srgbClr>
            </a:solidFill>
            <a:ln w="19050" cap="flat" cmpd="sng">
              <a:solidFill>
                <a:srgbClr val="D6E0C9">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3" name="Google Shape;403;p18"/>
            <p:cNvSpPr txBox="1"/>
            <p:nvPr/>
          </p:nvSpPr>
          <p:spPr>
            <a:xfrm>
              <a:off x="4858182" y="1426269"/>
              <a:ext cx="1456031" cy="1674394"/>
            </a:xfrm>
            <a:prstGeom prst="rect">
              <a:avLst/>
            </a:prstGeom>
            <a:noFill/>
            <a:ln>
              <a:noFill/>
            </a:ln>
          </p:spPr>
          <p:txBody>
            <a:bodyPr spcFirstLastPara="1" wrap="square" lIns="114850" tIns="165100" rIns="114850" bIns="1651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1400" b="0" i="0" u="none" strike="noStrike" cap="none">
                  <a:solidFill>
                    <a:schemeClr val="dk1"/>
                  </a:solidFill>
                  <a:latin typeface="Arial"/>
                  <a:ea typeface="Arial"/>
                  <a:cs typeface="Arial"/>
                  <a:sym typeface="Arial"/>
                </a:rPr>
                <a:t>Estabilidad a fin de permitir comparaciones válidas durante el análisis de las tendencias del evento bajo vigilancia. </a:t>
              </a:r>
              <a:endParaRPr sz="1400" b="0" i="0" u="none" strike="noStrike" cap="none">
                <a:solidFill>
                  <a:schemeClr val="dk1"/>
                </a:solidFill>
                <a:latin typeface="Arial"/>
                <a:ea typeface="Arial"/>
                <a:cs typeface="Arial"/>
                <a:sym typeface="Arial"/>
              </a:endParaRPr>
            </a:p>
          </p:txBody>
        </p:sp>
        <p:sp>
          <p:nvSpPr>
            <p:cNvPr id="404" name="Google Shape;404;p18"/>
            <p:cNvSpPr/>
            <p:nvPr/>
          </p:nvSpPr>
          <p:spPr>
            <a:xfrm>
              <a:off x="6475994" y="663951"/>
              <a:ext cx="1456031" cy="72"/>
            </a:xfrm>
            <a:prstGeom prst="rect">
              <a:avLst/>
            </a:prstGeom>
            <a:solidFill>
              <a:srgbClr val="D3DEC9">
                <a:alpha val="89411"/>
              </a:srgbClr>
            </a:solidFill>
            <a:ln w="19050" cap="flat" cmpd="sng">
              <a:solidFill>
                <a:srgbClr val="D3DEC9">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5" name="Google Shape;405;p18"/>
            <p:cNvSpPr/>
            <p:nvPr/>
          </p:nvSpPr>
          <p:spPr>
            <a:xfrm>
              <a:off x="7970853" y="609629"/>
              <a:ext cx="74419" cy="139779"/>
            </a:xfrm>
            <a:prstGeom prst="chevron">
              <a:avLst>
                <a:gd name="adj" fmla="val 90000"/>
              </a:avLst>
            </a:prstGeom>
            <a:solidFill>
              <a:srgbClr val="D0DCC9">
                <a:alpha val="89411"/>
              </a:srgbClr>
            </a:solidFill>
            <a:ln w="19050" cap="flat" cmpd="sng">
              <a:solidFill>
                <a:srgbClr val="D0DCC9">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6" name="Google Shape;406;p18"/>
            <p:cNvSpPr/>
            <p:nvPr/>
          </p:nvSpPr>
          <p:spPr>
            <a:xfrm>
              <a:off x="6898535" y="358512"/>
              <a:ext cx="610950" cy="610950"/>
            </a:xfrm>
            <a:prstGeom prst="ellipse">
              <a:avLst/>
            </a:prstGeom>
            <a:solidFill>
              <a:srgbClr val="33841B"/>
            </a:solidFill>
            <a:ln w="19050" cap="flat" cmpd="sng">
              <a:solidFill>
                <a:srgbClr val="33841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7" name="Google Shape;407;p18"/>
            <p:cNvSpPr txBox="1"/>
            <p:nvPr/>
          </p:nvSpPr>
          <p:spPr>
            <a:xfrm>
              <a:off x="6988007" y="447984"/>
              <a:ext cx="432006" cy="432006"/>
            </a:xfrm>
            <a:prstGeom prst="rect">
              <a:avLst/>
            </a:prstGeom>
            <a:noFill/>
            <a:ln>
              <a:noFill/>
            </a:ln>
          </p:spPr>
          <p:txBody>
            <a:bodyPr spcFirstLastPara="1" wrap="square" lIns="23700" tIns="23700" rIns="23700" bIns="23700" anchor="ctr" anchorCtr="0">
              <a:noAutofit/>
            </a:bodyPr>
            <a:lstStyle/>
            <a:p>
              <a:pPr marL="0" marR="0" lvl="0" indent="0" algn="ctr" rtl="0">
                <a:lnSpc>
                  <a:spcPct val="90000"/>
                </a:lnSpc>
                <a:spcBef>
                  <a:spcPts val="0"/>
                </a:spcBef>
                <a:spcAft>
                  <a:spcPts val="0"/>
                </a:spcAft>
                <a:buClr>
                  <a:schemeClr val="lt1"/>
                </a:buClr>
                <a:buSzPts val="2700"/>
                <a:buFont typeface="Arial"/>
                <a:buNone/>
              </a:pPr>
              <a:r>
                <a:rPr lang="en-US" sz="3200" b="0" i="0" u="none" strike="noStrike" cap="none">
                  <a:solidFill>
                    <a:schemeClr val="lt1"/>
                  </a:solidFill>
                  <a:latin typeface="Arial"/>
                  <a:ea typeface="Arial"/>
                  <a:cs typeface="Arial"/>
                  <a:sym typeface="Arial"/>
                </a:rPr>
                <a:t>5</a:t>
              </a:r>
              <a:endParaRPr sz="1800" b="0" i="0" u="none" strike="noStrike" cap="none">
                <a:solidFill>
                  <a:srgbClr val="000000"/>
                </a:solidFill>
                <a:latin typeface="Arial"/>
                <a:ea typeface="Arial"/>
                <a:cs typeface="Arial"/>
                <a:sym typeface="Arial"/>
              </a:endParaRPr>
            </a:p>
          </p:txBody>
        </p:sp>
        <p:sp>
          <p:nvSpPr>
            <p:cNvPr id="408" name="Google Shape;408;p18"/>
            <p:cNvSpPr/>
            <p:nvPr/>
          </p:nvSpPr>
          <p:spPr>
            <a:xfrm>
              <a:off x="6475994" y="1135063"/>
              <a:ext cx="1456031" cy="1965600"/>
            </a:xfrm>
            <a:prstGeom prst="upArrowCallout">
              <a:avLst>
                <a:gd name="adj1" fmla="val 50000"/>
                <a:gd name="adj2" fmla="val 20000"/>
                <a:gd name="adj3" fmla="val 20000"/>
                <a:gd name="adj4" fmla="val 100000"/>
              </a:avLst>
            </a:prstGeom>
            <a:solidFill>
              <a:srgbClr val="CED9C9">
                <a:alpha val="89411"/>
              </a:srgbClr>
            </a:solidFill>
            <a:ln w="19050" cap="flat" cmpd="sng">
              <a:solidFill>
                <a:srgbClr val="CED9C9">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9" name="Google Shape;409;p18"/>
            <p:cNvSpPr txBox="1"/>
            <p:nvPr/>
          </p:nvSpPr>
          <p:spPr>
            <a:xfrm>
              <a:off x="6475994" y="1426269"/>
              <a:ext cx="1456031" cy="1674394"/>
            </a:xfrm>
            <a:prstGeom prst="rect">
              <a:avLst/>
            </a:prstGeom>
            <a:noFill/>
            <a:ln>
              <a:noFill/>
            </a:ln>
          </p:spPr>
          <p:txBody>
            <a:bodyPr spcFirstLastPara="1" wrap="square" lIns="114850" tIns="165100" rIns="114850" bIns="1651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1400" b="0" i="0" u="none" strike="noStrike" cap="none">
                  <a:solidFill>
                    <a:schemeClr val="dk1"/>
                  </a:solidFill>
                  <a:latin typeface="Arial"/>
                  <a:ea typeface="Arial"/>
                  <a:cs typeface="Arial"/>
                  <a:sym typeface="Arial"/>
                </a:rPr>
                <a:t>Validación en el terreno para verificar que funciona satisfactoriamente en el contexto local. </a:t>
              </a:r>
              <a:endParaRPr sz="1400" b="0" i="0" u="none" strike="noStrike" cap="none">
                <a:solidFill>
                  <a:schemeClr val="dk1"/>
                </a:solidFill>
                <a:latin typeface="Arial"/>
                <a:ea typeface="Arial"/>
                <a:cs typeface="Arial"/>
                <a:sym typeface="Arial"/>
              </a:endParaRPr>
            </a:p>
          </p:txBody>
        </p:sp>
        <p:sp>
          <p:nvSpPr>
            <p:cNvPr id="410" name="Google Shape;410;p18"/>
            <p:cNvSpPr/>
            <p:nvPr/>
          </p:nvSpPr>
          <p:spPr>
            <a:xfrm>
              <a:off x="8093807" y="663951"/>
              <a:ext cx="728015" cy="72"/>
            </a:xfrm>
            <a:prstGeom prst="rect">
              <a:avLst/>
            </a:prstGeom>
            <a:solidFill>
              <a:srgbClr val="CBD7C9">
                <a:alpha val="89411"/>
              </a:srgbClr>
            </a:solidFill>
            <a:ln w="19050" cap="flat" cmpd="sng">
              <a:solidFill>
                <a:srgbClr val="CBD7C9">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1" name="Google Shape;411;p18"/>
            <p:cNvSpPr/>
            <p:nvPr/>
          </p:nvSpPr>
          <p:spPr>
            <a:xfrm>
              <a:off x="8516347" y="358512"/>
              <a:ext cx="610950" cy="610950"/>
            </a:xfrm>
            <a:prstGeom prst="ellipse">
              <a:avLst/>
            </a:prstGeom>
            <a:solidFill>
              <a:srgbClr val="186923"/>
            </a:solidFill>
            <a:ln w="19050" cap="flat" cmpd="sng">
              <a:solidFill>
                <a:srgbClr val="18692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2" name="Google Shape;412;p18"/>
            <p:cNvSpPr txBox="1"/>
            <p:nvPr/>
          </p:nvSpPr>
          <p:spPr>
            <a:xfrm>
              <a:off x="8605819" y="447984"/>
              <a:ext cx="432006" cy="432006"/>
            </a:xfrm>
            <a:prstGeom prst="rect">
              <a:avLst/>
            </a:prstGeom>
            <a:noFill/>
            <a:ln>
              <a:noFill/>
            </a:ln>
          </p:spPr>
          <p:txBody>
            <a:bodyPr spcFirstLastPara="1" wrap="square" lIns="23700" tIns="23700" rIns="23700" bIns="23700" anchor="ctr" anchorCtr="0">
              <a:noAutofit/>
            </a:bodyPr>
            <a:lstStyle/>
            <a:p>
              <a:pPr marL="0" marR="0" lvl="0" indent="0" algn="ctr" rtl="0">
                <a:lnSpc>
                  <a:spcPct val="90000"/>
                </a:lnSpc>
                <a:spcBef>
                  <a:spcPts val="0"/>
                </a:spcBef>
                <a:spcAft>
                  <a:spcPts val="0"/>
                </a:spcAft>
                <a:buClr>
                  <a:schemeClr val="lt1"/>
                </a:buClr>
                <a:buSzPts val="2700"/>
                <a:buFont typeface="Arial"/>
                <a:buNone/>
              </a:pPr>
              <a:r>
                <a:rPr lang="en-US" sz="3200" b="0" i="0" u="none" strike="noStrike" cap="none">
                  <a:solidFill>
                    <a:schemeClr val="lt1"/>
                  </a:solidFill>
                  <a:latin typeface="Arial"/>
                  <a:ea typeface="Arial"/>
                  <a:cs typeface="Arial"/>
                  <a:sym typeface="Arial"/>
                </a:rPr>
                <a:t>6</a:t>
              </a:r>
              <a:endParaRPr sz="1800" b="0" i="0" u="none" strike="noStrike" cap="none">
                <a:solidFill>
                  <a:srgbClr val="000000"/>
                </a:solidFill>
                <a:latin typeface="Arial"/>
                <a:ea typeface="Arial"/>
                <a:cs typeface="Arial"/>
                <a:sym typeface="Arial"/>
              </a:endParaRPr>
            </a:p>
          </p:txBody>
        </p:sp>
        <p:sp>
          <p:nvSpPr>
            <p:cNvPr id="413" name="Google Shape;413;p18"/>
            <p:cNvSpPr/>
            <p:nvPr/>
          </p:nvSpPr>
          <p:spPr>
            <a:xfrm>
              <a:off x="8093807" y="1135063"/>
              <a:ext cx="1456031" cy="1965600"/>
            </a:xfrm>
            <a:prstGeom prst="upArrowCallout">
              <a:avLst>
                <a:gd name="adj1" fmla="val 50000"/>
                <a:gd name="adj2" fmla="val 20000"/>
                <a:gd name="adj3" fmla="val 20000"/>
                <a:gd name="adj4" fmla="val 100000"/>
              </a:avLst>
            </a:prstGeom>
            <a:solidFill>
              <a:srgbClr val="CAD2CA">
                <a:alpha val="89411"/>
              </a:srgbClr>
            </a:solidFill>
            <a:ln w="19050" cap="flat" cmpd="sng">
              <a:solidFill>
                <a:srgbClr val="CAD2C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4" name="Google Shape;414;p18"/>
            <p:cNvSpPr txBox="1"/>
            <p:nvPr/>
          </p:nvSpPr>
          <p:spPr>
            <a:xfrm>
              <a:off x="8093807" y="1426269"/>
              <a:ext cx="1456031" cy="1674394"/>
            </a:xfrm>
            <a:prstGeom prst="rect">
              <a:avLst/>
            </a:prstGeom>
            <a:noFill/>
            <a:ln>
              <a:noFill/>
            </a:ln>
          </p:spPr>
          <p:txBody>
            <a:bodyPr spcFirstLastPara="1" wrap="square" lIns="114850" tIns="165100" rIns="114850" bIns="1651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1400" b="0" i="0" u="none" strike="noStrike" cap="none">
                  <a:solidFill>
                    <a:schemeClr val="dk1"/>
                  </a:solidFill>
                  <a:latin typeface="Arial"/>
                  <a:ea typeface="Arial"/>
                  <a:cs typeface="Arial"/>
                  <a:sym typeface="Arial"/>
                </a:rPr>
                <a:t>Puede basarse en criterios geográficos, clínicos, o de laboratorio o la combinación clínica y de laboratorio.</a:t>
              </a:r>
              <a:endParaRPr sz="1400" b="0" i="0" u="none" strike="noStrike" cap="none">
                <a:solidFill>
                  <a:schemeClr val="dk1"/>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
        <p:cNvGrpSpPr/>
        <p:nvPr/>
      </p:nvGrpSpPr>
      <p:grpSpPr>
        <a:xfrm>
          <a:off x="0" y="0"/>
          <a:ext cx="0" cy="0"/>
          <a:chOff x="0" y="0"/>
          <a:chExt cx="0" cy="0"/>
        </a:xfrm>
      </p:grpSpPr>
      <p:sp>
        <p:nvSpPr>
          <p:cNvPr id="420" name="Google Shape;420;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1" name="Google Shape;421;p19"/>
          <p:cNvSpPr/>
          <p:nvPr/>
        </p:nvSpPr>
        <p:spPr>
          <a:xfrm flipH="1">
            <a:off x="2" y="0"/>
            <a:ext cx="12191998" cy="1575955"/>
          </a:xfrm>
          <a:prstGeom prst="rect">
            <a:avLst/>
          </a:prstGeom>
          <a:gradFill>
            <a:gsLst>
              <a:gs pos="0">
                <a:srgbClr val="000000">
                  <a:alpha val="95294"/>
                </a:srgbClr>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2" name="Google Shape;422;p19"/>
          <p:cNvSpPr/>
          <p:nvPr/>
        </p:nvSpPr>
        <p:spPr>
          <a:xfrm rot="10800000" flipH="1">
            <a:off x="8128857" y="0"/>
            <a:ext cx="4063143" cy="1576412"/>
          </a:xfrm>
          <a:prstGeom prst="rect">
            <a:avLst/>
          </a:prstGeom>
          <a:gradFill>
            <a:gsLst>
              <a:gs pos="0">
                <a:srgbClr val="0A3041">
                  <a:alpha val="67450"/>
                </a:srgbClr>
              </a:gs>
              <a:gs pos="19000">
                <a:srgbClr val="0A3041">
                  <a:alpha val="67450"/>
                </a:srgbClr>
              </a:gs>
              <a:gs pos="100000">
                <a:srgbClr val="156082">
                  <a:alpha val="78431"/>
                </a:srgbClr>
              </a:gs>
            </a:gsLst>
            <a:lin ang="191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3" name="Google Shape;423;p19"/>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333"/>
                </a:srgbClr>
              </a:gs>
              <a:gs pos="100000">
                <a:srgbClr val="000000">
                  <a:alpha val="73333"/>
                </a:srgbClr>
              </a:gs>
            </a:gsLst>
            <a:lin ang="203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4" name="Google Shape;424;p19"/>
          <p:cNvSpPr/>
          <p:nvPr/>
        </p:nvSpPr>
        <p:spPr>
          <a:xfrm>
            <a:off x="315016" y="698225"/>
            <a:ext cx="11606983" cy="8777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000"/>
              <a:buFont typeface="Arial"/>
              <a:buNone/>
            </a:pPr>
            <a:r>
              <a:rPr lang="en-US" sz="4000" b="1" i="0" u="none" strike="noStrike" cap="none">
                <a:solidFill>
                  <a:srgbClr val="FFFFFF"/>
                </a:solidFill>
                <a:latin typeface="Play"/>
                <a:ea typeface="Play"/>
                <a:cs typeface="Play"/>
                <a:sym typeface="Play"/>
              </a:rPr>
              <a:t>Clasificación del caso según el nivel de certeza diagnóstica</a:t>
            </a:r>
            <a:endParaRPr sz="4000" b="0" i="0" u="none" strike="noStrike" cap="none">
              <a:solidFill>
                <a:srgbClr val="FFFFFF"/>
              </a:solidFill>
              <a:latin typeface="Play"/>
              <a:ea typeface="Play"/>
              <a:cs typeface="Play"/>
              <a:sym typeface="Play"/>
            </a:endParaRPr>
          </a:p>
          <a:p>
            <a:pPr marL="0" marR="0" lvl="0" indent="0" algn="l" rtl="0">
              <a:lnSpc>
                <a:spcPct val="90000"/>
              </a:lnSpc>
              <a:spcBef>
                <a:spcPts val="600"/>
              </a:spcBef>
              <a:spcAft>
                <a:spcPts val="0"/>
              </a:spcAft>
              <a:buClr>
                <a:srgbClr val="000000"/>
              </a:buClr>
              <a:buSzPts val="4000"/>
              <a:buFont typeface="Arial"/>
              <a:buNone/>
            </a:pPr>
            <a:endParaRPr sz="4000" b="0" i="0" u="none" strike="noStrike" cap="none">
              <a:solidFill>
                <a:srgbClr val="FFFFFF"/>
              </a:solidFill>
              <a:latin typeface="Play"/>
              <a:ea typeface="Play"/>
              <a:cs typeface="Play"/>
              <a:sym typeface="Play"/>
            </a:endParaRPr>
          </a:p>
        </p:txBody>
      </p:sp>
      <p:grpSp>
        <p:nvGrpSpPr>
          <p:cNvPr id="425" name="Google Shape;425;p19"/>
          <p:cNvGrpSpPr/>
          <p:nvPr/>
        </p:nvGrpSpPr>
        <p:grpSpPr>
          <a:xfrm>
            <a:off x="1239885" y="2465163"/>
            <a:ext cx="9393945" cy="3503628"/>
            <a:chOff x="619188" y="540343"/>
            <a:chExt cx="9393945" cy="3503628"/>
          </a:xfrm>
        </p:grpSpPr>
        <p:sp>
          <p:nvSpPr>
            <p:cNvPr id="426" name="Google Shape;426;p19"/>
            <p:cNvSpPr/>
            <p:nvPr/>
          </p:nvSpPr>
          <p:spPr>
            <a:xfrm>
              <a:off x="1190091" y="540343"/>
              <a:ext cx="934204" cy="93420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19"/>
            <p:cNvSpPr/>
            <p:nvPr/>
          </p:nvSpPr>
          <p:spPr>
            <a:xfrm>
              <a:off x="619188" y="2000102"/>
              <a:ext cx="2076010" cy="204386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19"/>
            <p:cNvSpPr txBox="1"/>
            <p:nvPr/>
          </p:nvSpPr>
          <p:spPr>
            <a:xfrm>
              <a:off x="619188" y="2000102"/>
              <a:ext cx="2076010" cy="204386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Caso </a:t>
              </a:r>
              <a:r>
                <a:rPr lang="en-US" sz="1400" b="1" i="1" u="none" strike="noStrike" cap="none">
                  <a:solidFill>
                    <a:schemeClr val="dk1"/>
                  </a:solidFill>
                  <a:latin typeface="Arial"/>
                  <a:ea typeface="Arial"/>
                  <a:cs typeface="Arial"/>
                  <a:sym typeface="Arial"/>
                </a:rPr>
                <a:t>sospechoso</a:t>
              </a:r>
              <a:r>
                <a:rPr lang="en-US" sz="1400" b="0" i="1"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49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signos y síntomas compatibles con la enfermedad, sin exámenes de laboratorio.</a:t>
              </a:r>
              <a:endParaRPr sz="1400" b="0" i="0" u="none" strike="noStrike" cap="none">
                <a:solidFill>
                  <a:schemeClr val="dk1"/>
                </a:solidFill>
                <a:latin typeface="Arial"/>
                <a:ea typeface="Arial"/>
                <a:cs typeface="Arial"/>
                <a:sym typeface="Arial"/>
              </a:endParaRPr>
            </a:p>
          </p:txBody>
        </p:sp>
        <p:sp>
          <p:nvSpPr>
            <p:cNvPr id="429" name="Google Shape;429;p19"/>
            <p:cNvSpPr/>
            <p:nvPr/>
          </p:nvSpPr>
          <p:spPr>
            <a:xfrm>
              <a:off x="3629402" y="540343"/>
              <a:ext cx="934204" cy="93420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19"/>
            <p:cNvSpPr/>
            <p:nvPr/>
          </p:nvSpPr>
          <p:spPr>
            <a:xfrm>
              <a:off x="3058500" y="2000102"/>
              <a:ext cx="2076010" cy="204386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19"/>
            <p:cNvSpPr txBox="1"/>
            <p:nvPr/>
          </p:nvSpPr>
          <p:spPr>
            <a:xfrm>
              <a:off x="3058500" y="2000102"/>
              <a:ext cx="2076010" cy="204386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Caso </a:t>
              </a:r>
              <a:r>
                <a:rPr lang="en-US" sz="1400" b="1" i="1" u="none" strike="noStrike" cap="none">
                  <a:solidFill>
                    <a:schemeClr val="dk1"/>
                  </a:solidFill>
                  <a:latin typeface="Arial"/>
                  <a:ea typeface="Arial"/>
                  <a:cs typeface="Arial"/>
                  <a:sym typeface="Arial"/>
                </a:rPr>
                <a:t>probable</a:t>
              </a:r>
              <a:r>
                <a:rPr lang="en-US" sz="1400" b="0" i="1"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49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signos y síntomas compatibles con la enfermedad, sin evidencia</a:t>
              </a:r>
              <a:br>
                <a:rPr lang="en-US" sz="1400" b="0" i="0" u="none" strike="noStrike" cap="none">
                  <a:solidFill>
                    <a:schemeClr val="dk1"/>
                  </a:solidFill>
                  <a:latin typeface="Arial"/>
                  <a:ea typeface="Arial"/>
                  <a:cs typeface="Arial"/>
                  <a:sym typeface="Arial"/>
                </a:rPr>
              </a:br>
              <a:r>
                <a:rPr lang="en-US" sz="1400" b="0" i="1" u="none" strike="noStrike" cap="none">
                  <a:solidFill>
                    <a:schemeClr val="dk1"/>
                  </a:solidFill>
                  <a:latin typeface="Arial"/>
                  <a:ea typeface="Arial"/>
                  <a:cs typeface="Arial"/>
                  <a:sym typeface="Arial"/>
                </a:rPr>
                <a:t>definitiva </a:t>
              </a:r>
              <a:r>
                <a:rPr lang="en-US" sz="1400" b="0" i="0" u="none" strike="noStrike" cap="none">
                  <a:solidFill>
                    <a:schemeClr val="dk1"/>
                  </a:solidFill>
                  <a:latin typeface="Arial"/>
                  <a:ea typeface="Arial"/>
                  <a:cs typeface="Arial"/>
                  <a:sym typeface="Arial"/>
                </a:rPr>
                <a:t>de laboratorio.</a:t>
              </a:r>
              <a:endParaRPr sz="1400" b="0" i="0" u="none" strike="noStrike" cap="none">
                <a:solidFill>
                  <a:schemeClr val="dk1"/>
                </a:solidFill>
                <a:latin typeface="Arial"/>
                <a:ea typeface="Arial"/>
                <a:cs typeface="Arial"/>
                <a:sym typeface="Arial"/>
              </a:endParaRPr>
            </a:p>
          </p:txBody>
        </p:sp>
        <p:sp>
          <p:nvSpPr>
            <p:cNvPr id="432" name="Google Shape;432;p19"/>
            <p:cNvSpPr/>
            <p:nvPr/>
          </p:nvSpPr>
          <p:spPr>
            <a:xfrm>
              <a:off x="6068714" y="540343"/>
              <a:ext cx="934204" cy="934204"/>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19"/>
            <p:cNvSpPr/>
            <p:nvPr/>
          </p:nvSpPr>
          <p:spPr>
            <a:xfrm>
              <a:off x="5497811" y="2000102"/>
              <a:ext cx="2076010" cy="204386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9"/>
            <p:cNvSpPr txBox="1"/>
            <p:nvPr/>
          </p:nvSpPr>
          <p:spPr>
            <a:xfrm>
              <a:off x="5497811" y="2000102"/>
              <a:ext cx="2076010" cy="204386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Caso </a:t>
              </a:r>
              <a:r>
                <a:rPr lang="en-US" sz="1400" b="1" i="1" u="none" strike="noStrike" cap="none">
                  <a:solidFill>
                    <a:schemeClr val="dk1"/>
                  </a:solidFill>
                  <a:latin typeface="Arial"/>
                  <a:ea typeface="Arial"/>
                  <a:cs typeface="Arial"/>
                  <a:sym typeface="Arial"/>
                </a:rPr>
                <a:t>confirmado</a:t>
              </a:r>
              <a:r>
                <a:rPr lang="en-US" sz="1400" b="0" i="1"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49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evidencia definitiva de laboratorio, con o sin signos y síntomas</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compatibles de la enfermedad. En algunos casos se confirma</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también por nexo epidemiológico.</a:t>
              </a:r>
              <a:endParaRPr sz="1400" b="0" i="0" u="none" strike="noStrike" cap="none">
                <a:solidFill>
                  <a:schemeClr val="dk1"/>
                </a:solidFill>
                <a:latin typeface="Arial"/>
                <a:ea typeface="Arial"/>
                <a:cs typeface="Arial"/>
                <a:sym typeface="Arial"/>
              </a:endParaRPr>
            </a:p>
          </p:txBody>
        </p:sp>
        <p:sp>
          <p:nvSpPr>
            <p:cNvPr id="435" name="Google Shape;435;p19"/>
            <p:cNvSpPr/>
            <p:nvPr/>
          </p:nvSpPr>
          <p:spPr>
            <a:xfrm>
              <a:off x="8508026" y="540343"/>
              <a:ext cx="934204" cy="934204"/>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19"/>
            <p:cNvSpPr/>
            <p:nvPr/>
          </p:nvSpPr>
          <p:spPr>
            <a:xfrm>
              <a:off x="7937123" y="2000102"/>
              <a:ext cx="2076010" cy="204386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19"/>
            <p:cNvSpPr txBox="1"/>
            <p:nvPr/>
          </p:nvSpPr>
          <p:spPr>
            <a:xfrm>
              <a:off x="7937123" y="2000102"/>
              <a:ext cx="2076010" cy="204386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Caso </a:t>
              </a:r>
              <a:r>
                <a:rPr lang="en-US" sz="1400" b="1" i="1" u="none" strike="noStrike" cap="none">
                  <a:solidFill>
                    <a:schemeClr val="dk1"/>
                  </a:solidFill>
                  <a:latin typeface="Arial"/>
                  <a:ea typeface="Arial"/>
                  <a:cs typeface="Arial"/>
                  <a:sym typeface="Arial"/>
                </a:rPr>
                <a:t>descartado</a:t>
              </a:r>
              <a:r>
                <a:rPr lang="en-US" sz="1400" b="0" i="1"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490"/>
                </a:spcBef>
                <a:spcAft>
                  <a:spcPts val="0"/>
                </a:spcAft>
                <a:buClr>
                  <a:schemeClr val="dk1"/>
                </a:buClr>
                <a:buSzPts val="1400"/>
                <a:buFont typeface="Arial"/>
                <a:buNone/>
              </a:pPr>
              <a:r>
                <a:rPr lang="en-US" sz="1400" b="0" i="1" u="none" strike="noStrike" cap="none">
                  <a:solidFill>
                    <a:schemeClr val="dk1"/>
                  </a:solidFill>
                  <a:latin typeface="Arial"/>
                  <a:ea typeface="Arial"/>
                  <a:cs typeface="Arial"/>
                  <a:sym typeface="Arial"/>
                </a:rPr>
                <a:t> </a:t>
              </a:r>
              <a:r>
                <a:rPr lang="en-US" sz="1400" b="0" i="0" u="none" strike="noStrike" cap="none">
                  <a:solidFill>
                    <a:schemeClr val="dk1"/>
                  </a:solidFill>
                  <a:latin typeface="Arial"/>
                  <a:ea typeface="Arial"/>
                  <a:cs typeface="Arial"/>
                  <a:sym typeface="Arial"/>
                </a:rPr>
                <a:t>todo caso probable o sospechoso que después de una investigación epidemiológica y de laboratorio tiene resultados negativos.</a:t>
              </a:r>
              <a:endParaRPr sz="1400" b="0" i="0" u="none" strike="noStrike" cap="none">
                <a:solidFill>
                  <a:schemeClr val="dk1"/>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1"/>
        <p:cNvGrpSpPr/>
        <p:nvPr/>
      </p:nvGrpSpPr>
      <p:grpSpPr>
        <a:xfrm>
          <a:off x="0" y="0"/>
          <a:ext cx="0" cy="0"/>
          <a:chOff x="0" y="0"/>
          <a:chExt cx="0" cy="0"/>
        </a:xfrm>
      </p:grpSpPr>
      <p:sp>
        <p:nvSpPr>
          <p:cNvPr id="442" name="Google Shape;442;p4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45"/>
          <p:cNvSpPr/>
          <p:nvPr/>
        </p:nvSpPr>
        <p:spPr>
          <a:xfrm flipH="1">
            <a:off x="2" y="0"/>
            <a:ext cx="12191998" cy="1575955"/>
          </a:xfrm>
          <a:prstGeom prst="rect">
            <a:avLst/>
          </a:prstGeom>
          <a:gradFill>
            <a:gsLst>
              <a:gs pos="0">
                <a:srgbClr val="000000">
                  <a:alpha val="95686"/>
                </a:srgbClr>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4" name="Google Shape;444;p45"/>
          <p:cNvSpPr/>
          <p:nvPr/>
        </p:nvSpPr>
        <p:spPr>
          <a:xfrm rot="10800000" flipH="1">
            <a:off x="8128857" y="0"/>
            <a:ext cx="4063143" cy="1576412"/>
          </a:xfrm>
          <a:prstGeom prst="rect">
            <a:avLst/>
          </a:prstGeom>
          <a:gradFill>
            <a:gsLst>
              <a:gs pos="0">
                <a:srgbClr val="0A3041">
                  <a:alpha val="67843"/>
                </a:srgbClr>
              </a:gs>
              <a:gs pos="19000">
                <a:srgbClr val="0A3041">
                  <a:alpha val="67843"/>
                </a:srgbClr>
              </a:gs>
              <a:gs pos="100000">
                <a:srgbClr val="156082">
                  <a:alpha val="78823"/>
                </a:srgbClr>
              </a:gs>
            </a:gsLst>
            <a:lin ang="191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5" name="Google Shape;445;p45"/>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725"/>
                </a:srgbClr>
              </a:gs>
              <a:gs pos="100000">
                <a:srgbClr val="000000">
                  <a:alpha val="73725"/>
                </a:srgbClr>
              </a:gs>
            </a:gsLst>
            <a:lin ang="203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6" name="Google Shape;446;p45"/>
          <p:cNvSpPr txBox="1">
            <a:spLocks noGrp="1"/>
          </p:cNvSpPr>
          <p:nvPr>
            <p:ph type="title"/>
          </p:nvPr>
        </p:nvSpPr>
        <p:spPr>
          <a:xfrm>
            <a:off x="547644" y="349112"/>
            <a:ext cx="11120652" cy="8777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a:solidFill>
                  <a:srgbClr val="FFFFFF"/>
                </a:solidFill>
              </a:rPr>
              <a:t>Eventos de Notificación obligatoria</a:t>
            </a:r>
            <a:endParaRPr b="1">
              <a:solidFill>
                <a:srgbClr val="FFFFFF"/>
              </a:solidFill>
            </a:endParaRPr>
          </a:p>
        </p:txBody>
      </p:sp>
      <p:grpSp>
        <p:nvGrpSpPr>
          <p:cNvPr id="447" name="Google Shape;447;p45"/>
          <p:cNvGrpSpPr/>
          <p:nvPr/>
        </p:nvGrpSpPr>
        <p:grpSpPr>
          <a:xfrm>
            <a:off x="644056" y="2114626"/>
            <a:ext cx="10927829" cy="4188710"/>
            <a:chOff x="0" y="2047"/>
            <a:chExt cx="10927829" cy="4188710"/>
          </a:xfrm>
        </p:grpSpPr>
        <p:cxnSp>
          <p:nvCxnSpPr>
            <p:cNvPr id="448" name="Google Shape;448;p45"/>
            <p:cNvCxnSpPr/>
            <p:nvPr/>
          </p:nvCxnSpPr>
          <p:spPr>
            <a:xfrm>
              <a:off x="0" y="2047"/>
              <a:ext cx="10927829" cy="0"/>
            </a:xfrm>
            <a:prstGeom prst="straightConnector1">
              <a:avLst/>
            </a:prstGeom>
            <a:solidFill>
              <a:srgbClr val="E97131"/>
            </a:solidFill>
            <a:ln w="25400" cap="flat" cmpd="sng">
              <a:solidFill>
                <a:srgbClr val="E97131"/>
              </a:solidFill>
              <a:prstDash val="solid"/>
              <a:round/>
              <a:headEnd type="none" w="sm" len="sm"/>
              <a:tailEnd type="none" w="sm" len="sm"/>
            </a:ln>
          </p:spPr>
        </p:cxnSp>
        <p:sp>
          <p:nvSpPr>
            <p:cNvPr id="449" name="Google Shape;449;p45"/>
            <p:cNvSpPr/>
            <p:nvPr/>
          </p:nvSpPr>
          <p:spPr>
            <a:xfrm>
              <a:off x="0" y="2047"/>
              <a:ext cx="10927829" cy="6981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5"/>
            <p:cNvSpPr txBox="1"/>
            <p:nvPr/>
          </p:nvSpPr>
          <p:spPr>
            <a:xfrm>
              <a:off x="0" y="2047"/>
              <a:ext cx="10927829" cy="698118"/>
            </a:xfrm>
            <a:prstGeom prst="rect">
              <a:avLst/>
            </a:prstGeom>
            <a:noFill/>
            <a:ln>
              <a:noFill/>
            </a:ln>
          </p:spPr>
          <p:txBody>
            <a:bodyPr spcFirstLastPara="1" wrap="square" lIns="125725" tIns="125725" rIns="125725" bIns="125725" anchor="t" anchorCtr="0">
              <a:noAutofit/>
            </a:bodyPr>
            <a:lstStyle/>
            <a:p>
              <a:pPr marL="0" marR="0" lvl="0" indent="0" algn="l" rtl="0">
                <a:lnSpc>
                  <a:spcPct val="90000"/>
                </a:lnSpc>
                <a:spcBef>
                  <a:spcPts val="0"/>
                </a:spcBef>
                <a:spcAft>
                  <a:spcPts val="0"/>
                </a:spcAft>
                <a:buClr>
                  <a:srgbClr val="000000"/>
                </a:buClr>
                <a:buSzPts val="3300"/>
                <a:buFont typeface="Arial"/>
                <a:buNone/>
              </a:pPr>
              <a:r>
                <a:rPr lang="en-US" sz="3300" b="0" i="0" u="none" strike="noStrike" cap="none">
                  <a:solidFill>
                    <a:srgbClr val="000000"/>
                  </a:solidFill>
                  <a:latin typeface="Arial"/>
                  <a:ea typeface="Arial"/>
                  <a:cs typeface="Arial"/>
                  <a:sym typeface="Arial"/>
                </a:rPr>
                <a:t>Infecciones respiratorias agudas</a:t>
              </a:r>
              <a:endParaRPr sz="3300" b="0" i="0" u="none" strike="noStrike" cap="none">
                <a:solidFill>
                  <a:srgbClr val="000000"/>
                </a:solidFill>
                <a:latin typeface="Arial"/>
                <a:ea typeface="Arial"/>
                <a:cs typeface="Arial"/>
                <a:sym typeface="Arial"/>
              </a:endParaRPr>
            </a:p>
          </p:txBody>
        </p:sp>
        <p:cxnSp>
          <p:nvCxnSpPr>
            <p:cNvPr id="451" name="Google Shape;451;p45"/>
            <p:cNvCxnSpPr/>
            <p:nvPr/>
          </p:nvCxnSpPr>
          <p:spPr>
            <a:xfrm>
              <a:off x="0" y="700165"/>
              <a:ext cx="10927829" cy="0"/>
            </a:xfrm>
            <a:prstGeom prst="straightConnector1">
              <a:avLst/>
            </a:prstGeom>
            <a:solidFill>
              <a:srgbClr val="DDA41D"/>
            </a:solidFill>
            <a:ln w="25400" cap="flat" cmpd="sng">
              <a:solidFill>
                <a:srgbClr val="DDA41D"/>
              </a:solidFill>
              <a:prstDash val="solid"/>
              <a:round/>
              <a:headEnd type="none" w="sm" len="sm"/>
              <a:tailEnd type="none" w="sm" len="sm"/>
            </a:ln>
          </p:spPr>
        </p:cxnSp>
        <p:sp>
          <p:nvSpPr>
            <p:cNvPr id="452" name="Google Shape;452;p45"/>
            <p:cNvSpPr/>
            <p:nvPr/>
          </p:nvSpPr>
          <p:spPr>
            <a:xfrm>
              <a:off x="0" y="700165"/>
              <a:ext cx="10927829" cy="6981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5"/>
            <p:cNvSpPr txBox="1"/>
            <p:nvPr/>
          </p:nvSpPr>
          <p:spPr>
            <a:xfrm>
              <a:off x="0" y="700165"/>
              <a:ext cx="10927829" cy="698118"/>
            </a:xfrm>
            <a:prstGeom prst="rect">
              <a:avLst/>
            </a:prstGeom>
            <a:noFill/>
            <a:ln>
              <a:noFill/>
            </a:ln>
          </p:spPr>
          <p:txBody>
            <a:bodyPr spcFirstLastPara="1" wrap="square" lIns="125725" tIns="125725" rIns="125725" bIns="125725" anchor="t" anchorCtr="0">
              <a:noAutofit/>
            </a:bodyPr>
            <a:lstStyle/>
            <a:p>
              <a:pPr marL="0" marR="0" lvl="0" indent="0" algn="l" rtl="0">
                <a:lnSpc>
                  <a:spcPct val="90000"/>
                </a:lnSpc>
                <a:spcBef>
                  <a:spcPts val="0"/>
                </a:spcBef>
                <a:spcAft>
                  <a:spcPts val="0"/>
                </a:spcAft>
                <a:buClr>
                  <a:srgbClr val="000000"/>
                </a:buClr>
                <a:buSzPts val="3300"/>
                <a:buFont typeface="Arial"/>
                <a:buNone/>
              </a:pPr>
              <a:r>
                <a:rPr lang="en-US" sz="3300" b="0" i="0" u="none" strike="noStrike" cap="none">
                  <a:solidFill>
                    <a:srgbClr val="000000"/>
                  </a:solidFill>
                  <a:latin typeface="Arial"/>
                  <a:ea typeface="Arial"/>
                  <a:cs typeface="Arial"/>
                  <a:sym typeface="Arial"/>
                </a:rPr>
                <a:t>Parálisis aguda flácida</a:t>
              </a:r>
              <a:endParaRPr sz="3300" b="0" i="0" u="none" strike="noStrike" cap="none">
                <a:solidFill>
                  <a:srgbClr val="000000"/>
                </a:solidFill>
                <a:latin typeface="Arial"/>
                <a:ea typeface="Arial"/>
                <a:cs typeface="Arial"/>
                <a:sym typeface="Arial"/>
              </a:endParaRPr>
            </a:p>
          </p:txBody>
        </p:sp>
        <p:cxnSp>
          <p:nvCxnSpPr>
            <p:cNvPr id="454" name="Google Shape;454;p45"/>
            <p:cNvCxnSpPr/>
            <p:nvPr/>
          </p:nvCxnSpPr>
          <p:spPr>
            <a:xfrm>
              <a:off x="0" y="1398284"/>
              <a:ext cx="10927829" cy="0"/>
            </a:xfrm>
            <a:prstGeom prst="straightConnector1">
              <a:avLst/>
            </a:prstGeom>
            <a:solidFill>
              <a:srgbClr val="B4BE1D"/>
            </a:solidFill>
            <a:ln w="25400" cap="flat" cmpd="sng">
              <a:solidFill>
                <a:srgbClr val="B4BE1D"/>
              </a:solidFill>
              <a:prstDash val="solid"/>
              <a:round/>
              <a:headEnd type="none" w="sm" len="sm"/>
              <a:tailEnd type="none" w="sm" len="sm"/>
            </a:ln>
          </p:spPr>
        </p:cxnSp>
        <p:sp>
          <p:nvSpPr>
            <p:cNvPr id="455" name="Google Shape;455;p45"/>
            <p:cNvSpPr/>
            <p:nvPr/>
          </p:nvSpPr>
          <p:spPr>
            <a:xfrm>
              <a:off x="0" y="1398284"/>
              <a:ext cx="10927829" cy="6981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5"/>
            <p:cNvSpPr txBox="1"/>
            <p:nvPr/>
          </p:nvSpPr>
          <p:spPr>
            <a:xfrm>
              <a:off x="0" y="1398284"/>
              <a:ext cx="10927829" cy="698118"/>
            </a:xfrm>
            <a:prstGeom prst="rect">
              <a:avLst/>
            </a:prstGeom>
            <a:noFill/>
            <a:ln>
              <a:noFill/>
            </a:ln>
          </p:spPr>
          <p:txBody>
            <a:bodyPr spcFirstLastPara="1" wrap="square" lIns="125725" tIns="125725" rIns="125725" bIns="125725" anchor="t" anchorCtr="0">
              <a:noAutofit/>
            </a:bodyPr>
            <a:lstStyle/>
            <a:p>
              <a:pPr marL="0" marR="0" lvl="0" indent="0" algn="l" rtl="0">
                <a:lnSpc>
                  <a:spcPct val="90000"/>
                </a:lnSpc>
                <a:spcBef>
                  <a:spcPts val="0"/>
                </a:spcBef>
                <a:spcAft>
                  <a:spcPts val="0"/>
                </a:spcAft>
                <a:buClr>
                  <a:srgbClr val="000000"/>
                </a:buClr>
                <a:buSzPts val="3300"/>
                <a:buFont typeface="Arial"/>
                <a:buNone/>
              </a:pPr>
              <a:r>
                <a:rPr lang="en-US" sz="3300" b="0" i="0" u="none" strike="noStrike" cap="none">
                  <a:solidFill>
                    <a:srgbClr val="000000"/>
                  </a:solidFill>
                  <a:latin typeface="Arial"/>
                  <a:ea typeface="Arial"/>
                  <a:cs typeface="Arial"/>
                  <a:sym typeface="Arial"/>
                </a:rPr>
                <a:t>Enfermedad febril exantemática</a:t>
              </a:r>
              <a:endParaRPr sz="3300" b="0" i="0" u="none" strike="noStrike" cap="none">
                <a:solidFill>
                  <a:srgbClr val="000000"/>
                </a:solidFill>
                <a:latin typeface="Arial"/>
                <a:ea typeface="Arial"/>
                <a:cs typeface="Arial"/>
                <a:sym typeface="Arial"/>
              </a:endParaRPr>
            </a:p>
          </p:txBody>
        </p:sp>
        <p:cxnSp>
          <p:nvCxnSpPr>
            <p:cNvPr id="457" name="Google Shape;457;p45"/>
            <p:cNvCxnSpPr/>
            <p:nvPr/>
          </p:nvCxnSpPr>
          <p:spPr>
            <a:xfrm>
              <a:off x="0" y="2096402"/>
              <a:ext cx="10927829" cy="0"/>
            </a:xfrm>
            <a:prstGeom prst="straightConnector1">
              <a:avLst/>
            </a:prstGeom>
            <a:solidFill>
              <a:srgbClr val="69A11D"/>
            </a:solidFill>
            <a:ln w="25400" cap="flat" cmpd="sng">
              <a:solidFill>
                <a:srgbClr val="69A11D"/>
              </a:solidFill>
              <a:prstDash val="solid"/>
              <a:round/>
              <a:headEnd type="none" w="sm" len="sm"/>
              <a:tailEnd type="none" w="sm" len="sm"/>
            </a:ln>
          </p:spPr>
        </p:cxnSp>
        <p:sp>
          <p:nvSpPr>
            <p:cNvPr id="458" name="Google Shape;458;p45"/>
            <p:cNvSpPr/>
            <p:nvPr/>
          </p:nvSpPr>
          <p:spPr>
            <a:xfrm>
              <a:off x="0" y="2096402"/>
              <a:ext cx="10927829" cy="6981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5"/>
            <p:cNvSpPr txBox="1"/>
            <p:nvPr/>
          </p:nvSpPr>
          <p:spPr>
            <a:xfrm>
              <a:off x="0" y="2096402"/>
              <a:ext cx="10927829" cy="698118"/>
            </a:xfrm>
            <a:prstGeom prst="rect">
              <a:avLst/>
            </a:prstGeom>
            <a:noFill/>
            <a:ln>
              <a:noFill/>
            </a:ln>
          </p:spPr>
          <p:txBody>
            <a:bodyPr spcFirstLastPara="1" wrap="square" lIns="125725" tIns="125725" rIns="125725" bIns="125725" anchor="t" anchorCtr="0">
              <a:noAutofit/>
            </a:bodyPr>
            <a:lstStyle/>
            <a:p>
              <a:pPr marL="0" marR="0" lvl="0" indent="0" algn="l" rtl="0">
                <a:lnSpc>
                  <a:spcPct val="90000"/>
                </a:lnSpc>
                <a:spcBef>
                  <a:spcPts val="0"/>
                </a:spcBef>
                <a:spcAft>
                  <a:spcPts val="0"/>
                </a:spcAft>
                <a:buClr>
                  <a:srgbClr val="000000"/>
                </a:buClr>
                <a:buSzPts val="3300"/>
                <a:buFont typeface="Arial"/>
                <a:buNone/>
              </a:pPr>
              <a:r>
                <a:rPr lang="en-US" sz="3300" b="0" i="0" u="none" strike="noStrike" cap="none">
                  <a:solidFill>
                    <a:srgbClr val="000000"/>
                  </a:solidFill>
                  <a:latin typeface="Arial"/>
                  <a:ea typeface="Arial"/>
                  <a:cs typeface="Arial"/>
                  <a:sym typeface="Arial"/>
                </a:rPr>
                <a:t>Dengue</a:t>
              </a:r>
              <a:endParaRPr sz="3300" b="0" i="0" u="none" strike="noStrike" cap="none">
                <a:solidFill>
                  <a:srgbClr val="000000"/>
                </a:solidFill>
                <a:latin typeface="Arial"/>
                <a:ea typeface="Arial"/>
                <a:cs typeface="Arial"/>
                <a:sym typeface="Arial"/>
              </a:endParaRPr>
            </a:p>
          </p:txBody>
        </p:sp>
        <p:cxnSp>
          <p:nvCxnSpPr>
            <p:cNvPr id="460" name="Google Shape;460;p45"/>
            <p:cNvCxnSpPr/>
            <p:nvPr/>
          </p:nvCxnSpPr>
          <p:spPr>
            <a:xfrm>
              <a:off x="0" y="2794520"/>
              <a:ext cx="10927829" cy="0"/>
            </a:xfrm>
            <a:prstGeom prst="straightConnector1">
              <a:avLst/>
            </a:prstGeom>
            <a:solidFill>
              <a:srgbClr val="33841B"/>
            </a:solidFill>
            <a:ln w="25400" cap="flat" cmpd="sng">
              <a:solidFill>
                <a:srgbClr val="33841B"/>
              </a:solidFill>
              <a:prstDash val="solid"/>
              <a:round/>
              <a:headEnd type="none" w="sm" len="sm"/>
              <a:tailEnd type="none" w="sm" len="sm"/>
            </a:ln>
          </p:spPr>
        </p:cxnSp>
        <p:sp>
          <p:nvSpPr>
            <p:cNvPr id="461" name="Google Shape;461;p45"/>
            <p:cNvSpPr/>
            <p:nvPr/>
          </p:nvSpPr>
          <p:spPr>
            <a:xfrm>
              <a:off x="0" y="2794520"/>
              <a:ext cx="10927829" cy="6981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5"/>
            <p:cNvSpPr txBox="1"/>
            <p:nvPr/>
          </p:nvSpPr>
          <p:spPr>
            <a:xfrm>
              <a:off x="0" y="2794520"/>
              <a:ext cx="10927829" cy="698118"/>
            </a:xfrm>
            <a:prstGeom prst="rect">
              <a:avLst/>
            </a:prstGeom>
            <a:noFill/>
            <a:ln>
              <a:noFill/>
            </a:ln>
          </p:spPr>
          <p:txBody>
            <a:bodyPr spcFirstLastPara="1" wrap="square" lIns="125725" tIns="125725" rIns="125725" bIns="125725" anchor="t" anchorCtr="0">
              <a:noAutofit/>
            </a:bodyPr>
            <a:lstStyle/>
            <a:p>
              <a:pPr marL="0" marR="0" lvl="0" indent="0" algn="l" rtl="0">
                <a:lnSpc>
                  <a:spcPct val="90000"/>
                </a:lnSpc>
                <a:spcBef>
                  <a:spcPts val="0"/>
                </a:spcBef>
                <a:spcAft>
                  <a:spcPts val="0"/>
                </a:spcAft>
                <a:buClr>
                  <a:srgbClr val="000000"/>
                </a:buClr>
                <a:buSzPts val="3300"/>
                <a:buFont typeface="Arial"/>
                <a:buNone/>
              </a:pPr>
              <a:r>
                <a:rPr lang="en-US" sz="3300" b="0" i="0" u="none" strike="noStrike" cap="none">
                  <a:solidFill>
                    <a:srgbClr val="000000"/>
                  </a:solidFill>
                  <a:latin typeface="Arial"/>
                  <a:ea typeface="Arial"/>
                  <a:cs typeface="Arial"/>
                  <a:sym typeface="Arial"/>
                </a:rPr>
                <a:t>Coqueluche </a:t>
              </a:r>
              <a:endParaRPr sz="3300" b="0" i="0" u="none" strike="noStrike" cap="none">
                <a:solidFill>
                  <a:srgbClr val="000000"/>
                </a:solidFill>
                <a:latin typeface="Arial"/>
                <a:ea typeface="Arial"/>
                <a:cs typeface="Arial"/>
                <a:sym typeface="Arial"/>
              </a:endParaRPr>
            </a:p>
          </p:txBody>
        </p:sp>
        <p:cxnSp>
          <p:nvCxnSpPr>
            <p:cNvPr id="463" name="Google Shape;463;p45"/>
            <p:cNvCxnSpPr/>
            <p:nvPr/>
          </p:nvCxnSpPr>
          <p:spPr>
            <a:xfrm>
              <a:off x="0" y="3492639"/>
              <a:ext cx="10927829" cy="0"/>
            </a:xfrm>
            <a:prstGeom prst="straightConnector1">
              <a:avLst/>
            </a:prstGeom>
            <a:solidFill>
              <a:srgbClr val="186923"/>
            </a:solidFill>
            <a:ln w="25400" cap="flat" cmpd="sng">
              <a:solidFill>
                <a:srgbClr val="186923"/>
              </a:solidFill>
              <a:prstDash val="solid"/>
              <a:round/>
              <a:headEnd type="none" w="sm" len="sm"/>
              <a:tailEnd type="none" w="sm" len="sm"/>
            </a:ln>
          </p:spPr>
        </p:cxnSp>
        <p:sp>
          <p:nvSpPr>
            <p:cNvPr id="464" name="Google Shape;464;p45"/>
            <p:cNvSpPr/>
            <p:nvPr/>
          </p:nvSpPr>
          <p:spPr>
            <a:xfrm>
              <a:off x="0" y="3492639"/>
              <a:ext cx="10927829" cy="6981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5"/>
            <p:cNvSpPr txBox="1"/>
            <p:nvPr/>
          </p:nvSpPr>
          <p:spPr>
            <a:xfrm>
              <a:off x="0" y="3492639"/>
              <a:ext cx="10927829" cy="698118"/>
            </a:xfrm>
            <a:prstGeom prst="rect">
              <a:avLst/>
            </a:prstGeom>
            <a:noFill/>
            <a:ln>
              <a:noFill/>
            </a:ln>
          </p:spPr>
          <p:txBody>
            <a:bodyPr spcFirstLastPara="1" wrap="square" lIns="125725" tIns="125725" rIns="125725" bIns="125725" anchor="t" anchorCtr="0">
              <a:noAutofit/>
            </a:bodyPr>
            <a:lstStyle/>
            <a:p>
              <a:pPr marL="0" marR="0" lvl="0" indent="0" algn="l" rtl="0">
                <a:lnSpc>
                  <a:spcPct val="90000"/>
                </a:lnSpc>
                <a:spcBef>
                  <a:spcPts val="0"/>
                </a:spcBef>
                <a:spcAft>
                  <a:spcPts val="0"/>
                </a:spcAft>
                <a:buClr>
                  <a:srgbClr val="000000"/>
                </a:buClr>
                <a:buSzPts val="3300"/>
                <a:buFont typeface="Arial"/>
                <a:buNone/>
              </a:pPr>
              <a:endParaRPr sz="33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2"/>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04" name="Google Shape;104;p2"/>
          <p:cNvGrpSpPr/>
          <p:nvPr/>
        </p:nvGrpSpPr>
        <p:grpSpPr>
          <a:xfrm>
            <a:off x="4" y="1216597"/>
            <a:ext cx="731521" cy="673460"/>
            <a:chOff x="3940602" y="308034"/>
            <a:chExt cx="2116791" cy="3428999"/>
          </a:xfrm>
        </p:grpSpPr>
        <p:sp>
          <p:nvSpPr>
            <p:cNvPr id="105" name="Google Shape;105;p2"/>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6" name="Google Shape;106;p2"/>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7" name="Google Shape;107;p2"/>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08" name="Google Shape;108;p2"/>
          <p:cNvSpPr/>
          <p:nvPr/>
        </p:nvSpPr>
        <p:spPr>
          <a:xfrm>
            <a:off x="640079" y="613954"/>
            <a:ext cx="10907487" cy="1894116"/>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9" name="Google Shape;109;p2"/>
          <p:cNvSpPr txBox="1">
            <a:spLocks noGrp="1"/>
          </p:cNvSpPr>
          <p:nvPr>
            <p:ph type="title"/>
          </p:nvPr>
        </p:nvSpPr>
        <p:spPr>
          <a:xfrm>
            <a:off x="1043631" y="809898"/>
            <a:ext cx="11220346" cy="15544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Play"/>
              <a:buNone/>
            </a:pPr>
            <a:r>
              <a:rPr lang="en-US" sz="4800" b="1"/>
              <a:t>¿Qué es Vigilancia Epidemiológica?</a:t>
            </a:r>
            <a:endParaRPr sz="4800" b="1"/>
          </a:p>
        </p:txBody>
      </p:sp>
      <p:sp>
        <p:nvSpPr>
          <p:cNvPr id="110" name="Google Shape;110;p2"/>
          <p:cNvSpPr txBox="1">
            <a:spLocks noGrp="1"/>
          </p:cNvSpPr>
          <p:nvPr>
            <p:ph type="body" idx="1"/>
          </p:nvPr>
        </p:nvSpPr>
        <p:spPr>
          <a:xfrm>
            <a:off x="731525" y="2692220"/>
            <a:ext cx="11078497" cy="3124658"/>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sz="2400" dirty="0">
                <a:latin typeface="Arial"/>
                <a:ea typeface="Arial"/>
                <a:cs typeface="Arial"/>
                <a:sym typeface="Arial"/>
              </a:rPr>
              <a:t> “Es </a:t>
            </a:r>
            <a:r>
              <a:rPr lang="en-US" sz="2400" dirty="0" err="1">
                <a:latin typeface="Arial"/>
                <a:ea typeface="Arial"/>
                <a:cs typeface="Arial"/>
                <a:sym typeface="Arial"/>
              </a:rPr>
              <a:t>el</a:t>
            </a:r>
            <a:r>
              <a:rPr lang="en-US" sz="2400" dirty="0">
                <a:latin typeface="Arial"/>
                <a:ea typeface="Arial"/>
                <a:cs typeface="Arial"/>
                <a:sym typeface="Arial"/>
              </a:rPr>
              <a:t> </a:t>
            </a:r>
            <a:r>
              <a:rPr lang="en-US" sz="2400" b="1" dirty="0" err="1">
                <a:latin typeface="Arial"/>
                <a:ea typeface="Arial"/>
                <a:cs typeface="Arial"/>
                <a:sym typeface="Arial"/>
              </a:rPr>
              <a:t>análisis</a:t>
            </a:r>
            <a:r>
              <a:rPr lang="en-US" sz="2400" b="1" dirty="0">
                <a:latin typeface="Arial"/>
                <a:ea typeface="Arial"/>
                <a:cs typeface="Arial"/>
                <a:sym typeface="Arial"/>
              </a:rPr>
              <a:t>, </a:t>
            </a:r>
            <a:r>
              <a:rPr lang="en-US" sz="2400" b="1" dirty="0" err="1">
                <a:latin typeface="Arial"/>
                <a:ea typeface="Arial"/>
                <a:cs typeface="Arial"/>
                <a:sym typeface="Arial"/>
              </a:rPr>
              <a:t>interpretación</a:t>
            </a:r>
            <a:r>
              <a:rPr lang="en-US" sz="2400" b="1" dirty="0">
                <a:latin typeface="Arial"/>
                <a:ea typeface="Arial"/>
                <a:cs typeface="Arial"/>
                <a:sym typeface="Arial"/>
              </a:rPr>
              <a:t> y </a:t>
            </a:r>
            <a:r>
              <a:rPr lang="en-US" sz="2400" b="1" dirty="0" err="1">
                <a:latin typeface="Arial"/>
                <a:ea typeface="Arial"/>
                <a:cs typeface="Arial"/>
                <a:sym typeface="Arial"/>
              </a:rPr>
              <a:t>difusión</a:t>
            </a:r>
            <a:r>
              <a:rPr lang="en-US" sz="2400" b="1" dirty="0">
                <a:latin typeface="Arial"/>
                <a:ea typeface="Arial"/>
                <a:cs typeface="Arial"/>
                <a:sym typeface="Arial"/>
              </a:rPr>
              <a:t> </a:t>
            </a:r>
            <a:r>
              <a:rPr lang="en-US" sz="2400" dirty="0" err="1">
                <a:latin typeface="Arial"/>
                <a:ea typeface="Arial"/>
                <a:cs typeface="Arial"/>
                <a:sym typeface="Arial"/>
              </a:rPr>
              <a:t>sistemática</a:t>
            </a:r>
            <a:r>
              <a:rPr lang="en-US" sz="2400" dirty="0">
                <a:latin typeface="Arial"/>
                <a:ea typeface="Arial"/>
                <a:cs typeface="Arial"/>
                <a:sym typeface="Arial"/>
              </a:rPr>
              <a:t> de </a:t>
            </a:r>
            <a:r>
              <a:rPr lang="en-US" sz="2400" dirty="0" err="1">
                <a:latin typeface="Arial"/>
                <a:ea typeface="Arial"/>
                <a:cs typeface="Arial"/>
                <a:sym typeface="Arial"/>
              </a:rPr>
              <a:t>datos</a:t>
            </a:r>
            <a:r>
              <a:rPr lang="en-US" sz="2400" dirty="0">
                <a:latin typeface="Arial"/>
                <a:ea typeface="Arial"/>
                <a:cs typeface="Arial"/>
                <a:sym typeface="Arial"/>
              </a:rPr>
              <a:t> </a:t>
            </a:r>
            <a:r>
              <a:rPr lang="en-US" sz="2400" dirty="0" err="1">
                <a:latin typeface="Arial"/>
                <a:ea typeface="Arial"/>
                <a:cs typeface="Arial"/>
                <a:sym typeface="Arial"/>
              </a:rPr>
              <a:t>recolectados</a:t>
            </a:r>
            <a:r>
              <a:rPr lang="en-US" sz="2400" dirty="0">
                <a:latin typeface="Arial"/>
                <a:ea typeface="Arial"/>
                <a:cs typeface="Arial"/>
                <a:sym typeface="Arial"/>
              </a:rPr>
              <a:t>, </a:t>
            </a:r>
            <a:r>
              <a:rPr lang="en-US" sz="2400" dirty="0" err="1">
                <a:latin typeface="Arial"/>
                <a:ea typeface="Arial"/>
                <a:cs typeface="Arial"/>
                <a:sym typeface="Arial"/>
              </a:rPr>
              <a:t>generalmente</a:t>
            </a:r>
            <a:r>
              <a:rPr lang="en-US" sz="2400" dirty="0">
                <a:latin typeface="Arial"/>
                <a:ea typeface="Arial"/>
                <a:cs typeface="Arial"/>
                <a:sym typeface="Arial"/>
              </a:rPr>
              <a:t> </a:t>
            </a:r>
            <a:r>
              <a:rPr lang="en-US" sz="2400" dirty="0" err="1">
                <a:latin typeface="Arial"/>
                <a:ea typeface="Arial"/>
                <a:cs typeface="Arial"/>
                <a:sym typeface="Arial"/>
              </a:rPr>
              <a:t>usando</a:t>
            </a:r>
            <a:r>
              <a:rPr lang="en-US" sz="2400" dirty="0">
                <a:latin typeface="Arial"/>
                <a:ea typeface="Arial"/>
                <a:cs typeface="Arial"/>
                <a:sym typeface="Arial"/>
              </a:rPr>
              <a:t> </a:t>
            </a:r>
            <a:r>
              <a:rPr lang="en-US" sz="2400" dirty="0" err="1">
                <a:latin typeface="Arial"/>
                <a:ea typeface="Arial"/>
                <a:cs typeface="Arial"/>
                <a:sym typeface="Arial"/>
              </a:rPr>
              <a:t>métodos</a:t>
            </a:r>
            <a:r>
              <a:rPr lang="en-US" sz="2400" dirty="0">
                <a:latin typeface="Arial"/>
                <a:ea typeface="Arial"/>
                <a:cs typeface="Arial"/>
                <a:sym typeface="Arial"/>
              </a:rPr>
              <a:t> que se </a:t>
            </a:r>
            <a:r>
              <a:rPr lang="en-US" sz="2400" dirty="0" err="1">
                <a:latin typeface="Arial"/>
                <a:ea typeface="Arial"/>
                <a:cs typeface="Arial"/>
                <a:sym typeface="Arial"/>
              </a:rPr>
              <a:t>distinguen</a:t>
            </a:r>
            <a:r>
              <a:rPr lang="en-US" sz="2400" dirty="0">
                <a:latin typeface="Arial"/>
                <a:ea typeface="Arial"/>
                <a:cs typeface="Arial"/>
                <a:sym typeface="Arial"/>
              </a:rPr>
              <a:t> </a:t>
            </a:r>
            <a:r>
              <a:rPr lang="en-US" sz="2400" dirty="0" err="1">
                <a:latin typeface="Arial"/>
                <a:ea typeface="Arial"/>
                <a:cs typeface="Arial"/>
                <a:sym typeface="Arial"/>
              </a:rPr>
              <a:t>por</a:t>
            </a:r>
            <a:r>
              <a:rPr lang="en-US" sz="2400" dirty="0">
                <a:latin typeface="Arial"/>
                <a:ea typeface="Arial"/>
                <a:cs typeface="Arial"/>
                <a:sym typeface="Arial"/>
              </a:rPr>
              <a:t> ser </a:t>
            </a:r>
            <a:r>
              <a:rPr lang="en-US" sz="2400" dirty="0" err="1">
                <a:latin typeface="Arial"/>
                <a:ea typeface="Arial"/>
                <a:cs typeface="Arial"/>
                <a:sym typeface="Arial"/>
              </a:rPr>
              <a:t>prácticos</a:t>
            </a:r>
            <a:r>
              <a:rPr lang="en-US" sz="2400" dirty="0">
                <a:latin typeface="Arial"/>
                <a:ea typeface="Arial"/>
                <a:cs typeface="Arial"/>
                <a:sym typeface="Arial"/>
              </a:rPr>
              <a:t>, </a:t>
            </a:r>
            <a:r>
              <a:rPr lang="en-US" sz="2400" dirty="0" err="1">
                <a:latin typeface="Arial"/>
                <a:ea typeface="Arial"/>
                <a:cs typeface="Arial"/>
                <a:sym typeface="Arial"/>
              </a:rPr>
              <a:t>uniformes</a:t>
            </a:r>
            <a:r>
              <a:rPr lang="en-US" sz="2400" dirty="0">
                <a:latin typeface="Arial"/>
                <a:ea typeface="Arial"/>
                <a:cs typeface="Arial"/>
                <a:sym typeface="Arial"/>
              </a:rPr>
              <a:t> y </a:t>
            </a:r>
            <a:r>
              <a:rPr lang="en-US" sz="2400" dirty="0" err="1">
                <a:latin typeface="Arial"/>
                <a:ea typeface="Arial"/>
                <a:cs typeface="Arial"/>
                <a:sym typeface="Arial"/>
              </a:rPr>
              <a:t>rápidos</a:t>
            </a:r>
            <a:r>
              <a:rPr lang="en-US" sz="2400" dirty="0">
                <a:latin typeface="Arial"/>
                <a:ea typeface="Arial"/>
                <a:cs typeface="Arial"/>
                <a:sym typeface="Arial"/>
              </a:rPr>
              <a:t>, </a:t>
            </a:r>
            <a:r>
              <a:rPr lang="en-US" sz="2400" dirty="0" err="1">
                <a:latin typeface="Arial"/>
                <a:ea typeface="Arial"/>
                <a:cs typeface="Arial"/>
                <a:sym typeface="Arial"/>
              </a:rPr>
              <a:t>más</a:t>
            </a:r>
            <a:r>
              <a:rPr lang="en-US" sz="2400" dirty="0">
                <a:latin typeface="Arial"/>
                <a:ea typeface="Arial"/>
                <a:cs typeface="Arial"/>
                <a:sym typeface="Arial"/>
              </a:rPr>
              <a:t> que </a:t>
            </a:r>
            <a:r>
              <a:rPr lang="en-US" sz="2400" dirty="0" err="1">
                <a:latin typeface="Arial"/>
                <a:ea typeface="Arial"/>
                <a:cs typeface="Arial"/>
                <a:sym typeface="Arial"/>
              </a:rPr>
              <a:t>por</a:t>
            </a:r>
            <a:r>
              <a:rPr lang="en-US" sz="2400" dirty="0">
                <a:latin typeface="Arial"/>
                <a:ea typeface="Arial"/>
                <a:cs typeface="Arial"/>
                <a:sym typeface="Arial"/>
              </a:rPr>
              <a:t> </a:t>
            </a:r>
            <a:r>
              <a:rPr lang="en-US" sz="2400" dirty="0" err="1">
                <a:latin typeface="Arial"/>
                <a:ea typeface="Arial"/>
                <a:cs typeface="Arial"/>
                <a:sym typeface="Arial"/>
              </a:rPr>
              <a:t>su</a:t>
            </a:r>
            <a:r>
              <a:rPr lang="en-US" sz="2400" dirty="0">
                <a:latin typeface="Arial"/>
                <a:ea typeface="Arial"/>
                <a:cs typeface="Arial"/>
                <a:sym typeface="Arial"/>
              </a:rPr>
              <a:t> </a:t>
            </a:r>
            <a:r>
              <a:rPr lang="en-US" sz="2400" dirty="0" err="1">
                <a:latin typeface="Arial"/>
                <a:ea typeface="Arial"/>
                <a:cs typeface="Arial"/>
                <a:sym typeface="Arial"/>
              </a:rPr>
              <a:t>exactitud</a:t>
            </a:r>
            <a:r>
              <a:rPr lang="en-US" sz="2400" dirty="0">
                <a:latin typeface="Arial"/>
                <a:ea typeface="Arial"/>
                <a:cs typeface="Arial"/>
                <a:sym typeface="Arial"/>
              </a:rPr>
              <a:t> o </a:t>
            </a:r>
            <a:r>
              <a:rPr lang="en-US" sz="2400" dirty="0" err="1">
                <a:latin typeface="Arial"/>
                <a:ea typeface="Arial"/>
                <a:cs typeface="Arial"/>
                <a:sym typeface="Arial"/>
              </a:rPr>
              <a:t>totalidad</a:t>
            </a:r>
            <a:r>
              <a:rPr lang="en-US" sz="2400" dirty="0">
                <a:latin typeface="Arial"/>
                <a:ea typeface="Arial"/>
                <a:cs typeface="Arial"/>
                <a:sym typeface="Arial"/>
              </a:rPr>
              <a:t>, que </a:t>
            </a:r>
            <a:r>
              <a:rPr lang="en-US" sz="2400" b="1" dirty="0" err="1">
                <a:latin typeface="Arial"/>
                <a:ea typeface="Arial"/>
                <a:cs typeface="Arial"/>
                <a:sym typeface="Arial"/>
              </a:rPr>
              <a:t>sirven</a:t>
            </a:r>
            <a:r>
              <a:rPr lang="en-US" sz="2400" b="1" dirty="0">
                <a:latin typeface="Arial"/>
                <a:ea typeface="Arial"/>
                <a:cs typeface="Arial"/>
                <a:sym typeface="Arial"/>
              </a:rPr>
              <a:t> para </a:t>
            </a:r>
            <a:r>
              <a:rPr lang="en-US" sz="2400" b="1" dirty="0" err="1">
                <a:latin typeface="Arial"/>
                <a:ea typeface="Arial"/>
                <a:cs typeface="Arial"/>
                <a:sym typeface="Arial"/>
              </a:rPr>
              <a:t>observar</a:t>
            </a:r>
            <a:r>
              <a:rPr lang="en-US" sz="2400" b="1" dirty="0">
                <a:latin typeface="Arial"/>
                <a:ea typeface="Arial"/>
                <a:cs typeface="Arial"/>
                <a:sym typeface="Arial"/>
              </a:rPr>
              <a:t> las </a:t>
            </a:r>
            <a:r>
              <a:rPr lang="en-US" sz="2400" b="1" dirty="0" err="1">
                <a:latin typeface="Arial"/>
                <a:ea typeface="Arial"/>
                <a:cs typeface="Arial"/>
                <a:sym typeface="Arial"/>
              </a:rPr>
              <a:t>tendencias</a:t>
            </a:r>
            <a:r>
              <a:rPr lang="en-US" sz="2400" b="1" dirty="0">
                <a:latin typeface="Arial"/>
                <a:ea typeface="Arial"/>
                <a:cs typeface="Arial"/>
                <a:sym typeface="Arial"/>
              </a:rPr>
              <a:t> </a:t>
            </a:r>
            <a:r>
              <a:rPr lang="en-US" sz="2400" dirty="0" err="1">
                <a:latin typeface="Arial"/>
                <a:ea typeface="Arial"/>
                <a:cs typeface="Arial"/>
                <a:sym typeface="Arial"/>
              </a:rPr>
              <a:t>en</a:t>
            </a:r>
            <a:r>
              <a:rPr lang="en-US" sz="2400" dirty="0">
                <a:latin typeface="Arial"/>
                <a:ea typeface="Arial"/>
                <a:cs typeface="Arial"/>
                <a:sym typeface="Arial"/>
              </a:rPr>
              <a:t> </a:t>
            </a:r>
            <a:r>
              <a:rPr lang="en-US" sz="2400" dirty="0" err="1">
                <a:latin typeface="Arial"/>
                <a:ea typeface="Arial"/>
                <a:cs typeface="Arial"/>
                <a:sym typeface="Arial"/>
              </a:rPr>
              <a:t>tiempo</a:t>
            </a:r>
            <a:r>
              <a:rPr lang="en-US" sz="2400" dirty="0">
                <a:latin typeface="Arial"/>
                <a:ea typeface="Arial"/>
                <a:cs typeface="Arial"/>
                <a:sym typeface="Arial"/>
              </a:rPr>
              <a:t>, </a:t>
            </a:r>
            <a:r>
              <a:rPr lang="en-US" sz="2400" dirty="0" err="1">
                <a:latin typeface="Arial"/>
                <a:ea typeface="Arial"/>
                <a:cs typeface="Arial"/>
                <a:sym typeface="Arial"/>
              </a:rPr>
              <a:t>lugar</a:t>
            </a:r>
            <a:r>
              <a:rPr lang="en-US" sz="2400" dirty="0">
                <a:latin typeface="Arial"/>
                <a:ea typeface="Arial"/>
                <a:cs typeface="Arial"/>
                <a:sym typeface="Arial"/>
              </a:rPr>
              <a:t> y persona, con lo que </a:t>
            </a:r>
            <a:r>
              <a:rPr lang="en-US" sz="2400" dirty="0" err="1">
                <a:latin typeface="Arial"/>
                <a:ea typeface="Arial"/>
                <a:cs typeface="Arial"/>
                <a:sym typeface="Arial"/>
              </a:rPr>
              <a:t>pueden</a:t>
            </a:r>
            <a:r>
              <a:rPr lang="en-US" sz="2400" dirty="0">
                <a:latin typeface="Arial"/>
                <a:ea typeface="Arial"/>
                <a:cs typeface="Arial"/>
                <a:sym typeface="Arial"/>
              </a:rPr>
              <a:t> </a:t>
            </a:r>
            <a:r>
              <a:rPr lang="en-US" sz="2400" dirty="0" err="1">
                <a:latin typeface="Arial"/>
                <a:ea typeface="Arial"/>
                <a:cs typeface="Arial"/>
                <a:sym typeface="Arial"/>
              </a:rPr>
              <a:t>observarse</a:t>
            </a:r>
            <a:r>
              <a:rPr lang="en-US" sz="2400" dirty="0">
                <a:latin typeface="Arial"/>
                <a:ea typeface="Arial"/>
                <a:cs typeface="Arial"/>
                <a:sym typeface="Arial"/>
              </a:rPr>
              <a:t> </a:t>
            </a:r>
            <a:r>
              <a:rPr lang="en-US" sz="2400" b="1" dirty="0">
                <a:latin typeface="Arial"/>
                <a:ea typeface="Arial"/>
                <a:cs typeface="Arial"/>
                <a:sym typeface="Arial"/>
              </a:rPr>
              <a:t>o </a:t>
            </a:r>
            <a:r>
              <a:rPr lang="en-US" sz="2400" b="1" dirty="0" err="1">
                <a:latin typeface="Arial"/>
                <a:ea typeface="Arial"/>
                <a:cs typeface="Arial"/>
                <a:sym typeface="Arial"/>
              </a:rPr>
              <a:t>anticiparse</a:t>
            </a:r>
            <a:r>
              <a:rPr lang="en-US" sz="2400" b="1" dirty="0">
                <a:latin typeface="Arial"/>
                <a:ea typeface="Arial"/>
                <a:cs typeface="Arial"/>
                <a:sym typeface="Arial"/>
              </a:rPr>
              <a:t> </a:t>
            </a:r>
            <a:r>
              <a:rPr lang="en-US" sz="2400" b="1" dirty="0" err="1">
                <a:latin typeface="Arial"/>
                <a:ea typeface="Arial"/>
                <a:cs typeface="Arial"/>
                <a:sym typeface="Arial"/>
              </a:rPr>
              <a:t>cambios</a:t>
            </a:r>
            <a:r>
              <a:rPr lang="en-US" sz="2400" dirty="0">
                <a:latin typeface="Arial"/>
                <a:ea typeface="Arial"/>
                <a:cs typeface="Arial"/>
                <a:sym typeface="Arial"/>
              </a:rPr>
              <a:t> para </a:t>
            </a:r>
            <a:r>
              <a:rPr lang="en-US" sz="2400" dirty="0" err="1">
                <a:latin typeface="Arial"/>
                <a:ea typeface="Arial"/>
                <a:cs typeface="Arial"/>
                <a:sym typeface="Arial"/>
              </a:rPr>
              <a:t>realizar</a:t>
            </a:r>
            <a:r>
              <a:rPr lang="en-US" sz="2400" dirty="0">
                <a:latin typeface="Arial"/>
                <a:ea typeface="Arial"/>
                <a:cs typeface="Arial"/>
                <a:sym typeface="Arial"/>
              </a:rPr>
              <a:t> las </a:t>
            </a:r>
            <a:r>
              <a:rPr lang="en-US" sz="2400" b="1" dirty="0" err="1">
                <a:latin typeface="Arial"/>
                <a:ea typeface="Arial"/>
                <a:cs typeface="Arial"/>
                <a:sym typeface="Arial"/>
              </a:rPr>
              <a:t>acciones</a:t>
            </a:r>
            <a:r>
              <a:rPr lang="en-US" sz="2400" b="1" dirty="0">
                <a:latin typeface="Arial"/>
                <a:ea typeface="Arial"/>
                <a:cs typeface="Arial"/>
                <a:sym typeface="Arial"/>
              </a:rPr>
              <a:t> </a:t>
            </a:r>
            <a:r>
              <a:rPr lang="en-US" sz="2400" b="1" dirty="0" err="1">
                <a:latin typeface="Arial"/>
                <a:ea typeface="Arial"/>
                <a:cs typeface="Arial"/>
                <a:sym typeface="Arial"/>
              </a:rPr>
              <a:t>oportunas</a:t>
            </a:r>
            <a:r>
              <a:rPr lang="en-US" sz="2400" dirty="0">
                <a:latin typeface="Arial"/>
                <a:ea typeface="Arial"/>
                <a:cs typeface="Arial"/>
                <a:sym typeface="Arial"/>
              </a:rPr>
              <a:t>, </a:t>
            </a:r>
            <a:r>
              <a:rPr lang="en-US" sz="2400" dirty="0" err="1">
                <a:latin typeface="Arial"/>
                <a:ea typeface="Arial"/>
                <a:cs typeface="Arial"/>
                <a:sym typeface="Arial"/>
              </a:rPr>
              <a:t>incluyendo</a:t>
            </a:r>
            <a:r>
              <a:rPr lang="en-US" sz="2400" dirty="0">
                <a:latin typeface="Arial"/>
                <a:ea typeface="Arial"/>
                <a:cs typeface="Arial"/>
                <a:sym typeface="Arial"/>
              </a:rPr>
              <a:t> la </a:t>
            </a:r>
            <a:r>
              <a:rPr lang="en-US" sz="2400" dirty="0" err="1">
                <a:latin typeface="Arial"/>
                <a:ea typeface="Arial"/>
                <a:cs typeface="Arial"/>
                <a:sym typeface="Arial"/>
              </a:rPr>
              <a:t>investigación</a:t>
            </a:r>
            <a:r>
              <a:rPr lang="en-US" sz="2400" dirty="0">
                <a:latin typeface="Arial"/>
                <a:ea typeface="Arial"/>
                <a:cs typeface="Arial"/>
                <a:sym typeface="Arial"/>
              </a:rPr>
              <a:t> y/o la </a:t>
            </a:r>
            <a:r>
              <a:rPr lang="en-US" sz="2400" dirty="0" err="1">
                <a:latin typeface="Arial"/>
                <a:ea typeface="Arial"/>
                <a:cs typeface="Arial"/>
                <a:sym typeface="Arial"/>
              </a:rPr>
              <a:t>aplicación</a:t>
            </a:r>
            <a:r>
              <a:rPr lang="en-US" sz="2400" dirty="0">
                <a:latin typeface="Arial"/>
                <a:ea typeface="Arial"/>
                <a:cs typeface="Arial"/>
                <a:sym typeface="Arial"/>
              </a:rPr>
              <a:t> de </a:t>
            </a:r>
            <a:r>
              <a:rPr lang="en-US" sz="2400" dirty="0" err="1">
                <a:latin typeface="Arial"/>
                <a:ea typeface="Arial"/>
                <a:cs typeface="Arial"/>
                <a:sym typeface="Arial"/>
              </a:rPr>
              <a:t>medidas</a:t>
            </a:r>
            <a:r>
              <a:rPr lang="en-US" sz="2400" dirty="0">
                <a:latin typeface="Arial"/>
                <a:ea typeface="Arial"/>
                <a:cs typeface="Arial"/>
                <a:sym typeface="Arial"/>
              </a:rPr>
              <a:t> de control”. (OPS, 2002).</a:t>
            </a:r>
            <a:endParaRPr dirty="0"/>
          </a:p>
          <a:p>
            <a:pPr marL="0" lvl="0" indent="0" algn="l" rtl="0">
              <a:lnSpc>
                <a:spcPct val="90000"/>
              </a:lnSpc>
              <a:spcBef>
                <a:spcPts val="1000"/>
              </a:spcBef>
              <a:spcAft>
                <a:spcPts val="0"/>
              </a:spcAft>
              <a:buClr>
                <a:schemeClr val="dk1"/>
              </a:buClr>
              <a:buSzPct val="100000"/>
              <a:buNone/>
            </a:pPr>
            <a:endParaRPr sz="2400" dirty="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r>
              <a:rPr lang="en-US" sz="2400" dirty="0"/>
              <a:t>La palabra “</a:t>
            </a:r>
            <a:r>
              <a:rPr lang="en-US" sz="2400" dirty="0" err="1"/>
              <a:t>vigilancia</a:t>
            </a:r>
            <a:r>
              <a:rPr lang="en-US" sz="2400" dirty="0"/>
              <a:t>” (del </a:t>
            </a:r>
            <a:r>
              <a:rPr lang="en-US" sz="2400" dirty="0" err="1"/>
              <a:t>latín</a:t>
            </a:r>
            <a:r>
              <a:rPr lang="en-US" sz="2400" dirty="0"/>
              <a:t> </a:t>
            </a:r>
            <a:r>
              <a:rPr lang="en-US" sz="2400" dirty="0" err="1"/>
              <a:t>vigilantia</a:t>
            </a:r>
            <a:r>
              <a:rPr lang="en-US" sz="2400" dirty="0"/>
              <a:t>), </a:t>
            </a:r>
            <a:r>
              <a:rPr lang="en-US" sz="2400" dirty="0" err="1"/>
              <a:t>tiene</a:t>
            </a:r>
            <a:r>
              <a:rPr lang="en-US" sz="2400" dirty="0"/>
              <a:t> un </a:t>
            </a:r>
            <a:r>
              <a:rPr lang="en-US" sz="2400" dirty="0" err="1"/>
              <a:t>origen</a:t>
            </a:r>
            <a:r>
              <a:rPr lang="en-US" sz="2400" dirty="0"/>
              <a:t> </a:t>
            </a:r>
            <a:r>
              <a:rPr lang="en-US" sz="2400" dirty="0" err="1"/>
              <a:t>vinculado</a:t>
            </a:r>
            <a:r>
              <a:rPr lang="en-US" sz="2400" dirty="0"/>
              <a:t> a la </a:t>
            </a:r>
            <a:r>
              <a:rPr lang="en-US" sz="2400" dirty="0" err="1"/>
              <a:t>actividad</a:t>
            </a:r>
            <a:r>
              <a:rPr lang="en-US" sz="2400" dirty="0"/>
              <a:t> de </a:t>
            </a:r>
            <a:r>
              <a:rPr lang="en-US" sz="2400" dirty="0" err="1"/>
              <a:t>ver</a:t>
            </a:r>
            <a:r>
              <a:rPr lang="en-US" sz="2400" dirty="0"/>
              <a:t>, de </a:t>
            </a:r>
            <a:r>
              <a:rPr lang="en-US" sz="2400" dirty="0" err="1"/>
              <a:t>atender</a:t>
            </a:r>
            <a:r>
              <a:rPr lang="en-US" sz="2400" dirty="0"/>
              <a:t> </a:t>
            </a:r>
            <a:r>
              <a:rPr lang="en-US" sz="2400" dirty="0" err="1"/>
              <a:t>cuidadosamente</a:t>
            </a:r>
            <a:r>
              <a:rPr lang="en-US" sz="2400" dirty="0"/>
              <a:t> a un </a:t>
            </a:r>
            <a:r>
              <a:rPr lang="en-US" sz="2400" dirty="0" err="1"/>
              <a:t>área</a:t>
            </a:r>
            <a:r>
              <a:rPr lang="en-US" sz="2400" dirty="0"/>
              <a:t> o población, con la </a:t>
            </a:r>
            <a:r>
              <a:rPr lang="en-US" sz="2400" dirty="0" err="1"/>
              <a:t>finalidad</a:t>
            </a:r>
            <a:r>
              <a:rPr lang="en-US" sz="2400" dirty="0"/>
              <a:t> de </a:t>
            </a:r>
            <a:r>
              <a:rPr lang="en-US" sz="2400" dirty="0" err="1"/>
              <a:t>supervisar</a:t>
            </a:r>
            <a:r>
              <a:rPr lang="en-US" sz="2400" dirty="0"/>
              <a:t> o </a:t>
            </a:r>
            <a:r>
              <a:rPr lang="en-US" sz="2400" dirty="0" err="1"/>
              <a:t>fiscalizar</a:t>
            </a:r>
            <a:r>
              <a:rPr lang="en-US" sz="2400" dirty="0"/>
              <a:t>. El </a:t>
            </a:r>
            <a:r>
              <a:rPr lang="en-US" sz="2400" dirty="0" err="1"/>
              <a:t>ejercicio</a:t>
            </a:r>
            <a:r>
              <a:rPr lang="en-US" sz="2400" dirty="0"/>
              <a:t> de la </a:t>
            </a:r>
            <a:r>
              <a:rPr lang="en-US" sz="2400" dirty="0" err="1"/>
              <a:t>vigilancia</a:t>
            </a:r>
            <a:r>
              <a:rPr lang="en-US" sz="2400" dirty="0"/>
              <a:t> </a:t>
            </a:r>
            <a:r>
              <a:rPr lang="en-US" sz="2400" dirty="0" err="1"/>
              <a:t>supone</a:t>
            </a:r>
            <a:r>
              <a:rPr lang="en-US" sz="2400" dirty="0"/>
              <a:t> </a:t>
            </a:r>
            <a:r>
              <a:rPr lang="en-US" sz="2400" dirty="0" err="1"/>
              <a:t>una</a:t>
            </a:r>
            <a:r>
              <a:rPr lang="en-US" sz="2400" dirty="0"/>
              <a:t> </a:t>
            </a:r>
            <a:r>
              <a:rPr lang="en-US" sz="2400" dirty="0" err="1"/>
              <a:t>actitud</a:t>
            </a:r>
            <a:r>
              <a:rPr lang="en-US" sz="2400" dirty="0"/>
              <a:t> de </a:t>
            </a:r>
            <a:r>
              <a:rPr lang="en-US" sz="2400" dirty="0" err="1"/>
              <a:t>cuidado</a:t>
            </a:r>
            <a:r>
              <a:rPr lang="en-US" sz="2400" dirty="0"/>
              <a:t> y </a:t>
            </a:r>
            <a:r>
              <a:rPr lang="en-US" sz="2400" dirty="0" err="1"/>
              <a:t>atención</a:t>
            </a:r>
            <a:r>
              <a:rPr lang="en-US" sz="2400" dirty="0"/>
              <a:t>, </a:t>
            </a:r>
            <a:r>
              <a:rPr lang="en-US" sz="2400" dirty="0" err="1"/>
              <a:t>en</a:t>
            </a:r>
            <a:r>
              <a:rPr lang="en-US" sz="2400" dirty="0"/>
              <a:t> </a:t>
            </a:r>
            <a:r>
              <a:rPr lang="en-US" sz="2400" dirty="0" err="1"/>
              <a:t>relación</a:t>
            </a:r>
            <a:r>
              <a:rPr lang="en-US" sz="2400" dirty="0"/>
              <a:t> con </a:t>
            </a:r>
            <a:r>
              <a:rPr lang="en-US" sz="2400" dirty="0" err="1"/>
              <a:t>aquello</a:t>
            </a:r>
            <a:r>
              <a:rPr lang="en-US" sz="2400" dirty="0"/>
              <a:t> que se </a:t>
            </a:r>
            <a:r>
              <a:rPr lang="en-US" sz="2400" dirty="0" err="1"/>
              <a:t>tiene</a:t>
            </a:r>
            <a:r>
              <a:rPr lang="en-US" sz="2400" dirty="0"/>
              <a:t> a cargo. </a:t>
            </a:r>
            <a:endParaRPr sz="2400" dirty="0"/>
          </a:p>
        </p:txBody>
      </p:sp>
      <p:cxnSp>
        <p:nvCxnSpPr>
          <p:cNvPr id="111" name="Google Shape;111;p2"/>
          <p:cNvCxnSpPr/>
          <p:nvPr/>
        </p:nvCxnSpPr>
        <p:spPr>
          <a:xfrm rot="10800000">
            <a:off x="838200" y="6485313"/>
            <a:ext cx="10515600" cy="0"/>
          </a:xfrm>
          <a:prstGeom prst="straightConnector1">
            <a:avLst/>
          </a:prstGeom>
          <a:noFill/>
          <a:ln w="57150" cap="flat" cmpd="sng">
            <a:solidFill>
              <a:schemeClr val="accent4"/>
            </a:solidFill>
            <a:prstDash val="solid"/>
            <a:miter lim="800000"/>
            <a:headEnd type="none" w="sm" len="sm"/>
            <a:tailEnd type="none" w="sm" len="sm"/>
          </a:ln>
        </p:spPr>
      </p:cxnSp>
      <p:sp>
        <p:nvSpPr>
          <p:cNvPr id="112" name="Google Shape;112;p2"/>
          <p:cNvSpPr txBox="1"/>
          <p:nvPr/>
        </p:nvSpPr>
        <p:spPr>
          <a:xfrm>
            <a:off x="1161715" y="6007041"/>
            <a:ext cx="9864213"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La </a:t>
            </a:r>
            <a:r>
              <a:rPr lang="en-US" sz="1800" b="1" i="0" u="none" strike="noStrike" cap="none" dirty="0" err="1">
                <a:solidFill>
                  <a:schemeClr val="dk1"/>
                </a:solidFill>
                <a:latin typeface="Arial"/>
                <a:ea typeface="Arial"/>
                <a:cs typeface="Arial"/>
                <a:sym typeface="Arial"/>
              </a:rPr>
              <a:t>Vigilancia</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Epidemiológica</a:t>
            </a:r>
            <a:r>
              <a:rPr lang="en-US" sz="1800" b="1" i="0" u="none" strike="noStrike" cap="none" dirty="0">
                <a:solidFill>
                  <a:schemeClr val="dk1"/>
                </a:solidFill>
                <a:latin typeface="Arial"/>
                <a:ea typeface="Arial"/>
                <a:cs typeface="Arial"/>
                <a:sym typeface="Arial"/>
              </a:rPr>
              <a:t> es un </a:t>
            </a:r>
            <a:r>
              <a:rPr lang="en-US" sz="1800" b="1" i="0" u="none" strike="noStrike" cap="none" dirty="0" err="1">
                <a:solidFill>
                  <a:schemeClr val="dk1"/>
                </a:solidFill>
                <a:latin typeface="Arial"/>
                <a:ea typeface="Arial"/>
                <a:cs typeface="Arial"/>
                <a:sym typeface="Arial"/>
              </a:rPr>
              <a:t>proceso</a:t>
            </a:r>
            <a:r>
              <a:rPr lang="en-US" sz="1800" b="1" i="0" u="none" strike="noStrike" cap="none" dirty="0">
                <a:solidFill>
                  <a:schemeClr val="dk1"/>
                </a:solidFill>
                <a:latin typeface="Arial"/>
                <a:ea typeface="Arial"/>
                <a:cs typeface="Arial"/>
                <a:sym typeface="Arial"/>
              </a:rPr>
              <a:t> que produce </a:t>
            </a:r>
            <a:r>
              <a:rPr lang="en-US" sz="1800" b="1" i="0" u="none" strike="noStrike" cap="none" dirty="0" err="1">
                <a:solidFill>
                  <a:schemeClr val="dk1"/>
                </a:solidFill>
                <a:latin typeface="Arial"/>
                <a:ea typeface="Arial"/>
                <a:cs typeface="Arial"/>
                <a:sym typeface="Arial"/>
              </a:rPr>
              <a:t>información</a:t>
            </a:r>
            <a:r>
              <a:rPr lang="en-US" sz="1800" b="1" i="0" u="none" strike="noStrike" cap="none" dirty="0">
                <a:solidFill>
                  <a:schemeClr val="dk1"/>
                </a:solidFill>
                <a:latin typeface="Arial"/>
                <a:ea typeface="Arial"/>
                <a:cs typeface="Arial"/>
                <a:sym typeface="Arial"/>
              </a:rPr>
              <a:t> para la </a:t>
            </a:r>
            <a:r>
              <a:rPr lang="en-US" sz="1800" b="1" i="0" u="none" strike="noStrike" cap="none" dirty="0" err="1">
                <a:solidFill>
                  <a:schemeClr val="dk1"/>
                </a:solidFill>
                <a:latin typeface="Arial"/>
                <a:ea typeface="Arial"/>
                <a:cs typeface="Arial"/>
                <a:sym typeface="Arial"/>
              </a:rPr>
              <a:t>acción</a:t>
            </a:r>
            <a:r>
              <a:rPr lang="en-US" sz="1800" b="1"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build="p"/>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1"/>
          <p:cNvSpPr txBox="1"/>
          <p:nvPr/>
        </p:nvSpPr>
        <p:spPr>
          <a:xfrm>
            <a:off x="116405" y="555342"/>
            <a:ext cx="10044023" cy="877729"/>
          </a:xfrm>
          <a:prstGeom prst="rect">
            <a:avLst/>
          </a:prstGeom>
          <a:noFill/>
          <a:ln>
            <a:noFill/>
          </a:ln>
        </p:spPr>
        <p:txBody>
          <a:bodyPr spcFirstLastPara="1" wrap="square" lIns="91425" tIns="45700" rIns="91425" bIns="45700" anchor="ctr" anchorCtr="0">
            <a:normAutofit fontScale="82500" lnSpcReduction="20000"/>
          </a:bodyPr>
          <a:lstStyle/>
          <a:p>
            <a:pPr marL="0" marR="0" lvl="0" indent="0" algn="l" rtl="0">
              <a:lnSpc>
                <a:spcPct val="90000"/>
              </a:lnSpc>
              <a:spcBef>
                <a:spcPts val="0"/>
              </a:spcBef>
              <a:spcAft>
                <a:spcPts val="0"/>
              </a:spcAft>
              <a:buClr>
                <a:srgbClr val="FFFFFF"/>
              </a:buClr>
              <a:buSzPct val="100000"/>
              <a:buFont typeface="Arial"/>
              <a:buNone/>
            </a:pPr>
            <a:r>
              <a:rPr lang="en-US" sz="4000" b="0" i="0" u="none" strike="noStrike" cap="none">
                <a:solidFill>
                  <a:srgbClr val="FFFFFF"/>
                </a:solidFill>
                <a:latin typeface="Arial"/>
                <a:ea typeface="Arial"/>
                <a:cs typeface="Arial"/>
                <a:sym typeface="Arial"/>
              </a:rPr>
              <a:t>Infecciones respiratorias agudas </a:t>
            </a:r>
            <a:r>
              <a:rPr lang="en-US" sz="4000" b="0" i="0" u="none" strike="noStrike" cap="none">
                <a:solidFill>
                  <a:schemeClr val="lt1"/>
                </a:solidFill>
                <a:latin typeface="Play"/>
                <a:ea typeface="Play"/>
                <a:cs typeface="Play"/>
                <a:sym typeface="Play"/>
              </a:rPr>
              <a:t>(IRAs) </a:t>
            </a:r>
            <a:br>
              <a:rPr lang="en-US" sz="1600" b="0" i="0" u="none" strike="noStrike" cap="none">
                <a:solidFill>
                  <a:schemeClr val="lt1"/>
                </a:solidFill>
                <a:latin typeface="Play"/>
                <a:ea typeface="Play"/>
                <a:cs typeface="Play"/>
                <a:sym typeface="Play"/>
              </a:rPr>
            </a:br>
            <a:endParaRPr sz="4000" b="0" i="0" u="none" strike="noStrike" cap="none">
              <a:solidFill>
                <a:schemeClr val="lt1"/>
              </a:solidFill>
              <a:latin typeface="Play"/>
              <a:ea typeface="Play"/>
              <a:cs typeface="Play"/>
              <a:sym typeface="Play"/>
            </a:endParaRPr>
          </a:p>
        </p:txBody>
      </p:sp>
      <p:pic>
        <p:nvPicPr>
          <p:cNvPr id="471" name="Google Shape;471;p21" descr="Imagen borrosa de una persona&#10;&#10;Descripción generada automáticamente con confianza baja"/>
          <p:cNvPicPr preferRelativeResize="0"/>
          <p:nvPr/>
        </p:nvPicPr>
        <p:blipFill rotWithShape="1">
          <a:blip r:embed="rId3">
            <a:alphaModFix/>
          </a:blip>
          <a:srcRect l="24046" r="24549" b="1"/>
          <a:stretch/>
        </p:blipFill>
        <p:spPr>
          <a:xfrm>
            <a:off x="0" y="2606415"/>
            <a:ext cx="12192000" cy="1645170"/>
          </a:xfrm>
          <a:custGeom>
            <a:avLst/>
            <a:gdLst/>
            <a:ahLst/>
            <a:cxnLst/>
            <a:rect l="l" t="t" r="r" b="b"/>
            <a:pathLst>
              <a:path w="4114800" h="5712488" extrusionOk="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472" name="Google Shape;472;p21"/>
          <p:cNvSpPr txBox="1">
            <a:spLocks noGrp="1"/>
          </p:cNvSpPr>
          <p:nvPr>
            <p:ph type="title"/>
          </p:nvPr>
        </p:nvSpPr>
        <p:spPr>
          <a:xfrm>
            <a:off x="766917" y="2949678"/>
            <a:ext cx="11106328" cy="127646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Arial"/>
              <a:buNone/>
            </a:pPr>
            <a:r>
              <a:rPr lang="en-US" b="1" i="0" u="none" strike="noStrike">
                <a:solidFill>
                  <a:schemeClr val="lt1"/>
                </a:solidFill>
                <a:latin typeface="Play"/>
                <a:ea typeface="Play"/>
                <a:cs typeface="Play"/>
                <a:sym typeface="Play"/>
              </a:rPr>
              <a:t>Infecciones respiratorias agudas </a:t>
            </a:r>
            <a:r>
              <a:rPr lang="en-US" b="1" i="0">
                <a:solidFill>
                  <a:schemeClr val="lt1"/>
                </a:solidFill>
                <a:latin typeface="Play"/>
                <a:ea typeface="Play"/>
                <a:cs typeface="Play"/>
                <a:sym typeface="Play"/>
              </a:rPr>
              <a:t>(IRAs) </a:t>
            </a:r>
            <a:br>
              <a:rPr lang="en-US" b="1">
                <a:solidFill>
                  <a:schemeClr val="lt1"/>
                </a:solidFill>
                <a:latin typeface="Play"/>
                <a:ea typeface="Play"/>
                <a:cs typeface="Play"/>
                <a:sym typeface="Play"/>
              </a:rPr>
            </a:br>
            <a:endParaRPr b="1">
              <a:solidFill>
                <a:schemeClr val="lt1"/>
              </a:solidFill>
              <a:latin typeface="Play"/>
              <a:ea typeface="Play"/>
              <a:cs typeface="Play"/>
              <a:sym typeface="Pla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6"/>
        <p:cNvGrpSpPr/>
        <p:nvPr/>
      </p:nvGrpSpPr>
      <p:grpSpPr>
        <a:xfrm>
          <a:off x="0" y="0"/>
          <a:ext cx="0" cy="0"/>
          <a:chOff x="0" y="0"/>
          <a:chExt cx="0" cy="0"/>
        </a:xfrm>
      </p:grpSpPr>
      <p:sp>
        <p:nvSpPr>
          <p:cNvPr id="477" name="Google Shape;477;p2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8" name="Google Shape;478;p22"/>
          <p:cNvSpPr/>
          <p:nvPr/>
        </p:nvSpPr>
        <p:spPr>
          <a:xfrm flipH="1">
            <a:off x="2" y="0"/>
            <a:ext cx="12191998" cy="1575955"/>
          </a:xfrm>
          <a:prstGeom prst="rect">
            <a:avLst/>
          </a:prstGeom>
          <a:gradFill>
            <a:gsLst>
              <a:gs pos="0">
                <a:srgbClr val="000000">
                  <a:alpha val="95294"/>
                </a:srgbClr>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9" name="Google Shape;479;p22"/>
          <p:cNvSpPr/>
          <p:nvPr/>
        </p:nvSpPr>
        <p:spPr>
          <a:xfrm rot="10800000" flipH="1">
            <a:off x="8128857" y="0"/>
            <a:ext cx="4063143" cy="1576412"/>
          </a:xfrm>
          <a:prstGeom prst="rect">
            <a:avLst/>
          </a:prstGeom>
          <a:gradFill>
            <a:gsLst>
              <a:gs pos="0">
                <a:srgbClr val="0A3041">
                  <a:alpha val="67450"/>
                </a:srgbClr>
              </a:gs>
              <a:gs pos="19000">
                <a:srgbClr val="0A3041">
                  <a:alpha val="67450"/>
                </a:srgbClr>
              </a:gs>
              <a:gs pos="100000">
                <a:srgbClr val="156082">
                  <a:alpha val="78431"/>
                </a:srgbClr>
              </a:gs>
            </a:gsLst>
            <a:lin ang="191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0" name="Google Shape;480;p22"/>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333"/>
                </a:srgbClr>
              </a:gs>
              <a:gs pos="100000">
                <a:srgbClr val="000000">
                  <a:alpha val="73333"/>
                </a:srgbClr>
              </a:gs>
            </a:gsLst>
            <a:lin ang="203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1" name="Google Shape;481;p22"/>
          <p:cNvSpPr txBox="1">
            <a:spLocks noGrp="1"/>
          </p:cNvSpPr>
          <p:nvPr>
            <p:ph type="title"/>
          </p:nvPr>
        </p:nvSpPr>
        <p:spPr>
          <a:xfrm>
            <a:off x="116405" y="555342"/>
            <a:ext cx="11313595" cy="8777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Arial"/>
              <a:buNone/>
            </a:pPr>
            <a:r>
              <a:rPr lang="en-US" b="1" i="0" u="none" strike="noStrike">
                <a:solidFill>
                  <a:srgbClr val="FFFFFF"/>
                </a:solidFill>
                <a:latin typeface="Play"/>
                <a:ea typeface="Play"/>
                <a:cs typeface="Play"/>
                <a:sym typeface="Play"/>
              </a:rPr>
              <a:t>Infecciones respiratorias agudas </a:t>
            </a:r>
            <a:r>
              <a:rPr lang="en-US" b="1" i="0">
                <a:solidFill>
                  <a:schemeClr val="lt1"/>
                </a:solidFill>
                <a:latin typeface="Play"/>
                <a:ea typeface="Play"/>
                <a:cs typeface="Play"/>
                <a:sym typeface="Play"/>
              </a:rPr>
              <a:t>(IRAs) </a:t>
            </a:r>
            <a:br>
              <a:rPr lang="en-US" b="1">
                <a:solidFill>
                  <a:schemeClr val="lt1"/>
                </a:solidFill>
                <a:latin typeface="Play"/>
                <a:ea typeface="Play"/>
                <a:cs typeface="Play"/>
                <a:sym typeface="Play"/>
              </a:rPr>
            </a:br>
            <a:endParaRPr b="1">
              <a:solidFill>
                <a:schemeClr val="lt1"/>
              </a:solidFill>
              <a:latin typeface="Play"/>
              <a:ea typeface="Play"/>
              <a:cs typeface="Play"/>
              <a:sym typeface="Play"/>
            </a:endParaRPr>
          </a:p>
        </p:txBody>
      </p:sp>
      <p:grpSp>
        <p:nvGrpSpPr>
          <p:cNvPr id="482" name="Google Shape;482;p22"/>
          <p:cNvGrpSpPr/>
          <p:nvPr/>
        </p:nvGrpSpPr>
        <p:grpSpPr>
          <a:xfrm>
            <a:off x="76085" y="3694879"/>
            <a:ext cx="11973347" cy="1043700"/>
            <a:chOff x="76087" y="2119420"/>
            <a:chExt cx="12039826" cy="1043700"/>
          </a:xfrm>
        </p:grpSpPr>
        <p:sp>
          <p:nvSpPr>
            <p:cNvPr id="483" name="Google Shape;483;p22"/>
            <p:cNvSpPr/>
            <p:nvPr/>
          </p:nvSpPr>
          <p:spPr>
            <a:xfrm>
              <a:off x="76087" y="2119420"/>
              <a:ext cx="1043700" cy="1043700"/>
            </a:xfrm>
            <a:prstGeom prst="ellipse">
              <a:avLst/>
            </a:prstGeom>
            <a:solidFill>
              <a:srgbClr val="E971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22"/>
            <p:cNvSpPr/>
            <p:nvPr/>
          </p:nvSpPr>
          <p:spPr>
            <a:xfrm>
              <a:off x="295265" y="2338597"/>
              <a:ext cx="605346" cy="605346"/>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22"/>
            <p:cNvSpPr/>
            <p:nvPr/>
          </p:nvSpPr>
          <p:spPr>
            <a:xfrm>
              <a:off x="1343438" y="2119420"/>
              <a:ext cx="2460150" cy="1043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22"/>
            <p:cNvSpPr txBox="1"/>
            <p:nvPr/>
          </p:nvSpPr>
          <p:spPr>
            <a:xfrm>
              <a:off x="1343438" y="2119420"/>
              <a:ext cx="2460150" cy="1043700"/>
            </a:xfrm>
            <a:prstGeom prst="rect">
              <a:avLst/>
            </a:prstGeom>
            <a:noFill/>
            <a:ln>
              <a:noFill/>
            </a:ln>
          </p:spPr>
          <p:txBody>
            <a:bodyPr spcFirstLastPara="1" wrap="square" lIns="0" tIns="0" rIns="0" bIns="0" anchor="ctr" anchorCtr="0">
              <a:no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Las  IRAs </a:t>
              </a:r>
              <a:r>
                <a:rPr lang="en-US" sz="1600" b="0" i="0" u="none" strike="noStrike" cap="none" dirty="0" err="1">
                  <a:solidFill>
                    <a:schemeClr val="dk1"/>
                  </a:solidFill>
                  <a:latin typeface="Arial"/>
                  <a:ea typeface="Arial"/>
                  <a:cs typeface="Arial"/>
                  <a:sym typeface="Arial"/>
                </a:rPr>
                <a:t>constituyen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una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importante</a:t>
              </a:r>
              <a:r>
                <a:rPr lang="en-US" sz="1600" b="0" i="0" u="none" strike="noStrike" cap="none" dirty="0">
                  <a:solidFill>
                    <a:schemeClr val="dk1"/>
                  </a:solidFill>
                  <a:latin typeface="Arial"/>
                  <a:ea typeface="Arial"/>
                  <a:cs typeface="Arial"/>
                  <a:sym typeface="Arial"/>
                </a:rPr>
                <a:t> causa de </a:t>
              </a:r>
              <a:r>
                <a:rPr lang="en-US" sz="1600" b="0" i="0" u="none" strike="noStrike" cap="none" dirty="0" err="1">
                  <a:solidFill>
                    <a:schemeClr val="dk1"/>
                  </a:solidFill>
                  <a:latin typeface="Arial"/>
                  <a:ea typeface="Arial"/>
                  <a:cs typeface="Arial"/>
                  <a:sym typeface="Arial"/>
                </a:rPr>
                <a:t>morbimortalidad</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afectando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fundamentalmente</a:t>
              </a:r>
              <a:r>
                <a:rPr lang="en-US" sz="1600" b="0" i="0" u="none" strike="noStrike" cap="none" dirty="0">
                  <a:solidFill>
                    <a:schemeClr val="dk1"/>
                  </a:solidFill>
                  <a:latin typeface="Arial"/>
                  <a:ea typeface="Arial"/>
                  <a:cs typeface="Arial"/>
                  <a:sym typeface="Arial"/>
                </a:rPr>
                <a:t> a </a:t>
              </a:r>
              <a:r>
                <a:rPr lang="en-US" sz="1600" b="0" i="0" u="none" strike="noStrike" cap="none" dirty="0" err="1">
                  <a:solidFill>
                    <a:schemeClr val="dk1"/>
                  </a:solidFill>
                  <a:latin typeface="Arial"/>
                  <a:ea typeface="Arial"/>
                  <a:cs typeface="Arial"/>
                  <a:sym typeface="Arial"/>
                </a:rPr>
                <a:t>niñas</a:t>
              </a:r>
              <a:r>
                <a:rPr lang="en-US" sz="1600" b="0" i="0" u="none" strike="noStrike" cap="none" dirty="0">
                  <a:solidFill>
                    <a:schemeClr val="dk1"/>
                  </a:solidFill>
                  <a:latin typeface="Arial"/>
                  <a:ea typeface="Arial"/>
                  <a:cs typeface="Arial"/>
                  <a:sym typeface="Arial"/>
                </a:rPr>
                <a:t>/</a:t>
              </a:r>
              <a:r>
                <a:rPr lang="en-US" sz="1600" b="0" i="0" u="none" strike="noStrike" cap="none" dirty="0" err="1">
                  <a:solidFill>
                    <a:schemeClr val="dk1"/>
                  </a:solidFill>
                  <a:latin typeface="Arial"/>
                  <a:ea typeface="Arial"/>
                  <a:cs typeface="Arial"/>
                  <a:sym typeface="Arial"/>
                </a:rPr>
                <a:t>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menores</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cinco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años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particularmente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aquellos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menores</a:t>
              </a:r>
              <a:r>
                <a:rPr lang="en-US" sz="1600" b="0" i="0" u="none" strike="noStrike" cap="none" dirty="0">
                  <a:solidFill>
                    <a:schemeClr val="dk1"/>
                  </a:solidFill>
                  <a:latin typeface="Arial"/>
                  <a:ea typeface="Arial"/>
                  <a:cs typeface="Arial"/>
                  <a:sym typeface="Arial"/>
                </a:rPr>
                <a:t> de 2 </a:t>
              </a:r>
              <a:r>
                <a:rPr lang="en-US" sz="1600" b="0" i="0" u="none" strike="noStrike" cap="none" dirty="0" err="1">
                  <a:solidFill>
                    <a:schemeClr val="dk1"/>
                  </a:solidFill>
                  <a:latin typeface="Arial"/>
                  <a:ea typeface="Arial"/>
                  <a:cs typeface="Arial"/>
                  <a:sym typeface="Arial"/>
                </a:rPr>
                <a:t>años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adultos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mayores</a:t>
              </a:r>
              <a:r>
                <a:rPr lang="en-US" sz="1600" b="0" i="0" u="none" strike="noStrike" cap="none" dirty="0">
                  <a:solidFill>
                    <a:schemeClr val="dk1"/>
                  </a:solidFill>
                  <a:latin typeface="Arial"/>
                  <a:ea typeface="Arial"/>
                  <a:cs typeface="Arial"/>
                  <a:sym typeface="Arial"/>
                </a:rPr>
                <a:t> y personas </a:t>
              </a:r>
              <a:r>
                <a:rPr lang="en-US" sz="1600" b="0" i="0" u="none" strike="noStrike" cap="none" dirty="0" err="1">
                  <a:solidFill>
                    <a:schemeClr val="dk1"/>
                  </a:solidFill>
                  <a:latin typeface="Arial"/>
                  <a:ea typeface="Arial"/>
                  <a:cs typeface="Arial"/>
                  <a:sym typeface="Arial"/>
                </a:rPr>
                <a:t>susceptibles</a:t>
              </a:r>
              <a:r>
                <a:rPr lang="en-US" sz="1600" b="0" i="0" u="none" strike="noStrike" cap="none" dirty="0">
                  <a:solidFill>
                    <a:schemeClr val="dk1"/>
                  </a:solidFill>
                  <a:latin typeface="Arial"/>
                  <a:ea typeface="Arial"/>
                  <a:cs typeface="Arial"/>
                  <a:sym typeface="Arial"/>
                </a:rPr>
                <a:t> con </a:t>
              </a:r>
              <a:r>
                <a:rPr lang="en-US" sz="1600" b="0" i="0" u="none" strike="noStrike" cap="none" dirty="0" err="1">
                  <a:solidFill>
                    <a:schemeClr val="dk1"/>
                  </a:solidFill>
                  <a:latin typeface="Arial"/>
                  <a:ea typeface="Arial"/>
                  <a:cs typeface="Arial"/>
                  <a:sym typeface="Arial"/>
                </a:rPr>
                <a:t>patologías</a:t>
              </a:r>
              <a:r>
                <a:rPr lang="en-US" sz="1600" b="0" i="0" u="none" strike="noStrike" cap="none" dirty="0">
                  <a:solidFill>
                    <a:schemeClr val="dk1"/>
                  </a:solidFill>
                  <a:latin typeface="Arial"/>
                  <a:ea typeface="Arial"/>
                  <a:cs typeface="Arial"/>
                  <a:sym typeface="Arial"/>
                </a:rPr>
                <a:t> de base (cardiovascular, respiratoria, </a:t>
              </a:r>
              <a:r>
                <a:rPr lang="en-US" sz="1600" b="0" i="0" u="none" strike="noStrike" cap="none" dirty="0" err="1">
                  <a:solidFill>
                    <a:schemeClr val="dk1"/>
                  </a:solidFill>
                  <a:latin typeface="Arial"/>
                  <a:ea typeface="Arial"/>
                  <a:cs typeface="Arial"/>
                  <a:sym typeface="Arial"/>
                </a:rPr>
                <a:t>inmunosupresión</a:t>
              </a:r>
              <a:r>
                <a:rPr lang="en-US" sz="1600" b="0" i="0" u="none" strike="noStrike" cap="none" dirty="0">
                  <a:solidFill>
                    <a:schemeClr val="dk1"/>
                  </a:solidFill>
                  <a:latin typeface="Arial"/>
                  <a:ea typeface="Arial"/>
                  <a:cs typeface="Arial"/>
                  <a:sym typeface="Arial"/>
                </a:rPr>
                <a:t>, entre </a:t>
              </a:r>
              <a:r>
                <a:rPr lang="en-US" sz="1600" b="0" i="0" u="none" strike="noStrike" cap="none" dirty="0" err="1">
                  <a:solidFill>
                    <a:schemeClr val="dk1"/>
                  </a:solidFill>
                  <a:latin typeface="Arial"/>
                  <a:ea typeface="Arial"/>
                  <a:cs typeface="Arial"/>
                  <a:sym typeface="Arial"/>
                </a:rPr>
                <a:t>otras</a:t>
              </a:r>
              <a:r>
                <a:rPr lang="en-US" sz="1600" b="0" i="0" u="none" strike="noStrike" cap="none" dirty="0">
                  <a:solidFill>
                    <a:schemeClr val="dk1"/>
                  </a:solidFill>
                  <a:latin typeface="Arial"/>
                  <a:ea typeface="Arial"/>
                  <a:cs typeface="Arial"/>
                  <a:sym typeface="Arial"/>
                </a:rPr>
                <a:t>).</a:t>
              </a:r>
              <a:endParaRPr sz="1600" b="0" i="0" u="none" strike="noStrike" cap="none" dirty="0">
                <a:solidFill>
                  <a:schemeClr val="dk1"/>
                </a:solidFill>
                <a:latin typeface="Arial"/>
                <a:ea typeface="Arial"/>
                <a:cs typeface="Arial"/>
                <a:sym typeface="Arial"/>
              </a:endParaRPr>
            </a:p>
          </p:txBody>
        </p:sp>
        <p:sp>
          <p:nvSpPr>
            <p:cNvPr id="487" name="Google Shape;487;p22"/>
            <p:cNvSpPr/>
            <p:nvPr/>
          </p:nvSpPr>
          <p:spPr>
            <a:xfrm>
              <a:off x="4232250" y="2119420"/>
              <a:ext cx="1043700" cy="1043700"/>
            </a:xfrm>
            <a:prstGeom prst="ellipse">
              <a:avLst/>
            </a:prstGeom>
            <a:solidFill>
              <a:srgbClr val="176B2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22"/>
            <p:cNvSpPr/>
            <p:nvPr/>
          </p:nvSpPr>
          <p:spPr>
            <a:xfrm>
              <a:off x="4451427" y="2338597"/>
              <a:ext cx="605346" cy="605346"/>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22"/>
            <p:cNvSpPr/>
            <p:nvPr/>
          </p:nvSpPr>
          <p:spPr>
            <a:xfrm>
              <a:off x="5499600" y="2119420"/>
              <a:ext cx="2460150" cy="1043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22"/>
            <p:cNvSpPr txBox="1"/>
            <p:nvPr/>
          </p:nvSpPr>
          <p:spPr>
            <a:xfrm>
              <a:off x="5499600" y="2119420"/>
              <a:ext cx="2460150" cy="1043700"/>
            </a:xfrm>
            <a:prstGeom prst="rect">
              <a:avLst/>
            </a:prstGeom>
            <a:noFill/>
            <a:ln>
              <a:noFill/>
            </a:ln>
          </p:spPr>
          <p:txBody>
            <a:bodyPr spcFirstLastPara="1" wrap="square" lIns="0" tIns="0" rIns="0" bIns="0" anchor="ctr" anchorCtr="0">
              <a:no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La vigilancia integrada de virus respiratorios con potencial epidémico y pandémico como SARSCoV-2, influenza, VSR y otros virus respiratorios, es fundamental para la caracterización de la situación epidemiológica, detección de eventos inusuales y la implementación oportuna de las medidas de prevención y control. </a:t>
              </a:r>
              <a:endParaRPr sz="1600" b="0" i="0" u="none" strike="noStrike" cap="none">
                <a:solidFill>
                  <a:schemeClr val="dk1"/>
                </a:solidFill>
                <a:latin typeface="Arial"/>
                <a:ea typeface="Arial"/>
                <a:cs typeface="Arial"/>
                <a:sym typeface="Arial"/>
              </a:endParaRPr>
            </a:p>
          </p:txBody>
        </p:sp>
        <p:sp>
          <p:nvSpPr>
            <p:cNvPr id="491" name="Google Shape;491;p22"/>
            <p:cNvSpPr/>
            <p:nvPr/>
          </p:nvSpPr>
          <p:spPr>
            <a:xfrm>
              <a:off x="8388413" y="2119420"/>
              <a:ext cx="1043700" cy="1043700"/>
            </a:xfrm>
            <a:prstGeom prst="ellipse">
              <a:avLst/>
            </a:prstGeom>
            <a:solidFill>
              <a:srgbClr val="0C9E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22"/>
            <p:cNvSpPr/>
            <p:nvPr/>
          </p:nvSpPr>
          <p:spPr>
            <a:xfrm>
              <a:off x="8607590" y="2338597"/>
              <a:ext cx="605346" cy="605346"/>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22"/>
            <p:cNvSpPr/>
            <p:nvPr/>
          </p:nvSpPr>
          <p:spPr>
            <a:xfrm>
              <a:off x="9655763" y="2119420"/>
              <a:ext cx="2460150" cy="1043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22"/>
            <p:cNvSpPr txBox="1"/>
            <p:nvPr/>
          </p:nvSpPr>
          <p:spPr>
            <a:xfrm>
              <a:off x="9655763" y="2119420"/>
              <a:ext cx="2460150" cy="1043700"/>
            </a:xfrm>
            <a:prstGeom prst="rect">
              <a:avLst/>
            </a:prstGeom>
            <a:noFill/>
            <a:ln>
              <a:noFill/>
            </a:ln>
          </p:spPr>
          <p:txBody>
            <a:bodyPr spcFirstLastPara="1" wrap="square" lIns="0" tIns="0" rIns="0" bIns="0" anchor="ctr" anchorCtr="0">
              <a:no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Cada año, los virus respiratorios circulan con diferentes niveles de actividad contribuyendo a una morbilidad y mortalidad incrementada por IRAs en las diferentes regiones del país</a:t>
              </a:r>
              <a:endParaRPr sz="1600" b="0" i="0" u="none" strike="noStrike" cap="none">
                <a:solidFill>
                  <a:schemeClr val="dk1"/>
                </a:solidFill>
                <a:latin typeface="Arial"/>
                <a:ea typeface="Arial"/>
                <a:cs typeface="Arial"/>
                <a:sym typeface="Arial"/>
              </a:endParaRPr>
            </a:p>
          </p:txBody>
        </p:sp>
      </p:grpSp>
      <p:sp>
        <p:nvSpPr>
          <p:cNvPr id="495" name="Google Shape;495;p22"/>
          <p:cNvSpPr txBox="1"/>
          <p:nvPr/>
        </p:nvSpPr>
        <p:spPr>
          <a:xfrm>
            <a:off x="2949678" y="3275112"/>
            <a:ext cx="616482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96" name="Google Shape;496;p22"/>
          <p:cNvSpPr txBox="1"/>
          <p:nvPr/>
        </p:nvSpPr>
        <p:spPr>
          <a:xfrm>
            <a:off x="2949678" y="3275112"/>
            <a:ext cx="616482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fade">
                                      <p:cBhvr>
                                        <p:cTn id="7" dur="500"/>
                                        <p:tgtEl>
                                          <p:spTgt spid="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g2d31494443e_0_60"/>
          <p:cNvPicPr preferRelativeResize="0"/>
          <p:nvPr/>
        </p:nvPicPr>
        <p:blipFill rotWithShape="1">
          <a:blip r:embed="rId3">
            <a:alphaModFix/>
          </a:blip>
          <a:srcRect l="28635" t="38436" r="28320" b="15170"/>
          <a:stretch/>
        </p:blipFill>
        <p:spPr>
          <a:xfrm>
            <a:off x="426125" y="3343950"/>
            <a:ext cx="5383810" cy="3264124"/>
          </a:xfrm>
          <a:prstGeom prst="rect">
            <a:avLst/>
          </a:prstGeom>
          <a:noFill/>
          <a:ln>
            <a:noFill/>
          </a:ln>
        </p:spPr>
      </p:pic>
      <p:pic>
        <p:nvPicPr>
          <p:cNvPr id="503" name="Google Shape;503;g2d31494443e_0_60"/>
          <p:cNvPicPr preferRelativeResize="0"/>
          <p:nvPr/>
        </p:nvPicPr>
        <p:blipFill rotWithShape="1">
          <a:blip r:embed="rId4">
            <a:alphaModFix/>
          </a:blip>
          <a:srcRect l="26971" t="36213" r="26915" b="15513"/>
          <a:stretch/>
        </p:blipFill>
        <p:spPr>
          <a:xfrm>
            <a:off x="6069325" y="3411850"/>
            <a:ext cx="5683373" cy="3346599"/>
          </a:xfrm>
          <a:prstGeom prst="rect">
            <a:avLst/>
          </a:prstGeom>
          <a:noFill/>
          <a:ln>
            <a:noFill/>
          </a:ln>
        </p:spPr>
      </p:pic>
      <p:pic>
        <p:nvPicPr>
          <p:cNvPr id="504" name="Google Shape;504;g2d31494443e_0_60"/>
          <p:cNvPicPr preferRelativeResize="0"/>
          <p:nvPr/>
        </p:nvPicPr>
        <p:blipFill rotWithShape="1">
          <a:blip r:embed="rId5">
            <a:alphaModFix/>
          </a:blip>
          <a:srcRect l="23664" t="31681" r="25213" b="12958"/>
          <a:stretch/>
        </p:blipFill>
        <p:spPr>
          <a:xfrm>
            <a:off x="58200" y="0"/>
            <a:ext cx="5247773" cy="3196530"/>
          </a:xfrm>
          <a:prstGeom prst="rect">
            <a:avLst/>
          </a:prstGeom>
          <a:noFill/>
          <a:ln>
            <a:noFill/>
          </a:ln>
        </p:spPr>
      </p:pic>
      <p:pic>
        <p:nvPicPr>
          <p:cNvPr id="505" name="Google Shape;505;g2d31494443e_0_60"/>
          <p:cNvPicPr preferRelativeResize="0"/>
          <p:nvPr/>
        </p:nvPicPr>
        <p:blipFill rotWithShape="1">
          <a:blip r:embed="rId6">
            <a:alphaModFix/>
          </a:blip>
          <a:srcRect l="27807" t="32400" r="28428" b="61241"/>
          <a:stretch/>
        </p:blipFill>
        <p:spPr>
          <a:xfrm>
            <a:off x="2532425" y="87300"/>
            <a:ext cx="9582398" cy="7829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sp>
        <p:nvSpPr>
          <p:cNvPr id="510" name="Google Shape;510;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1" name="Google Shape;511;p23"/>
          <p:cNvSpPr/>
          <p:nvPr/>
        </p:nvSpPr>
        <p:spPr>
          <a:xfrm flipH="1">
            <a:off x="2" y="0"/>
            <a:ext cx="12191998" cy="2170031"/>
          </a:xfrm>
          <a:prstGeom prst="rect">
            <a:avLst/>
          </a:prstGeom>
          <a:gradFill>
            <a:gsLst>
              <a:gs pos="0">
                <a:srgbClr val="000000">
                  <a:alpha val="95294"/>
                </a:srgbClr>
              </a:gs>
              <a:gs pos="100000">
                <a:srgbClr val="0F4861"/>
              </a:gs>
            </a:gsLst>
            <a:lin ang="197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2" name="Google Shape;512;p23"/>
          <p:cNvSpPr txBox="1"/>
          <p:nvPr/>
        </p:nvSpPr>
        <p:spPr>
          <a:xfrm>
            <a:off x="233190" y="552616"/>
            <a:ext cx="11958808" cy="157644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400" b="1" i="0" u="none" strike="noStrike" cap="none">
                <a:solidFill>
                  <a:srgbClr val="FFFFFF"/>
                </a:solidFill>
                <a:latin typeface="Play"/>
                <a:ea typeface="Play"/>
                <a:cs typeface="Play"/>
                <a:sym typeface="Play"/>
              </a:rPr>
              <a:t>Infecciones respiratorias agudas en HNRG </a:t>
            </a:r>
            <a:br>
              <a:rPr lang="en-US" sz="4400" b="1" i="0" u="none" strike="noStrike" cap="none">
                <a:solidFill>
                  <a:srgbClr val="FFFFFF"/>
                </a:solidFill>
                <a:latin typeface="Play"/>
                <a:ea typeface="Play"/>
                <a:cs typeface="Play"/>
                <a:sym typeface="Play"/>
              </a:rPr>
            </a:br>
            <a:endParaRPr sz="4400" b="1" i="0" u="none" strike="noStrike" cap="none">
              <a:solidFill>
                <a:srgbClr val="FFFFFF"/>
              </a:solidFill>
              <a:latin typeface="Play"/>
              <a:ea typeface="Play"/>
              <a:cs typeface="Play"/>
              <a:sym typeface="Play"/>
            </a:endParaRPr>
          </a:p>
        </p:txBody>
      </p:sp>
      <p:grpSp>
        <p:nvGrpSpPr>
          <p:cNvPr id="513" name="Google Shape;513;p23"/>
          <p:cNvGrpSpPr/>
          <p:nvPr/>
        </p:nvGrpSpPr>
        <p:grpSpPr>
          <a:xfrm>
            <a:off x="0" y="2303961"/>
            <a:ext cx="12005187" cy="4329599"/>
            <a:chOff x="975129" y="3213"/>
            <a:chExt cx="10657473" cy="4329599"/>
          </a:xfrm>
        </p:grpSpPr>
        <p:sp>
          <p:nvSpPr>
            <p:cNvPr id="514" name="Google Shape;514;p23"/>
            <p:cNvSpPr/>
            <p:nvPr/>
          </p:nvSpPr>
          <p:spPr>
            <a:xfrm>
              <a:off x="975129" y="3213"/>
              <a:ext cx="3330460" cy="1998276"/>
            </a:xfrm>
            <a:prstGeom prst="rect">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23"/>
            <p:cNvSpPr txBox="1"/>
            <p:nvPr/>
          </p:nvSpPr>
          <p:spPr>
            <a:xfrm>
              <a:off x="975129" y="3213"/>
              <a:ext cx="3330460" cy="199827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El HNRG fue seleccionada como integrante de la Red </a:t>
              </a:r>
              <a:r>
                <a:rPr lang="en-US" sz="1600" b="1" i="0" u="none" strike="noStrike" cap="none">
                  <a:solidFill>
                    <a:schemeClr val="lt1"/>
                  </a:solidFill>
                  <a:latin typeface="Arial"/>
                  <a:ea typeface="Arial"/>
                  <a:cs typeface="Arial"/>
                  <a:sym typeface="Arial"/>
                </a:rPr>
                <a:t>de Vigilancia Centinela de IRAG y Unidades de Monitoreo Ambulatorio (UMAs)</a:t>
              </a:r>
              <a:endParaRPr sz="1200" b="1" i="0" u="none" strike="noStrike" cap="none">
                <a:solidFill>
                  <a:schemeClr val="lt1"/>
                </a:solidFill>
                <a:latin typeface="Arial"/>
                <a:ea typeface="Arial"/>
                <a:cs typeface="Arial"/>
                <a:sym typeface="Arial"/>
              </a:endParaRPr>
            </a:p>
          </p:txBody>
        </p:sp>
        <p:sp>
          <p:nvSpPr>
            <p:cNvPr id="516" name="Google Shape;516;p23"/>
            <p:cNvSpPr/>
            <p:nvPr/>
          </p:nvSpPr>
          <p:spPr>
            <a:xfrm>
              <a:off x="4638635" y="3213"/>
              <a:ext cx="3330460" cy="1998276"/>
            </a:xfrm>
            <a:prstGeom prst="rect">
              <a:avLst/>
            </a:prstGeom>
            <a:solidFill>
              <a:srgbClr val="C8BE1E"/>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23"/>
            <p:cNvSpPr txBox="1"/>
            <p:nvPr/>
          </p:nvSpPr>
          <p:spPr>
            <a:xfrm>
              <a:off x="4638635" y="3213"/>
              <a:ext cx="3330460" cy="199827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800" b="1" i="0" u="none" strike="noStrike" cap="none">
                  <a:solidFill>
                    <a:schemeClr val="lt1"/>
                  </a:solidFill>
                  <a:latin typeface="Arial"/>
                  <a:ea typeface="Arial"/>
                  <a:cs typeface="Arial"/>
                  <a:sym typeface="Arial"/>
                </a:rPr>
                <a:t>vigilancia Centinela: </a:t>
              </a:r>
              <a:r>
                <a:rPr lang="en-US" sz="1200" b="0" i="0" u="none" strike="noStrike" cap="none">
                  <a:solidFill>
                    <a:schemeClr val="lt1"/>
                  </a:solidFill>
                  <a:latin typeface="Arial"/>
                  <a:ea typeface="Arial"/>
                  <a:cs typeface="Arial"/>
                  <a:sym typeface="Arial"/>
                </a:rPr>
                <a:t>recolección de datos en forma sistemática y oportuna para lograr una representatividad geográfica y poblacional. </a:t>
              </a:r>
              <a:endParaRPr sz="1200" b="0" i="0" u="none" strike="noStrike" cap="none">
                <a:solidFill>
                  <a:schemeClr val="lt1"/>
                </a:solidFill>
                <a:latin typeface="Arial"/>
                <a:ea typeface="Arial"/>
                <a:cs typeface="Arial"/>
                <a:sym typeface="Arial"/>
              </a:endParaRPr>
            </a:p>
          </p:txBody>
        </p:sp>
        <p:sp>
          <p:nvSpPr>
            <p:cNvPr id="518" name="Google Shape;518;p23"/>
            <p:cNvSpPr/>
            <p:nvPr/>
          </p:nvSpPr>
          <p:spPr>
            <a:xfrm>
              <a:off x="8302142" y="3213"/>
              <a:ext cx="3330460" cy="1998276"/>
            </a:xfrm>
            <a:prstGeom prst="rect">
              <a:avLst/>
            </a:prstGeom>
            <a:solidFill>
              <a:srgbClr val="55971D"/>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23"/>
            <p:cNvSpPr txBox="1"/>
            <p:nvPr/>
          </p:nvSpPr>
          <p:spPr>
            <a:xfrm>
              <a:off x="8302142" y="3213"/>
              <a:ext cx="3330460" cy="199827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600" b="1" i="0" u="none" strike="noStrike" cap="none">
                  <a:solidFill>
                    <a:schemeClr val="lt1"/>
                  </a:solidFill>
                  <a:latin typeface="Arial"/>
                  <a:ea typeface="Arial"/>
                  <a:cs typeface="Arial"/>
                  <a:sym typeface="Arial"/>
                </a:rPr>
                <a:t>Vigilancia centinela </a:t>
              </a:r>
              <a:r>
                <a:rPr lang="en-US" sz="1200" b="0" i="0" u="none" strike="noStrike" cap="none">
                  <a:solidFill>
                    <a:schemeClr val="lt1"/>
                  </a:solidFill>
                  <a:latin typeface="Arial"/>
                  <a:ea typeface="Arial"/>
                  <a:cs typeface="Arial"/>
                  <a:sym typeface="Arial"/>
                </a:rPr>
                <a:t>permiten monitorear indicadores de transmisibilidad, severidad e impacto de las infecciones respiratorias, así como la estimación de la efectividad de las intervenciones contribuyendo a la toma de decisiones e implementación de medidas de prevención y control ante eventos causados por virus respiratorios. </a:t>
              </a:r>
              <a:endParaRPr sz="1200" b="0" i="0" u="none" strike="noStrike" cap="none">
                <a:solidFill>
                  <a:schemeClr val="lt1"/>
                </a:solidFill>
                <a:latin typeface="Arial"/>
                <a:ea typeface="Arial"/>
                <a:cs typeface="Arial"/>
                <a:sym typeface="Arial"/>
              </a:endParaRPr>
            </a:p>
          </p:txBody>
        </p:sp>
        <p:sp>
          <p:nvSpPr>
            <p:cNvPr id="520" name="Google Shape;520;p23"/>
            <p:cNvSpPr/>
            <p:nvPr/>
          </p:nvSpPr>
          <p:spPr>
            <a:xfrm>
              <a:off x="4638635" y="2334536"/>
              <a:ext cx="3330460" cy="1998276"/>
            </a:xfrm>
            <a:prstGeom prst="rect">
              <a:avLst/>
            </a:prstGeom>
            <a:solidFill>
              <a:srgbClr val="186923"/>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23"/>
            <p:cNvSpPr txBox="1"/>
            <p:nvPr/>
          </p:nvSpPr>
          <p:spPr>
            <a:xfrm>
              <a:off x="4638635" y="2334536"/>
              <a:ext cx="3330460" cy="199827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La vigilancia centinela de IRAG en casos hospitalizados se complementa con la vigilancia centinela de ETI (enfermedad tipo influenza) en ambulatorios a través de las </a:t>
              </a:r>
              <a:r>
                <a:rPr lang="en-US" sz="1600" b="1" i="0" u="none" strike="noStrike" cap="none">
                  <a:solidFill>
                    <a:schemeClr val="lt1"/>
                  </a:solidFill>
                  <a:latin typeface="Arial"/>
                  <a:ea typeface="Arial"/>
                  <a:cs typeface="Arial"/>
                  <a:sym typeface="Arial"/>
                </a:rPr>
                <a:t>Unidades de Monitoreo Ambulatorio (UMAs) </a:t>
              </a:r>
              <a:r>
                <a:rPr lang="en-US" sz="1200" b="0" i="0" u="none" strike="noStrike" cap="none">
                  <a:solidFill>
                    <a:schemeClr val="lt1"/>
                  </a:solidFill>
                  <a:latin typeface="Arial"/>
                  <a:ea typeface="Arial"/>
                  <a:cs typeface="Arial"/>
                  <a:sym typeface="Arial"/>
                </a:rPr>
                <a:t>y ambas permiten caracterizar el espectro de severidad de las infecciones respiratorias agudas de manera integrada con la vigilancia de virus respiratorios. </a:t>
              </a:r>
              <a:endParaRPr sz="1200" b="0" i="0" u="none" strike="noStrike" cap="none">
                <a:solidFill>
                  <a:schemeClr val="lt1"/>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5"/>
        <p:cNvGrpSpPr/>
        <p:nvPr/>
      </p:nvGrpSpPr>
      <p:grpSpPr>
        <a:xfrm>
          <a:off x="0" y="0"/>
          <a:ext cx="0" cy="0"/>
          <a:chOff x="0" y="0"/>
          <a:chExt cx="0" cy="0"/>
        </a:xfrm>
      </p:grpSpPr>
      <p:sp>
        <p:nvSpPr>
          <p:cNvPr id="526" name="Google Shape;526;p24"/>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7" name="Google Shape;527;p24"/>
          <p:cNvSpPr txBox="1">
            <a:spLocks noGrp="1"/>
          </p:cNvSpPr>
          <p:nvPr>
            <p:ph type="title"/>
          </p:nvPr>
        </p:nvSpPr>
        <p:spPr>
          <a:xfrm>
            <a:off x="380934" y="551723"/>
            <a:ext cx="10414885" cy="118895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95959"/>
              <a:buFont typeface="Play"/>
              <a:buNone/>
            </a:pPr>
            <a:r>
              <a:rPr lang="en-US" b="1" i="0" u="none" strike="noStrike">
                <a:latin typeface="Play"/>
                <a:ea typeface="Play"/>
                <a:cs typeface="Play"/>
                <a:sym typeface="Play"/>
              </a:rPr>
              <a:t>Circuito de Vigilancia de UC-IRAG</a:t>
            </a:r>
            <a:br>
              <a:rPr lang="en-US" b="1">
                <a:latin typeface="Play"/>
                <a:ea typeface="Play"/>
                <a:cs typeface="Play"/>
                <a:sym typeface="Play"/>
              </a:rPr>
            </a:br>
            <a:endParaRPr b="1">
              <a:latin typeface="Play"/>
              <a:ea typeface="Play"/>
              <a:cs typeface="Play"/>
              <a:sym typeface="Play"/>
            </a:endParaRPr>
          </a:p>
        </p:txBody>
      </p:sp>
      <p:grpSp>
        <p:nvGrpSpPr>
          <p:cNvPr id="528" name="Google Shape;528;p24"/>
          <p:cNvGrpSpPr/>
          <p:nvPr/>
        </p:nvGrpSpPr>
        <p:grpSpPr>
          <a:xfrm>
            <a:off x="-2" y="1998368"/>
            <a:ext cx="11695083" cy="782176"/>
            <a:chOff x="-2" y="1998368"/>
            <a:chExt cx="11695083" cy="782176"/>
          </a:xfrm>
        </p:grpSpPr>
        <p:sp>
          <p:nvSpPr>
            <p:cNvPr id="529" name="Google Shape;529;p24"/>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0" name="Google Shape;530;p24"/>
            <p:cNvSpPr/>
            <p:nvPr/>
          </p:nvSpPr>
          <p:spPr>
            <a:xfrm rot="10800000">
              <a:off x="-2" y="1998845"/>
              <a:ext cx="11454595"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531" name="Google Shape;531;p24"/>
          <p:cNvSpPr/>
          <p:nvPr/>
        </p:nvSpPr>
        <p:spPr>
          <a:xfrm>
            <a:off x="0" y="2203079"/>
            <a:ext cx="11383362" cy="4147845"/>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532" name="Google Shape;532;p24"/>
          <p:cNvGrpSpPr/>
          <p:nvPr/>
        </p:nvGrpSpPr>
        <p:grpSpPr>
          <a:xfrm>
            <a:off x="1497011" y="2405585"/>
            <a:ext cx="9548770" cy="3742831"/>
            <a:chOff x="864237" y="1626"/>
            <a:chExt cx="8310997" cy="3434891"/>
          </a:xfrm>
        </p:grpSpPr>
        <p:sp>
          <p:nvSpPr>
            <p:cNvPr id="533" name="Google Shape;533;p24"/>
            <p:cNvSpPr/>
            <p:nvPr/>
          </p:nvSpPr>
          <p:spPr>
            <a:xfrm>
              <a:off x="3264459" y="676512"/>
              <a:ext cx="521865" cy="91440"/>
            </a:xfrm>
            <a:custGeom>
              <a:avLst/>
              <a:gdLst/>
              <a:ahLst/>
              <a:cxnLst/>
              <a:rect l="l" t="t" r="r" b="b"/>
              <a:pathLst>
                <a:path w="120000" h="120000" extrusionOk="0">
                  <a:moveTo>
                    <a:pt x="0" y="60000"/>
                  </a:moveTo>
                  <a:lnTo>
                    <a:pt x="120000" y="60000"/>
                  </a:lnTo>
                </a:path>
              </a:pathLst>
            </a:custGeom>
            <a:noFill/>
            <a:ln w="12700" cap="flat" cmpd="sng">
              <a:solidFill>
                <a:srgbClr val="0B2741"/>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24"/>
            <p:cNvSpPr txBox="1"/>
            <p:nvPr/>
          </p:nvSpPr>
          <p:spPr>
            <a:xfrm>
              <a:off x="3511580" y="719470"/>
              <a:ext cx="27623" cy="552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535" name="Google Shape;535;p24"/>
            <p:cNvSpPr/>
            <p:nvPr/>
          </p:nvSpPr>
          <p:spPr>
            <a:xfrm>
              <a:off x="864237" y="1626"/>
              <a:ext cx="2402022" cy="1441213"/>
            </a:xfrm>
            <a:prstGeom prst="rect">
              <a:avLst/>
            </a:prstGeom>
            <a:solidFill>
              <a:srgbClr val="0B2741"/>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24"/>
            <p:cNvSpPr txBox="1"/>
            <p:nvPr/>
          </p:nvSpPr>
          <p:spPr>
            <a:xfrm>
              <a:off x="864237" y="1626"/>
              <a:ext cx="2402022" cy="1441213"/>
            </a:xfrm>
            <a:prstGeom prst="rect">
              <a:avLst/>
            </a:prstGeom>
            <a:noFill/>
            <a:ln>
              <a:noFill/>
            </a:ln>
          </p:spPr>
          <p:txBody>
            <a:bodyPr spcFirstLastPara="1" wrap="square" lIns="117700" tIns="123525" rIns="117700" bIns="123525"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Ingresa el paciente a internación </a:t>
              </a:r>
              <a:endParaRPr sz="2100" b="0" i="0" u="none" strike="noStrike" cap="none">
                <a:solidFill>
                  <a:schemeClr val="lt1"/>
                </a:solidFill>
                <a:latin typeface="Arial"/>
                <a:ea typeface="Arial"/>
                <a:cs typeface="Arial"/>
                <a:sym typeface="Arial"/>
              </a:endParaRPr>
            </a:p>
          </p:txBody>
        </p:sp>
        <p:sp>
          <p:nvSpPr>
            <p:cNvPr id="537" name="Google Shape;537;p24"/>
            <p:cNvSpPr/>
            <p:nvPr/>
          </p:nvSpPr>
          <p:spPr>
            <a:xfrm>
              <a:off x="6218947" y="676512"/>
              <a:ext cx="521865" cy="91440"/>
            </a:xfrm>
            <a:custGeom>
              <a:avLst/>
              <a:gdLst/>
              <a:ahLst/>
              <a:cxnLst/>
              <a:rect l="l" t="t" r="r" b="b"/>
              <a:pathLst>
                <a:path w="120000" h="120000" extrusionOk="0">
                  <a:moveTo>
                    <a:pt x="0" y="60000"/>
                  </a:moveTo>
                  <a:lnTo>
                    <a:pt x="120000" y="60000"/>
                  </a:lnTo>
                </a:path>
              </a:pathLst>
            </a:custGeom>
            <a:noFill/>
            <a:ln w="12700" cap="flat" cmpd="sng">
              <a:solidFill>
                <a:srgbClr val="0B2741"/>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24"/>
            <p:cNvSpPr txBox="1"/>
            <p:nvPr/>
          </p:nvSpPr>
          <p:spPr>
            <a:xfrm>
              <a:off x="6466067" y="719470"/>
              <a:ext cx="27623" cy="552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539" name="Google Shape;539;p24"/>
            <p:cNvSpPr/>
            <p:nvPr/>
          </p:nvSpPr>
          <p:spPr>
            <a:xfrm>
              <a:off x="3818724" y="1626"/>
              <a:ext cx="2402022" cy="1441213"/>
            </a:xfrm>
            <a:prstGeom prst="rect">
              <a:avLst/>
            </a:prstGeom>
            <a:solidFill>
              <a:srgbClr val="0B2741"/>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24"/>
            <p:cNvSpPr txBox="1"/>
            <p:nvPr/>
          </p:nvSpPr>
          <p:spPr>
            <a:xfrm>
              <a:off x="3818724" y="1626"/>
              <a:ext cx="2402022" cy="1441213"/>
            </a:xfrm>
            <a:prstGeom prst="rect">
              <a:avLst/>
            </a:prstGeom>
            <a:noFill/>
            <a:ln>
              <a:noFill/>
            </a:ln>
          </p:spPr>
          <p:txBody>
            <a:bodyPr spcFirstLastPara="1" wrap="square" lIns="117700" tIns="123525" rIns="117700" bIns="123525"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Se carga los datos al SNVS y Redcap</a:t>
              </a:r>
              <a:endParaRPr sz="2100" b="0" i="0" u="none" strike="noStrike" cap="none">
                <a:solidFill>
                  <a:schemeClr val="lt1"/>
                </a:solidFill>
                <a:latin typeface="Arial"/>
                <a:ea typeface="Arial"/>
                <a:cs typeface="Arial"/>
                <a:sym typeface="Arial"/>
              </a:endParaRPr>
            </a:p>
          </p:txBody>
        </p:sp>
        <p:sp>
          <p:nvSpPr>
            <p:cNvPr id="541" name="Google Shape;541;p24"/>
            <p:cNvSpPr/>
            <p:nvPr/>
          </p:nvSpPr>
          <p:spPr>
            <a:xfrm>
              <a:off x="2065248" y="1441039"/>
              <a:ext cx="5908974" cy="521865"/>
            </a:xfrm>
            <a:custGeom>
              <a:avLst/>
              <a:gdLst/>
              <a:ahLst/>
              <a:cxnLst/>
              <a:rect l="l" t="t" r="r" b="b"/>
              <a:pathLst>
                <a:path w="120000" h="120000" extrusionOk="0">
                  <a:moveTo>
                    <a:pt x="120000" y="0"/>
                  </a:moveTo>
                  <a:lnTo>
                    <a:pt x="120000" y="63932"/>
                  </a:lnTo>
                  <a:lnTo>
                    <a:pt x="0" y="63932"/>
                  </a:lnTo>
                  <a:lnTo>
                    <a:pt x="0" y="120000"/>
                  </a:lnTo>
                </a:path>
              </a:pathLst>
            </a:custGeom>
            <a:noFill/>
            <a:ln w="12700" cap="flat" cmpd="sng">
              <a:solidFill>
                <a:srgbClr val="0B2741"/>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24"/>
            <p:cNvSpPr txBox="1"/>
            <p:nvPr/>
          </p:nvSpPr>
          <p:spPr>
            <a:xfrm>
              <a:off x="4871367" y="1699209"/>
              <a:ext cx="296737" cy="552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543" name="Google Shape;543;p24"/>
            <p:cNvSpPr/>
            <p:nvPr/>
          </p:nvSpPr>
          <p:spPr>
            <a:xfrm>
              <a:off x="6773212" y="1626"/>
              <a:ext cx="2402022" cy="1441213"/>
            </a:xfrm>
            <a:prstGeom prst="rect">
              <a:avLst/>
            </a:prstGeom>
            <a:solidFill>
              <a:srgbClr val="0B2741"/>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24"/>
            <p:cNvSpPr txBox="1"/>
            <p:nvPr/>
          </p:nvSpPr>
          <p:spPr>
            <a:xfrm>
              <a:off x="6773212" y="1626"/>
              <a:ext cx="2402022" cy="1441213"/>
            </a:xfrm>
            <a:prstGeom prst="rect">
              <a:avLst/>
            </a:prstGeom>
            <a:noFill/>
            <a:ln>
              <a:noFill/>
            </a:ln>
          </p:spPr>
          <p:txBody>
            <a:bodyPr spcFirstLastPara="1" wrap="square" lIns="117700" tIns="123525" rIns="117700" bIns="123525"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Se constata carnet de vacunación de paciente y materno </a:t>
              </a:r>
              <a:endParaRPr sz="2100" b="0" i="0" u="none" strike="noStrike" cap="none">
                <a:solidFill>
                  <a:schemeClr val="lt1"/>
                </a:solidFill>
                <a:latin typeface="Arial"/>
                <a:ea typeface="Arial"/>
                <a:cs typeface="Arial"/>
                <a:sym typeface="Arial"/>
              </a:endParaRPr>
            </a:p>
          </p:txBody>
        </p:sp>
        <p:sp>
          <p:nvSpPr>
            <p:cNvPr id="545" name="Google Shape;545;p24"/>
            <p:cNvSpPr/>
            <p:nvPr/>
          </p:nvSpPr>
          <p:spPr>
            <a:xfrm>
              <a:off x="3264459" y="2670191"/>
              <a:ext cx="521865" cy="91440"/>
            </a:xfrm>
            <a:custGeom>
              <a:avLst/>
              <a:gdLst/>
              <a:ahLst/>
              <a:cxnLst/>
              <a:rect l="l" t="t" r="r" b="b"/>
              <a:pathLst>
                <a:path w="120000" h="120000" extrusionOk="0">
                  <a:moveTo>
                    <a:pt x="0" y="60000"/>
                  </a:moveTo>
                  <a:lnTo>
                    <a:pt x="120000" y="60000"/>
                  </a:lnTo>
                </a:path>
              </a:pathLst>
            </a:custGeom>
            <a:noFill/>
            <a:ln w="12700" cap="flat" cmpd="sng">
              <a:solidFill>
                <a:srgbClr val="0B2741"/>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24"/>
            <p:cNvSpPr txBox="1"/>
            <p:nvPr/>
          </p:nvSpPr>
          <p:spPr>
            <a:xfrm>
              <a:off x="3511580" y="2713148"/>
              <a:ext cx="27623" cy="552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547" name="Google Shape;547;p24"/>
            <p:cNvSpPr/>
            <p:nvPr/>
          </p:nvSpPr>
          <p:spPr>
            <a:xfrm>
              <a:off x="864237" y="1995304"/>
              <a:ext cx="2402022" cy="1441213"/>
            </a:xfrm>
            <a:prstGeom prst="rect">
              <a:avLst/>
            </a:prstGeom>
            <a:solidFill>
              <a:srgbClr val="0B2741"/>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24"/>
            <p:cNvSpPr txBox="1"/>
            <p:nvPr/>
          </p:nvSpPr>
          <p:spPr>
            <a:xfrm>
              <a:off x="864237" y="1995304"/>
              <a:ext cx="2402022" cy="1441213"/>
            </a:xfrm>
            <a:prstGeom prst="rect">
              <a:avLst/>
            </a:prstGeom>
            <a:noFill/>
            <a:ln>
              <a:noFill/>
            </a:ln>
          </p:spPr>
          <p:txBody>
            <a:bodyPr spcFirstLastPara="1" wrap="square" lIns="117700" tIns="123525" rIns="117700" bIns="123525"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Se toma la muestra y se carga el resultado en SNVS</a:t>
              </a:r>
              <a:endParaRPr sz="2100" b="0" i="0" u="none" strike="noStrike" cap="none">
                <a:solidFill>
                  <a:schemeClr val="lt1"/>
                </a:solidFill>
                <a:latin typeface="Arial"/>
                <a:ea typeface="Arial"/>
                <a:cs typeface="Arial"/>
                <a:sym typeface="Arial"/>
              </a:endParaRPr>
            </a:p>
          </p:txBody>
        </p:sp>
        <p:sp>
          <p:nvSpPr>
            <p:cNvPr id="549" name="Google Shape;549;p24"/>
            <p:cNvSpPr/>
            <p:nvPr/>
          </p:nvSpPr>
          <p:spPr>
            <a:xfrm>
              <a:off x="3818724" y="1995304"/>
              <a:ext cx="2402022" cy="1441213"/>
            </a:xfrm>
            <a:prstGeom prst="rect">
              <a:avLst/>
            </a:prstGeom>
            <a:solidFill>
              <a:srgbClr val="0B2741"/>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24"/>
            <p:cNvSpPr txBox="1"/>
            <p:nvPr/>
          </p:nvSpPr>
          <p:spPr>
            <a:xfrm>
              <a:off x="3818724" y="1995304"/>
              <a:ext cx="2402022" cy="1441213"/>
            </a:xfrm>
            <a:prstGeom prst="rect">
              <a:avLst/>
            </a:prstGeom>
            <a:noFill/>
            <a:ln>
              <a:noFill/>
            </a:ln>
          </p:spPr>
          <p:txBody>
            <a:bodyPr spcFirstLastPara="1" wrap="square" lIns="117700" tIns="123525" rIns="117700" bIns="123525"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Se cierra el evento en SNVS al egreso</a:t>
              </a:r>
              <a:endParaRPr sz="2100" b="0" i="0" u="none" strike="noStrike" cap="none">
                <a:solidFill>
                  <a:schemeClr val="lt1"/>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2d31494443e_0_0"/>
          <p:cNvSpPr/>
          <p:nvPr/>
        </p:nvSpPr>
        <p:spPr>
          <a:xfrm rot="-5400000" flipH="1">
            <a:off x="5622600" y="-5622000"/>
            <a:ext cx="869700" cy="12114900"/>
          </a:xfrm>
          <a:prstGeom prst="rect">
            <a:avLst/>
          </a:prstGeom>
          <a:gradFill>
            <a:gsLst>
              <a:gs pos="0">
                <a:srgbClr val="1A4A78"/>
              </a:gs>
              <a:gs pos="100000">
                <a:srgbClr val="04070B"/>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7" name="Google Shape;557;g2d31494443e_0_0"/>
          <p:cNvSpPr txBox="1">
            <a:spLocks noGrp="1"/>
          </p:cNvSpPr>
          <p:nvPr>
            <p:ph type="title"/>
          </p:nvPr>
        </p:nvSpPr>
        <p:spPr>
          <a:xfrm>
            <a:off x="65468" y="81452"/>
            <a:ext cx="11864594"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3200" b="1">
                <a:solidFill>
                  <a:schemeClr val="lt1"/>
                </a:solidFill>
                <a:latin typeface="Play"/>
                <a:ea typeface="Play"/>
                <a:cs typeface="Play"/>
                <a:sym typeface="Play"/>
              </a:rPr>
              <a:t>Precauciones de Aislamiento y Prevención de Infecciones</a:t>
            </a:r>
            <a:endParaRPr sz="4000">
              <a:solidFill>
                <a:schemeClr val="lt1"/>
              </a:solidFill>
              <a:latin typeface="Play"/>
              <a:ea typeface="Play"/>
              <a:cs typeface="Play"/>
              <a:sym typeface="Play"/>
            </a:endParaRPr>
          </a:p>
          <a:p>
            <a:pPr marL="0" lvl="0" indent="0" algn="l" rtl="0">
              <a:lnSpc>
                <a:spcPct val="90000"/>
              </a:lnSpc>
              <a:spcBef>
                <a:spcPts val="0"/>
              </a:spcBef>
              <a:spcAft>
                <a:spcPts val="0"/>
              </a:spcAft>
              <a:buSzPts val="1800"/>
              <a:buNone/>
            </a:pPr>
            <a:endParaRPr/>
          </a:p>
        </p:txBody>
      </p:sp>
      <p:graphicFrame>
        <p:nvGraphicFramePr>
          <p:cNvPr id="558" name="Google Shape;558;g2d31494443e_0_0"/>
          <p:cNvGraphicFramePr/>
          <p:nvPr/>
        </p:nvGraphicFramePr>
        <p:xfrm>
          <a:off x="2431016" y="951755"/>
          <a:ext cx="7772400" cy="5906225"/>
        </p:xfrm>
        <a:graphic>
          <a:graphicData uri="http://schemas.openxmlformats.org/drawingml/2006/table">
            <a:tbl>
              <a:tblPr>
                <a:noFill/>
                <a:tableStyleId>{248B2B68-AC2F-40DC-BB77-857CFE056194}</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573750">
                <a:tc>
                  <a:txBody>
                    <a:bodyPr/>
                    <a:lstStyle/>
                    <a:p>
                      <a:pPr marL="0" marR="0" lvl="0" indent="0" algn="l" rtl="0">
                        <a:lnSpc>
                          <a:spcPct val="100000"/>
                        </a:lnSpc>
                        <a:spcBef>
                          <a:spcPts val="0"/>
                        </a:spcBef>
                        <a:spcAft>
                          <a:spcPts val="0"/>
                        </a:spcAft>
                        <a:buClr>
                          <a:srgbClr val="000000"/>
                        </a:buClr>
                        <a:buSzPts val="1050"/>
                        <a:buFont typeface="Arial"/>
                        <a:buNone/>
                      </a:pPr>
                      <a:br>
                        <a:rPr lang="en-US" sz="1050" u="none" strike="noStrike" cap="none">
                          <a:latin typeface="Arial"/>
                          <a:ea typeface="Arial"/>
                          <a:cs typeface="Arial"/>
                          <a:sym typeface="Arial"/>
                        </a:rPr>
                      </a:br>
                      <a:endParaRPr sz="1050" u="none" strike="noStrike" cap="none">
                        <a:latin typeface="Arial"/>
                        <a:ea typeface="Arial"/>
                        <a:cs typeface="Arial"/>
                        <a:sym typeface="Arial"/>
                      </a:endParaRPr>
                    </a:p>
                  </a:txBody>
                  <a:tcPr marL="43675" marR="43675" marT="43675" marB="43675" anchor="ctr">
                    <a:solidFill>
                      <a:srgbClr val="C5D8F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u="none" strike="noStrike" cap="none">
                          <a:solidFill>
                            <a:srgbClr val="1F497D"/>
                          </a:solidFill>
                          <a:latin typeface="Arial"/>
                          <a:ea typeface="Arial"/>
                          <a:cs typeface="Arial"/>
                          <a:sym typeface="Arial"/>
                        </a:rPr>
                        <a:t>Precauciones Estándar</a:t>
                      </a:r>
                      <a:endParaRPr sz="1050" b="1" u="none" strike="noStrike" cap="none">
                        <a:solidFill>
                          <a:srgbClr val="1F497D"/>
                        </a:solidFill>
                        <a:latin typeface="Arial"/>
                        <a:ea typeface="Arial"/>
                        <a:cs typeface="Arial"/>
                        <a:sym typeface="Arial"/>
                      </a:endParaRPr>
                    </a:p>
                  </a:txBody>
                  <a:tcPr marL="43675" marR="43675" marT="43675" marB="4367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u="none" strike="noStrike" cap="none">
                          <a:solidFill>
                            <a:srgbClr val="1F497D"/>
                          </a:solidFill>
                          <a:latin typeface="Arial"/>
                          <a:ea typeface="Arial"/>
                          <a:cs typeface="Arial"/>
                          <a:sym typeface="Arial"/>
                        </a:rPr>
                        <a:t>Precauciones de Gota</a:t>
                      </a:r>
                      <a:endParaRPr sz="1050" b="1" u="none" strike="noStrike" cap="none">
                        <a:solidFill>
                          <a:srgbClr val="1F497D"/>
                        </a:solidFill>
                        <a:latin typeface="Arial"/>
                        <a:ea typeface="Arial"/>
                        <a:cs typeface="Arial"/>
                        <a:sym typeface="Arial"/>
                      </a:endParaRPr>
                    </a:p>
                  </a:txBody>
                  <a:tcPr marL="43675" marR="43675" marT="43675" marB="4367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u="none" strike="noStrike" cap="none">
                          <a:solidFill>
                            <a:srgbClr val="1F497D"/>
                          </a:solidFill>
                          <a:latin typeface="Arial"/>
                          <a:ea typeface="Arial"/>
                          <a:cs typeface="Arial"/>
                          <a:sym typeface="Arial"/>
                        </a:rPr>
                        <a:t>Precauciones de Contacto</a:t>
                      </a:r>
                      <a:endParaRPr sz="1050" b="1" u="none" strike="noStrike" cap="none">
                        <a:solidFill>
                          <a:srgbClr val="1F497D"/>
                        </a:solidFill>
                        <a:latin typeface="Arial"/>
                        <a:ea typeface="Arial"/>
                        <a:cs typeface="Arial"/>
                        <a:sym typeface="Arial"/>
                      </a:endParaRPr>
                    </a:p>
                  </a:txBody>
                  <a:tcPr marL="43675" marR="43675" marT="43675" marB="43675" anchor="ctr"/>
                </a:tc>
                <a:extLst>
                  <a:ext uri="{0D108BD9-81ED-4DB2-BD59-A6C34878D82A}">
                    <a16:rowId xmlns:a16="http://schemas.microsoft.com/office/drawing/2014/main" val="10000"/>
                  </a:ext>
                </a:extLst>
              </a:tr>
              <a:tr h="1499725">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Indicaciones</a:t>
                      </a:r>
                      <a:endParaRPr sz="1050" u="none" strike="noStrike" cap="none">
                        <a:latin typeface="Arial"/>
                        <a:ea typeface="Arial"/>
                        <a:cs typeface="Arial"/>
                        <a:sym typeface="Arial"/>
                      </a:endParaRPr>
                    </a:p>
                  </a:txBody>
                  <a:tcPr marL="43675" marR="43675" marT="43675" marB="43675" anchor="ctr">
                    <a:solidFill>
                      <a:srgbClr val="C5D8F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Se aplicará con todos los pacientes, sin importar el diagnóstico.</a:t>
                      </a:r>
                      <a:endParaRPr sz="1050" u="none" strike="noStrike" cap="none">
                        <a:latin typeface="Arial"/>
                        <a:ea typeface="Arial"/>
                        <a:cs typeface="Arial"/>
                        <a:sym typeface="Arial"/>
                      </a:endParaRPr>
                    </a:p>
                  </a:txBody>
                  <a:tcPr marL="43675" marR="43675" marT="43675" marB="4367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Se aplicará en pacientes con sospecha o diagnóstico confirmado de: </a:t>
                      </a:r>
                      <a:r>
                        <a:rPr lang="en-US" sz="900" b="1" u="none" strike="noStrike" cap="none">
                          <a:latin typeface="Arial"/>
                          <a:ea typeface="Arial"/>
                          <a:cs typeface="Arial"/>
                          <a:sym typeface="Arial"/>
                        </a:rPr>
                        <a:t>Influenza (A, B), Rinovirus, Adenovirus (agregar precauciones de contacto) y SARS-CoV-2 (sin aerosolización). </a:t>
                      </a:r>
                      <a:endParaRPr sz="1050" b="1" u="none" strike="noStrike" cap="none">
                        <a:latin typeface="Arial"/>
                        <a:ea typeface="Arial"/>
                        <a:cs typeface="Arial"/>
                        <a:sym typeface="Arial"/>
                      </a:endParaRPr>
                    </a:p>
                  </a:txBody>
                  <a:tcPr marL="43675" marR="43675" marT="43675" marB="4367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Se aplicará en pacient;’/  ujhes con sospecha o diagnóstico confirmado de: </a:t>
                      </a:r>
                      <a:r>
                        <a:rPr lang="en-US" sz="900" b="1" u="none" strike="noStrike" cap="none">
                          <a:latin typeface="Arial"/>
                          <a:ea typeface="Arial"/>
                          <a:cs typeface="Arial"/>
                          <a:sym typeface="Arial"/>
                        </a:rPr>
                        <a:t>Virus Sincicial respiratorio, Metapneumovirus, Parainfluenza y Adenovirus.</a:t>
                      </a:r>
                      <a:endParaRPr sz="1050" b="1" u="none" strike="noStrike" cap="none">
                        <a:latin typeface="Arial"/>
                        <a:ea typeface="Arial"/>
                        <a:cs typeface="Arial"/>
                        <a:sym typeface="Arial"/>
                      </a:endParaRPr>
                    </a:p>
                  </a:txBody>
                  <a:tcPr marL="43675" marR="43675" marT="43675" marB="43675" anchor="ctr"/>
                </a:tc>
                <a:extLst>
                  <a:ext uri="{0D108BD9-81ED-4DB2-BD59-A6C34878D82A}">
                    <a16:rowId xmlns:a16="http://schemas.microsoft.com/office/drawing/2014/main" val="10001"/>
                  </a:ext>
                </a:extLst>
              </a:tr>
              <a:tr h="669475">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Antiparras</a:t>
                      </a:r>
                      <a:endParaRPr sz="1050" u="none" strike="noStrike" cap="none">
                        <a:latin typeface="Arial"/>
                        <a:ea typeface="Arial"/>
                        <a:cs typeface="Arial"/>
                        <a:sym typeface="Arial"/>
                      </a:endParaRPr>
                    </a:p>
                  </a:txBody>
                  <a:tcPr marL="43675" marR="43675" marT="43675" marB="43675" anchor="ctr">
                    <a:solidFill>
                      <a:srgbClr val="C5D8F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Si (Ante la sospecha de salpicaduras de sangre y/o fluidos)</a:t>
                      </a:r>
                      <a:endParaRPr sz="1050" u="none" strike="noStrike" cap="none">
                        <a:latin typeface="Arial"/>
                        <a:ea typeface="Arial"/>
                        <a:cs typeface="Arial"/>
                        <a:sym typeface="Arial"/>
                      </a:endParaRPr>
                    </a:p>
                  </a:txBody>
                  <a:tcPr marL="43675" marR="43675" marT="43675" marB="4367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Si (Ante la sospecha de salpicaduras de sangre y/o fluidos)</a:t>
                      </a:r>
                      <a:endParaRPr sz="1050" u="none" strike="noStrike" cap="none">
                        <a:latin typeface="Arial"/>
                        <a:ea typeface="Arial"/>
                        <a:cs typeface="Arial"/>
                        <a:sym typeface="Arial"/>
                      </a:endParaRPr>
                    </a:p>
                  </a:txBody>
                  <a:tcPr marL="43675" marR="43675" marT="43675" marB="4367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Si (Ante la sospecha de salpicaduras de sangre y/o fluidos)</a:t>
                      </a:r>
                      <a:endParaRPr sz="1050" u="none" strike="noStrike" cap="none">
                        <a:latin typeface="Arial"/>
                        <a:ea typeface="Arial"/>
                        <a:cs typeface="Arial"/>
                        <a:sym typeface="Arial"/>
                      </a:endParaRPr>
                    </a:p>
                  </a:txBody>
                  <a:tcPr marL="43675" marR="43675" marT="43675" marB="43675" anchor="ctr"/>
                </a:tc>
                <a:extLst>
                  <a:ext uri="{0D108BD9-81ED-4DB2-BD59-A6C34878D82A}">
                    <a16:rowId xmlns:a16="http://schemas.microsoft.com/office/drawing/2014/main" val="10002"/>
                  </a:ext>
                </a:extLst>
              </a:tr>
              <a:tr h="669475">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Camisolín</a:t>
                      </a:r>
                      <a:endParaRPr sz="1050" u="none" strike="noStrike" cap="none">
                        <a:latin typeface="Arial"/>
                        <a:ea typeface="Arial"/>
                        <a:cs typeface="Arial"/>
                        <a:sym typeface="Arial"/>
                      </a:endParaRPr>
                    </a:p>
                  </a:txBody>
                  <a:tcPr marL="43675" marR="43675" marT="43675" marB="43675" anchor="ctr">
                    <a:solidFill>
                      <a:srgbClr val="C5D8F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Si (Ante la sospecha de salpicaduras de sangre y/o fluidos)</a:t>
                      </a:r>
                      <a:endParaRPr sz="1050" u="none" strike="noStrike" cap="none">
                        <a:latin typeface="Arial"/>
                        <a:ea typeface="Arial"/>
                        <a:cs typeface="Arial"/>
                        <a:sym typeface="Arial"/>
                      </a:endParaRPr>
                    </a:p>
                  </a:txBody>
                  <a:tcPr marL="43675" marR="43675" marT="43675" marB="4367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Si (Ante la sospecha de salpicaduras de sangre y/o fluidos)</a:t>
                      </a:r>
                      <a:endParaRPr sz="1050" u="none" strike="noStrike" cap="none">
                        <a:latin typeface="Arial"/>
                        <a:ea typeface="Arial"/>
                        <a:cs typeface="Arial"/>
                        <a:sym typeface="Arial"/>
                      </a:endParaRPr>
                    </a:p>
                  </a:txBody>
                  <a:tcPr marL="43675" marR="43675" marT="43675" marB="4367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Si (Para ingresar a la habitación)</a:t>
                      </a:r>
                      <a:endParaRPr sz="1050" u="none" strike="noStrike" cap="none">
                        <a:latin typeface="Arial"/>
                        <a:ea typeface="Arial"/>
                        <a:cs typeface="Arial"/>
                        <a:sym typeface="Arial"/>
                      </a:endParaRPr>
                    </a:p>
                  </a:txBody>
                  <a:tcPr marL="43675" marR="43675" marT="43675" marB="43675" anchor="ctr"/>
                </a:tc>
                <a:extLst>
                  <a:ext uri="{0D108BD9-81ED-4DB2-BD59-A6C34878D82A}">
                    <a16:rowId xmlns:a16="http://schemas.microsoft.com/office/drawing/2014/main" val="10003"/>
                  </a:ext>
                </a:extLst>
              </a:tr>
              <a:tr h="669475">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Guantes</a:t>
                      </a:r>
                      <a:endParaRPr sz="1050" u="none" strike="noStrike" cap="none">
                        <a:latin typeface="Arial"/>
                        <a:ea typeface="Arial"/>
                        <a:cs typeface="Arial"/>
                        <a:sym typeface="Arial"/>
                      </a:endParaRPr>
                    </a:p>
                  </a:txBody>
                  <a:tcPr marL="43675" marR="43675" marT="43675" marB="43675" anchor="ctr">
                    <a:solidFill>
                      <a:srgbClr val="C5D8F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Si (Ante la sospecha de salpicaduras de sangre y/o fluidos)</a:t>
                      </a:r>
                      <a:endParaRPr sz="1050" u="none" strike="noStrike" cap="none">
                        <a:latin typeface="Arial"/>
                        <a:ea typeface="Arial"/>
                        <a:cs typeface="Arial"/>
                        <a:sym typeface="Arial"/>
                      </a:endParaRPr>
                    </a:p>
                  </a:txBody>
                  <a:tcPr marL="43675" marR="43675" marT="43675" marB="4367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Si (Ante la sospecha de salpicaduras de sangre y/o fluidos)</a:t>
                      </a:r>
                      <a:endParaRPr sz="1050" u="none" strike="noStrike" cap="none">
                        <a:latin typeface="Arial"/>
                        <a:ea typeface="Arial"/>
                        <a:cs typeface="Arial"/>
                        <a:sym typeface="Arial"/>
                      </a:endParaRPr>
                    </a:p>
                  </a:txBody>
                  <a:tcPr marL="43675" marR="43675" marT="43675" marB="4367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Si (Para ingresar a la habitación)</a:t>
                      </a:r>
                      <a:endParaRPr sz="1050" u="none" strike="noStrike" cap="none">
                        <a:latin typeface="Arial"/>
                        <a:ea typeface="Arial"/>
                        <a:cs typeface="Arial"/>
                        <a:sym typeface="Arial"/>
                      </a:endParaRPr>
                    </a:p>
                  </a:txBody>
                  <a:tcPr marL="43675" marR="43675" marT="43675" marB="43675" anchor="ctr"/>
                </a:tc>
                <a:extLst>
                  <a:ext uri="{0D108BD9-81ED-4DB2-BD59-A6C34878D82A}">
                    <a16:rowId xmlns:a16="http://schemas.microsoft.com/office/drawing/2014/main" val="10004"/>
                  </a:ext>
                </a:extLst>
              </a:tr>
              <a:tr h="669475">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Desinfectar elementos y aparatos al retirar de la habitación</a:t>
                      </a:r>
                      <a:endParaRPr sz="1050" u="none" strike="noStrike" cap="none">
                        <a:latin typeface="Arial"/>
                        <a:ea typeface="Arial"/>
                        <a:cs typeface="Arial"/>
                        <a:sym typeface="Arial"/>
                      </a:endParaRPr>
                    </a:p>
                  </a:txBody>
                  <a:tcPr marL="43675" marR="43675" marT="43675" marB="43675" anchor="ctr">
                    <a:solidFill>
                      <a:srgbClr val="C5D8F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No</a:t>
                      </a:r>
                      <a:endParaRPr sz="1050" u="none" strike="noStrike" cap="none">
                        <a:latin typeface="Arial"/>
                        <a:ea typeface="Arial"/>
                        <a:cs typeface="Arial"/>
                        <a:sym typeface="Arial"/>
                      </a:endParaRPr>
                    </a:p>
                  </a:txBody>
                  <a:tcPr marL="43675" marR="43675" marT="43675" marB="4367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Si</a:t>
                      </a:r>
                      <a:endParaRPr sz="1050" u="none" strike="noStrike" cap="none">
                        <a:latin typeface="Arial"/>
                        <a:ea typeface="Arial"/>
                        <a:cs typeface="Arial"/>
                        <a:sym typeface="Arial"/>
                      </a:endParaRPr>
                    </a:p>
                  </a:txBody>
                  <a:tcPr marL="43675" marR="43675" marT="43675" marB="4367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Si</a:t>
                      </a:r>
                      <a:endParaRPr sz="1050" u="none" strike="noStrike" cap="none">
                        <a:latin typeface="Arial"/>
                        <a:ea typeface="Arial"/>
                        <a:cs typeface="Arial"/>
                        <a:sym typeface="Arial"/>
                      </a:endParaRPr>
                    </a:p>
                  </a:txBody>
                  <a:tcPr marL="43675" marR="43675" marT="43675" marB="43675" anchor="ctr"/>
                </a:tc>
                <a:extLst>
                  <a:ext uri="{0D108BD9-81ED-4DB2-BD59-A6C34878D82A}">
                    <a16:rowId xmlns:a16="http://schemas.microsoft.com/office/drawing/2014/main" val="10005"/>
                  </a:ext>
                </a:extLst>
              </a:tr>
              <a:tr h="669475">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Tiempo de aislamiento</a:t>
                      </a:r>
                      <a:endParaRPr sz="1050" u="none" strike="noStrike" cap="none">
                        <a:latin typeface="Arial"/>
                        <a:ea typeface="Arial"/>
                        <a:cs typeface="Arial"/>
                        <a:sym typeface="Arial"/>
                      </a:endParaRPr>
                    </a:p>
                  </a:txBody>
                  <a:tcPr marL="43675" marR="43675" marT="43675" marB="43675" anchor="ctr">
                    <a:solidFill>
                      <a:srgbClr val="C5D8F1"/>
                    </a:solidFill>
                  </a:tcPr>
                </a:tc>
                <a:tc>
                  <a:txBody>
                    <a:bodyPr/>
                    <a:lstStyle/>
                    <a:p>
                      <a:pPr marL="0" marR="0" lvl="0" indent="0" algn="ctr" rtl="0">
                        <a:lnSpc>
                          <a:spcPct val="100000"/>
                        </a:lnSpc>
                        <a:spcBef>
                          <a:spcPts val="0"/>
                        </a:spcBef>
                        <a:spcAft>
                          <a:spcPts val="0"/>
                        </a:spcAft>
                        <a:buClr>
                          <a:srgbClr val="000000"/>
                        </a:buClr>
                        <a:buSzPts val="1050"/>
                        <a:buFont typeface="Arial"/>
                        <a:buNone/>
                      </a:pPr>
                      <a:br>
                        <a:rPr lang="en-US" sz="1050" u="none" strike="noStrike" cap="none">
                          <a:latin typeface="Arial"/>
                          <a:ea typeface="Arial"/>
                          <a:cs typeface="Arial"/>
                          <a:sym typeface="Arial"/>
                        </a:rPr>
                      </a:br>
                      <a:endParaRPr sz="1050" u="none" strike="noStrike" cap="none">
                        <a:latin typeface="Arial"/>
                        <a:ea typeface="Arial"/>
                        <a:cs typeface="Arial"/>
                        <a:sym typeface="Arial"/>
                      </a:endParaRPr>
                    </a:p>
                  </a:txBody>
                  <a:tcPr marL="43675" marR="43675" marT="43675" marB="43675" anchor="ctr"/>
                </a:tc>
                <a:tc gridSpan="2">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El aislamiento se mantendrá durante la duración de la enfermedad (aproximadamente 7 días, en inmunosuprimidos puede prolongarse).</a:t>
                      </a:r>
                      <a:endParaRPr sz="1050" u="none" strike="noStrike" cap="none">
                        <a:latin typeface="Arial"/>
                        <a:ea typeface="Arial"/>
                        <a:cs typeface="Arial"/>
                        <a:sym typeface="Arial"/>
                      </a:endParaRPr>
                    </a:p>
                  </a:txBody>
                  <a:tcPr marL="43675" marR="43675" marT="43675" marB="43675" anchor="ctr"/>
                </a:tc>
                <a:tc hMerge="1">
                  <a:txBody>
                    <a:bodyPr/>
                    <a:lstStyle/>
                    <a:p>
                      <a:endParaRPr lang="es-AR"/>
                    </a:p>
                  </a:txBody>
                  <a:tcPr/>
                </a:tc>
                <a:extLst>
                  <a:ext uri="{0D108BD9-81ED-4DB2-BD59-A6C34878D82A}">
                    <a16:rowId xmlns:a16="http://schemas.microsoft.com/office/drawing/2014/main" val="10006"/>
                  </a:ext>
                </a:extLst>
              </a:tr>
              <a:tr h="485375">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Habitación individual o cohorte</a:t>
                      </a:r>
                      <a:endParaRPr sz="1050" u="none" strike="noStrike" cap="none">
                        <a:latin typeface="Arial"/>
                        <a:ea typeface="Arial"/>
                        <a:cs typeface="Arial"/>
                        <a:sym typeface="Arial"/>
                      </a:endParaRPr>
                    </a:p>
                  </a:txBody>
                  <a:tcPr marL="43675" marR="43675" marT="43675" marB="43675" anchor="ctr">
                    <a:solidFill>
                      <a:srgbClr val="C5D8F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No</a:t>
                      </a:r>
                      <a:endParaRPr sz="1050" u="none" strike="noStrike" cap="none">
                        <a:latin typeface="Arial"/>
                        <a:ea typeface="Arial"/>
                        <a:cs typeface="Arial"/>
                        <a:sym typeface="Arial"/>
                      </a:endParaRPr>
                    </a:p>
                  </a:txBody>
                  <a:tcPr marL="43675" marR="43675" marT="43675" marB="4367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Si</a:t>
                      </a:r>
                      <a:endParaRPr sz="1050" u="none" strike="noStrike" cap="none">
                        <a:latin typeface="Arial"/>
                        <a:ea typeface="Arial"/>
                        <a:cs typeface="Arial"/>
                        <a:sym typeface="Arial"/>
                      </a:endParaRPr>
                    </a:p>
                  </a:txBody>
                  <a:tcPr marL="43675" marR="43675" marT="43675" marB="4367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Arial"/>
                          <a:ea typeface="Arial"/>
                          <a:cs typeface="Arial"/>
                          <a:sym typeface="Arial"/>
                        </a:rPr>
                        <a:t>Si</a:t>
                      </a:r>
                      <a:endParaRPr sz="1050" u="none" strike="noStrike" cap="none">
                        <a:latin typeface="Arial"/>
                        <a:ea typeface="Arial"/>
                        <a:cs typeface="Arial"/>
                        <a:sym typeface="Arial"/>
                      </a:endParaRPr>
                    </a:p>
                  </a:txBody>
                  <a:tcPr marL="43675" marR="43675" marT="43675" marB="43675"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25"/>
          <p:cNvSpPr txBox="1"/>
          <p:nvPr/>
        </p:nvSpPr>
        <p:spPr>
          <a:xfrm>
            <a:off x="116405" y="555342"/>
            <a:ext cx="10044023" cy="877729"/>
          </a:xfrm>
          <a:prstGeom prst="rect">
            <a:avLst/>
          </a:prstGeom>
          <a:noFill/>
          <a:ln>
            <a:noFill/>
          </a:ln>
        </p:spPr>
        <p:txBody>
          <a:bodyPr spcFirstLastPara="1" wrap="square" lIns="91425" tIns="45700" rIns="91425" bIns="45700" anchor="ctr" anchorCtr="0">
            <a:normAutofit fontScale="82500" lnSpcReduction="20000"/>
          </a:bodyPr>
          <a:lstStyle/>
          <a:p>
            <a:pPr marL="0" marR="0" lvl="0" indent="0" algn="l" rtl="0">
              <a:lnSpc>
                <a:spcPct val="90000"/>
              </a:lnSpc>
              <a:spcBef>
                <a:spcPts val="0"/>
              </a:spcBef>
              <a:spcAft>
                <a:spcPts val="0"/>
              </a:spcAft>
              <a:buClr>
                <a:srgbClr val="FFFFFF"/>
              </a:buClr>
              <a:buSzPct val="100000"/>
              <a:buFont typeface="Arial"/>
              <a:buNone/>
            </a:pPr>
            <a:r>
              <a:rPr lang="en-US" sz="4000" b="0" i="0" u="none" strike="noStrike" cap="none">
                <a:solidFill>
                  <a:srgbClr val="FFFFFF"/>
                </a:solidFill>
                <a:latin typeface="Arial"/>
                <a:ea typeface="Arial"/>
                <a:cs typeface="Arial"/>
                <a:sym typeface="Arial"/>
              </a:rPr>
              <a:t>Infecciones respiratorias agudas </a:t>
            </a:r>
            <a:r>
              <a:rPr lang="en-US" sz="4000" b="0" i="0" u="none" strike="noStrike" cap="none">
                <a:solidFill>
                  <a:schemeClr val="lt1"/>
                </a:solidFill>
                <a:latin typeface="Play"/>
                <a:ea typeface="Play"/>
                <a:cs typeface="Play"/>
                <a:sym typeface="Play"/>
              </a:rPr>
              <a:t>(IRAs) </a:t>
            </a:r>
            <a:br>
              <a:rPr lang="en-US" sz="1600" b="0" i="0" u="none" strike="noStrike" cap="none">
                <a:solidFill>
                  <a:schemeClr val="lt1"/>
                </a:solidFill>
                <a:latin typeface="Play"/>
                <a:ea typeface="Play"/>
                <a:cs typeface="Play"/>
                <a:sym typeface="Play"/>
              </a:rPr>
            </a:br>
            <a:endParaRPr sz="4000" b="0" i="0" u="none" strike="noStrike" cap="none">
              <a:solidFill>
                <a:schemeClr val="lt1"/>
              </a:solidFill>
              <a:latin typeface="Play"/>
              <a:ea typeface="Play"/>
              <a:cs typeface="Play"/>
              <a:sym typeface="Play"/>
            </a:endParaRPr>
          </a:p>
        </p:txBody>
      </p:sp>
      <p:pic>
        <p:nvPicPr>
          <p:cNvPr id="564" name="Google Shape;564;p25" descr="Imagen borrosa de una persona&#10;&#10;Descripción generada automáticamente con confianza baja"/>
          <p:cNvPicPr preferRelativeResize="0"/>
          <p:nvPr/>
        </p:nvPicPr>
        <p:blipFill rotWithShape="1">
          <a:blip r:embed="rId3">
            <a:alphaModFix/>
          </a:blip>
          <a:srcRect l="24046" r="24549" b="1"/>
          <a:stretch/>
        </p:blipFill>
        <p:spPr>
          <a:xfrm>
            <a:off x="0" y="2580968"/>
            <a:ext cx="12192000" cy="1645170"/>
          </a:xfrm>
          <a:custGeom>
            <a:avLst/>
            <a:gdLst/>
            <a:ahLst/>
            <a:cxnLst/>
            <a:rect l="l" t="t" r="r" b="b"/>
            <a:pathLst>
              <a:path w="4114800" h="5712488" extrusionOk="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565" name="Google Shape;565;p25"/>
          <p:cNvSpPr txBox="1">
            <a:spLocks noGrp="1"/>
          </p:cNvSpPr>
          <p:nvPr>
            <p:ph type="title"/>
          </p:nvPr>
        </p:nvSpPr>
        <p:spPr>
          <a:xfrm>
            <a:off x="816077" y="2990135"/>
            <a:ext cx="10559845" cy="87772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6600"/>
              <a:buFont typeface="Arial"/>
              <a:buNone/>
            </a:pPr>
            <a:r>
              <a:rPr lang="en-US" sz="6600" b="0" i="0" u="none" strike="noStrike">
                <a:solidFill>
                  <a:schemeClr val="lt1"/>
                </a:solidFill>
                <a:latin typeface="Arial"/>
                <a:ea typeface="Arial"/>
                <a:cs typeface="Arial"/>
                <a:sym typeface="Arial"/>
              </a:rPr>
              <a:t>Poliomielitis</a:t>
            </a:r>
            <a:endParaRPr sz="66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9"/>
        <p:cNvGrpSpPr/>
        <p:nvPr/>
      </p:nvGrpSpPr>
      <p:grpSpPr>
        <a:xfrm>
          <a:off x="0" y="0"/>
          <a:ext cx="0" cy="0"/>
          <a:chOff x="0" y="0"/>
          <a:chExt cx="0" cy="0"/>
        </a:xfrm>
      </p:grpSpPr>
      <p:sp>
        <p:nvSpPr>
          <p:cNvPr id="570" name="Google Shape;570;p2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1" name="Google Shape;571;p26"/>
          <p:cNvSpPr txBox="1">
            <a:spLocks noGrp="1"/>
          </p:cNvSpPr>
          <p:nvPr>
            <p:ph type="title"/>
          </p:nvPr>
        </p:nvSpPr>
        <p:spPr>
          <a:xfrm>
            <a:off x="294624" y="145357"/>
            <a:ext cx="53933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i="0" u="none" strike="noStrike"/>
              <a:t>Poliomielitis</a:t>
            </a:r>
            <a:endParaRPr b="1"/>
          </a:p>
        </p:txBody>
      </p:sp>
      <p:sp>
        <p:nvSpPr>
          <p:cNvPr id="572" name="Google Shape;572;p26"/>
          <p:cNvSpPr txBox="1"/>
          <p:nvPr/>
        </p:nvSpPr>
        <p:spPr>
          <a:xfrm>
            <a:off x="294624" y="1627847"/>
            <a:ext cx="5927935" cy="4900574"/>
          </a:xfrm>
          <a:prstGeom prst="rect">
            <a:avLst/>
          </a:prstGeom>
          <a:noFill/>
          <a:ln>
            <a:noFill/>
          </a:ln>
        </p:spPr>
        <p:txBody>
          <a:bodyPr spcFirstLastPara="1" wrap="square" lIns="91425" tIns="45700" rIns="91425" bIns="45700" anchor="t" anchorCtr="0">
            <a:normAutofit lnSpcReduction="10000"/>
          </a:bodyPr>
          <a:lstStyle/>
          <a:p>
            <a:pPr marL="0" marR="0" lvl="0" indent="-127000" algn="just" rtl="0">
              <a:lnSpc>
                <a:spcPct val="9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La </a:t>
            </a:r>
            <a:r>
              <a:rPr lang="en-US" sz="2000" b="0" i="0" u="none" strike="noStrike" cap="none" dirty="0" err="1">
                <a:solidFill>
                  <a:schemeClr val="dk1"/>
                </a:solidFill>
                <a:latin typeface="Arial"/>
                <a:ea typeface="Arial"/>
                <a:cs typeface="Arial"/>
                <a:sym typeface="Arial"/>
              </a:rPr>
              <a:t>poliomielitis</a:t>
            </a:r>
            <a:r>
              <a:rPr lang="en-US" sz="2000" b="0" i="0" u="none" strike="noStrike" cap="none" dirty="0">
                <a:solidFill>
                  <a:schemeClr val="dk1"/>
                </a:solidFill>
                <a:latin typeface="Arial"/>
                <a:ea typeface="Arial"/>
                <a:cs typeface="Arial"/>
                <a:sym typeface="Arial"/>
              </a:rPr>
              <a:t> es </a:t>
            </a:r>
            <a:r>
              <a:rPr lang="en-US" sz="2000" b="0" i="0" u="none" strike="noStrike" cap="none" dirty="0" err="1">
                <a:solidFill>
                  <a:schemeClr val="dk1"/>
                </a:solidFill>
                <a:latin typeface="Arial"/>
                <a:ea typeface="Arial"/>
                <a:cs typeface="Arial"/>
                <a:sym typeface="Arial"/>
              </a:rPr>
              <a:t>una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enfermedad</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paralítica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aguda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causada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por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el</a:t>
            </a:r>
            <a:r>
              <a:rPr lang="en-US" sz="2000" b="0" i="0" u="none" strike="noStrike" cap="none" dirty="0">
                <a:solidFill>
                  <a:schemeClr val="dk1"/>
                </a:solidFill>
                <a:latin typeface="Arial"/>
                <a:ea typeface="Arial"/>
                <a:cs typeface="Arial"/>
                <a:sym typeface="Arial"/>
              </a:rPr>
              <a:t> virus polio.</a:t>
            </a:r>
            <a:endParaRPr sz="1400" b="0" i="0" u="none" strike="noStrike" cap="none" dirty="0">
              <a:solidFill>
                <a:srgbClr val="000000"/>
              </a:solidFill>
              <a:latin typeface="Arial"/>
              <a:ea typeface="Arial"/>
              <a:cs typeface="Arial"/>
              <a:sym typeface="Arial"/>
            </a:endParaRPr>
          </a:p>
          <a:p>
            <a:pPr marL="0" marR="0" lvl="0" indent="127000" algn="just" rtl="0">
              <a:lnSpc>
                <a:spcPct val="90000"/>
              </a:lnSpc>
              <a:spcBef>
                <a:spcPts val="60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127000" algn="just" rtl="0">
              <a:lnSpc>
                <a:spcPct val="90000"/>
              </a:lnSpc>
              <a:spcBef>
                <a:spcPts val="6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En 1985, se </a:t>
            </a:r>
            <a:r>
              <a:rPr lang="en-US" sz="2000" b="0" i="0" u="none" strike="noStrike" cap="none" dirty="0" err="1">
                <a:solidFill>
                  <a:schemeClr val="dk1"/>
                </a:solidFill>
                <a:latin typeface="Arial"/>
                <a:ea typeface="Arial"/>
                <a:cs typeface="Arial"/>
                <a:sym typeface="Arial"/>
              </a:rPr>
              <a:t>plantea</a:t>
            </a:r>
            <a:r>
              <a:rPr lang="en-US" sz="2000" b="0" i="0" u="none" strike="noStrike" cap="none" dirty="0">
                <a:solidFill>
                  <a:schemeClr val="dk1"/>
                </a:solidFill>
                <a:latin typeface="Arial"/>
                <a:ea typeface="Arial"/>
                <a:cs typeface="Arial"/>
                <a:sym typeface="Arial"/>
              </a:rPr>
              <a:t> la </a:t>
            </a:r>
            <a:r>
              <a:rPr lang="en-US" sz="2000" b="0" i="0" u="none" strike="noStrike" cap="none" dirty="0" err="1">
                <a:solidFill>
                  <a:schemeClr val="dk1"/>
                </a:solidFill>
                <a:latin typeface="Arial"/>
                <a:ea typeface="Arial"/>
                <a:cs typeface="Arial"/>
                <a:sym typeface="Arial"/>
              </a:rPr>
              <a:t>erradicación</a:t>
            </a:r>
            <a:r>
              <a:rPr lang="en-US" sz="2000" b="0" i="0" u="none" strike="noStrike" cap="none" dirty="0">
                <a:solidFill>
                  <a:schemeClr val="dk1"/>
                </a:solidFill>
                <a:latin typeface="Arial"/>
                <a:ea typeface="Arial"/>
                <a:cs typeface="Arial"/>
                <a:sym typeface="Arial"/>
              </a:rPr>
              <a:t> de la </a:t>
            </a:r>
            <a:r>
              <a:rPr lang="en-US" sz="2000" b="0" i="0" u="none" strike="noStrike" cap="none" dirty="0" err="1">
                <a:solidFill>
                  <a:schemeClr val="dk1"/>
                </a:solidFill>
                <a:latin typeface="Arial"/>
                <a:ea typeface="Arial"/>
                <a:cs typeface="Arial"/>
                <a:sym typeface="Arial"/>
              </a:rPr>
              <a:t>poliomielitis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como</a:t>
            </a:r>
            <a:r>
              <a:rPr lang="en-US" sz="2000" b="0" i="0" u="none" strike="noStrike" cap="none" dirty="0">
                <a:solidFill>
                  <a:schemeClr val="dk1"/>
                </a:solidFill>
                <a:latin typeface="Arial"/>
                <a:ea typeface="Arial"/>
                <a:cs typeface="Arial"/>
                <a:sym typeface="Arial"/>
              </a:rPr>
              <a:t> un </a:t>
            </a:r>
            <a:r>
              <a:rPr lang="en-US" sz="2000" b="0" i="0" u="none" strike="noStrike" cap="none" dirty="0" err="1">
                <a:solidFill>
                  <a:schemeClr val="dk1"/>
                </a:solidFill>
                <a:latin typeface="Arial"/>
                <a:ea typeface="Arial"/>
                <a:cs typeface="Arial"/>
                <a:sym typeface="Arial"/>
              </a:rPr>
              <a:t>desafío</a:t>
            </a:r>
            <a:r>
              <a:rPr lang="en-US" sz="2000" b="0" i="0" u="none" strike="noStrike" cap="none" dirty="0">
                <a:solidFill>
                  <a:schemeClr val="dk1"/>
                </a:solidFill>
                <a:latin typeface="Arial"/>
                <a:ea typeface="Arial"/>
                <a:cs typeface="Arial"/>
                <a:sym typeface="Arial"/>
              </a:rPr>
              <a:t> para </a:t>
            </a:r>
            <a:r>
              <a:rPr lang="en-US" sz="2000" b="0" i="0" u="none" strike="noStrike" cap="none" dirty="0" err="1">
                <a:solidFill>
                  <a:schemeClr val="dk1"/>
                </a:solidFill>
                <a:latin typeface="Arial"/>
                <a:ea typeface="Arial"/>
                <a:cs typeface="Arial"/>
                <a:sym typeface="Arial"/>
              </a:rPr>
              <a:t>el</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mundo</a:t>
            </a:r>
            <a:r>
              <a:rPr lang="en-US" sz="2000" b="0" i="0" u="none" strike="noStrike" cap="none" dirty="0">
                <a:solidFill>
                  <a:schemeClr val="dk1"/>
                </a:solidFill>
                <a:latin typeface="Arial"/>
                <a:ea typeface="Arial"/>
                <a:cs typeface="Arial"/>
                <a:sym typeface="Arial"/>
              </a:rPr>
              <a:t>, y </a:t>
            </a:r>
            <a:r>
              <a:rPr lang="en-US" sz="2000" b="0" i="0" u="none" strike="noStrike" cap="none" dirty="0" err="1">
                <a:solidFill>
                  <a:schemeClr val="dk1"/>
                </a:solidFill>
                <a:latin typeface="Arial"/>
                <a:ea typeface="Arial"/>
                <a:cs typeface="Arial"/>
                <a:sym typeface="Arial"/>
              </a:rPr>
              <a:t>en</a:t>
            </a:r>
            <a:r>
              <a:rPr lang="en-US" sz="2000" b="0" i="0" u="none" strike="noStrike" cap="none" dirty="0">
                <a:solidFill>
                  <a:schemeClr val="dk1"/>
                </a:solidFill>
                <a:latin typeface="Arial"/>
                <a:ea typeface="Arial"/>
                <a:cs typeface="Arial"/>
                <a:sym typeface="Arial"/>
              </a:rPr>
              <a:t> 1988, la 41º </a:t>
            </a:r>
            <a:r>
              <a:rPr lang="en-US" sz="2000" b="0" i="0" u="none" strike="noStrike" cap="none" dirty="0" err="1">
                <a:solidFill>
                  <a:schemeClr val="dk1"/>
                </a:solidFill>
                <a:latin typeface="Arial"/>
                <a:ea typeface="Arial"/>
                <a:cs typeface="Arial"/>
                <a:sym typeface="Arial"/>
              </a:rPr>
              <a:t>Asamblea</a:t>
            </a:r>
            <a:r>
              <a:rPr lang="en-US" sz="2000" b="0" i="0" u="none" strike="noStrike" cap="none" dirty="0">
                <a:solidFill>
                  <a:schemeClr val="dk1"/>
                </a:solidFill>
                <a:latin typeface="Arial"/>
                <a:ea typeface="Arial"/>
                <a:cs typeface="Arial"/>
                <a:sym typeface="Arial"/>
              </a:rPr>
              <a:t> Mundial de la </a:t>
            </a:r>
            <a:r>
              <a:rPr lang="en-US" sz="2000" b="0" i="0" u="none" strike="noStrike" cap="none" dirty="0" err="1">
                <a:solidFill>
                  <a:schemeClr val="dk1"/>
                </a:solidFill>
                <a:latin typeface="Arial"/>
                <a:ea typeface="Arial"/>
                <a:cs typeface="Arial"/>
                <a:sym typeface="Arial"/>
              </a:rPr>
              <a:t>Salud</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resolvió</a:t>
            </a:r>
            <a:r>
              <a:rPr lang="en-US" sz="2000" b="0" i="0" u="none" strike="noStrike" cap="none" dirty="0">
                <a:solidFill>
                  <a:schemeClr val="dk1"/>
                </a:solidFill>
                <a:latin typeface="Arial"/>
                <a:ea typeface="Arial"/>
                <a:cs typeface="Arial"/>
                <a:sym typeface="Arial"/>
              </a:rPr>
              <a:t> la </a:t>
            </a:r>
            <a:r>
              <a:rPr lang="en-US" sz="2000" b="0" i="0" u="none" strike="noStrike" cap="none" dirty="0" err="1">
                <a:solidFill>
                  <a:schemeClr val="dk1"/>
                </a:solidFill>
                <a:latin typeface="Arial"/>
                <a:ea typeface="Arial"/>
                <a:cs typeface="Arial"/>
                <a:sym typeface="Arial"/>
              </a:rPr>
              <a:t>creación</a:t>
            </a:r>
            <a:r>
              <a:rPr lang="en-US" sz="2000" b="0" i="0" u="none" strike="noStrike" cap="none" dirty="0">
                <a:solidFill>
                  <a:schemeClr val="dk1"/>
                </a:solidFill>
                <a:latin typeface="Arial"/>
                <a:ea typeface="Arial"/>
                <a:cs typeface="Arial"/>
                <a:sym typeface="Arial"/>
              </a:rPr>
              <a:t> de la </a:t>
            </a:r>
            <a:r>
              <a:rPr lang="en-US" sz="2000" b="0" i="0" u="none" strike="noStrike" cap="none" dirty="0" err="1">
                <a:solidFill>
                  <a:schemeClr val="dk1"/>
                </a:solidFill>
                <a:latin typeface="Arial"/>
                <a:ea typeface="Arial"/>
                <a:cs typeface="Arial"/>
                <a:sym typeface="Arial"/>
              </a:rPr>
              <a:t>Iniciativa</a:t>
            </a:r>
            <a:r>
              <a:rPr lang="en-US" sz="2000" b="0" i="0" u="none" strike="noStrike" cap="none" dirty="0">
                <a:solidFill>
                  <a:schemeClr val="dk1"/>
                </a:solidFill>
                <a:latin typeface="Arial"/>
                <a:ea typeface="Arial"/>
                <a:cs typeface="Arial"/>
                <a:sym typeface="Arial"/>
              </a:rPr>
              <a:t> de </a:t>
            </a:r>
            <a:r>
              <a:rPr lang="en-US" sz="2000" b="0" i="0" u="none" strike="noStrike" cap="none" dirty="0" err="1">
                <a:solidFill>
                  <a:schemeClr val="dk1"/>
                </a:solidFill>
                <a:latin typeface="Arial"/>
                <a:ea typeface="Arial"/>
                <a:cs typeface="Arial"/>
                <a:sym typeface="Arial"/>
              </a:rPr>
              <a:t>Erradicación</a:t>
            </a:r>
            <a:r>
              <a:rPr lang="en-US" sz="2000" b="0" i="0" u="none" strike="noStrike" cap="none" dirty="0">
                <a:solidFill>
                  <a:schemeClr val="dk1"/>
                </a:solidFill>
                <a:latin typeface="Arial"/>
                <a:ea typeface="Arial"/>
                <a:cs typeface="Arial"/>
                <a:sym typeface="Arial"/>
              </a:rPr>
              <a:t> Mundial de la </a:t>
            </a:r>
            <a:r>
              <a:rPr lang="en-US" sz="2000" b="0" i="0" u="none" strike="noStrike" cap="none" dirty="0" err="1">
                <a:solidFill>
                  <a:schemeClr val="dk1"/>
                </a:solidFill>
                <a:latin typeface="Arial"/>
                <a:ea typeface="Arial"/>
                <a:cs typeface="Arial"/>
                <a:sym typeface="Arial"/>
              </a:rPr>
              <a:t>Poliomielitis</a:t>
            </a:r>
            <a:r>
              <a:rPr lang="en-US" sz="2000" b="0" i="0" u="none" strike="noStrike" cap="none" dirty="0">
                <a:solidFill>
                  <a:schemeClr val="dk1"/>
                </a:solidFill>
                <a:latin typeface="Arial"/>
                <a:ea typeface="Arial"/>
                <a:cs typeface="Arial"/>
                <a:sym typeface="Arial"/>
              </a:rPr>
              <a:t> para </a:t>
            </a:r>
            <a:r>
              <a:rPr lang="en-US" sz="2000" b="0" i="0" u="none" strike="noStrike" cap="none" dirty="0" err="1">
                <a:solidFill>
                  <a:schemeClr val="dk1"/>
                </a:solidFill>
                <a:latin typeface="Arial"/>
                <a:ea typeface="Arial"/>
                <a:cs typeface="Arial"/>
                <a:sym typeface="Arial"/>
              </a:rPr>
              <a:t>el</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año</a:t>
            </a:r>
            <a:r>
              <a:rPr lang="en-US" sz="2000" b="0" i="0" u="none" strike="noStrike" cap="none" dirty="0">
                <a:solidFill>
                  <a:schemeClr val="dk1"/>
                </a:solidFill>
                <a:latin typeface="Arial"/>
                <a:ea typeface="Arial"/>
                <a:cs typeface="Arial"/>
                <a:sym typeface="Arial"/>
              </a:rPr>
              <a:t> 2000. </a:t>
            </a:r>
            <a:r>
              <a:rPr lang="en-US" sz="2000" b="0" i="0" u="none" strike="noStrike" cap="none" dirty="0" err="1">
                <a:solidFill>
                  <a:schemeClr val="dk1"/>
                </a:solidFill>
                <a:latin typeface="Arial"/>
                <a:ea typeface="Arial"/>
                <a:cs typeface="Arial"/>
                <a:sym typeface="Arial"/>
              </a:rPr>
              <a:t>Desde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entonces</a:t>
            </a:r>
            <a:r>
              <a:rPr lang="en-US" sz="2000" b="0" i="0" u="none" strike="noStrike" cap="none" dirty="0">
                <a:solidFill>
                  <a:schemeClr val="dk1"/>
                </a:solidFill>
                <a:latin typeface="Arial"/>
                <a:ea typeface="Arial"/>
                <a:cs typeface="Arial"/>
                <a:sym typeface="Arial"/>
              </a:rPr>
              <a:t> la </a:t>
            </a:r>
            <a:r>
              <a:rPr lang="en-US" sz="2000" b="0" i="0" u="none" strike="noStrike" cap="none" dirty="0" err="1">
                <a:solidFill>
                  <a:schemeClr val="dk1"/>
                </a:solidFill>
                <a:latin typeface="Arial"/>
                <a:ea typeface="Arial"/>
                <a:cs typeface="Arial"/>
                <a:sym typeface="Arial"/>
              </a:rPr>
              <a:t>incidencia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anual</a:t>
            </a:r>
            <a:r>
              <a:rPr lang="en-US" sz="2000" b="0" i="0" u="none" strike="noStrike" cap="none" dirty="0">
                <a:solidFill>
                  <a:schemeClr val="dk1"/>
                </a:solidFill>
                <a:latin typeface="Arial"/>
                <a:ea typeface="Arial"/>
                <a:cs typeface="Arial"/>
                <a:sym typeface="Arial"/>
              </a:rPr>
              <a:t> de polio se </a:t>
            </a:r>
            <a:r>
              <a:rPr lang="en-US" sz="2000" b="0" i="0" u="none" strike="noStrike" cap="none" dirty="0" err="1">
                <a:solidFill>
                  <a:schemeClr val="dk1"/>
                </a:solidFill>
                <a:latin typeface="Arial"/>
                <a:ea typeface="Arial"/>
                <a:cs typeface="Arial"/>
                <a:sym typeface="Arial"/>
              </a:rPr>
              <a:t>redujo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en</a:t>
            </a:r>
            <a:r>
              <a:rPr lang="en-US" sz="2000" b="0" i="0" u="none" strike="noStrike" cap="none" dirty="0">
                <a:solidFill>
                  <a:schemeClr val="dk1"/>
                </a:solidFill>
                <a:latin typeface="Arial"/>
                <a:ea typeface="Arial"/>
                <a:cs typeface="Arial"/>
                <a:sym typeface="Arial"/>
              </a:rPr>
              <a:t> un 99% y </a:t>
            </a:r>
            <a:r>
              <a:rPr lang="en-US" sz="2000" b="0" i="0" u="none" strike="noStrike" cap="none" dirty="0" err="1">
                <a:solidFill>
                  <a:schemeClr val="dk1"/>
                </a:solidFill>
                <a:latin typeface="Arial"/>
                <a:ea typeface="Arial"/>
                <a:cs typeface="Arial"/>
                <a:sym typeface="Arial"/>
              </a:rPr>
              <a:t>el</a:t>
            </a:r>
            <a:r>
              <a:rPr lang="en-US" sz="2000" b="0" i="0" u="none" strike="noStrike" cap="none" dirty="0">
                <a:solidFill>
                  <a:schemeClr val="dk1"/>
                </a:solidFill>
                <a:latin typeface="Arial"/>
                <a:ea typeface="Arial"/>
                <a:cs typeface="Arial"/>
                <a:sym typeface="Arial"/>
              </a:rPr>
              <a:t> virus </a:t>
            </a:r>
            <a:r>
              <a:rPr lang="en-US" sz="2000" b="0" i="0" u="none" strike="noStrike" cap="none" dirty="0" err="1">
                <a:solidFill>
                  <a:schemeClr val="dk1"/>
                </a:solidFill>
                <a:latin typeface="Arial"/>
                <a:ea typeface="Arial"/>
                <a:cs typeface="Arial"/>
                <a:sym typeface="Arial"/>
              </a:rPr>
              <a:t>pasó</a:t>
            </a:r>
            <a:r>
              <a:rPr lang="en-US" sz="2000" b="0" i="0" u="none" strike="noStrike" cap="none" dirty="0">
                <a:solidFill>
                  <a:schemeClr val="dk1"/>
                </a:solidFill>
                <a:latin typeface="Arial"/>
                <a:ea typeface="Arial"/>
                <a:cs typeface="Arial"/>
                <a:sym typeface="Arial"/>
              </a:rPr>
              <a:t> de ser </a:t>
            </a:r>
            <a:r>
              <a:rPr lang="en-US" sz="2000" b="0" i="0" u="none" strike="noStrike" cap="none" dirty="0" err="1">
                <a:solidFill>
                  <a:schemeClr val="dk1"/>
                </a:solidFill>
                <a:latin typeface="Arial"/>
                <a:ea typeface="Arial"/>
                <a:cs typeface="Arial"/>
                <a:sym typeface="Arial"/>
              </a:rPr>
              <a:t>endémico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en</a:t>
            </a:r>
            <a:r>
              <a:rPr lang="en-US" sz="2000" b="0" i="0" u="none" strike="noStrike" cap="none" dirty="0">
                <a:solidFill>
                  <a:schemeClr val="dk1"/>
                </a:solidFill>
                <a:latin typeface="Arial"/>
                <a:ea typeface="Arial"/>
                <a:cs typeface="Arial"/>
                <a:sym typeface="Arial"/>
              </a:rPr>
              <a:t> 125 </a:t>
            </a:r>
            <a:r>
              <a:rPr lang="en-US" sz="2000" b="0" i="0" u="none" strike="noStrike" cap="none" dirty="0" err="1">
                <a:solidFill>
                  <a:schemeClr val="dk1"/>
                </a:solidFill>
                <a:latin typeface="Arial"/>
                <a:ea typeface="Arial"/>
                <a:cs typeface="Arial"/>
                <a:sym typeface="Arial"/>
              </a:rPr>
              <a:t>países</a:t>
            </a:r>
            <a:r>
              <a:rPr lang="en-US" sz="2000" b="0" i="0" u="none" strike="noStrike" cap="none" dirty="0">
                <a:solidFill>
                  <a:schemeClr val="dk1"/>
                </a:solidFill>
                <a:latin typeface="Arial"/>
                <a:ea typeface="Arial"/>
                <a:cs typeface="Arial"/>
                <a:sym typeface="Arial"/>
              </a:rPr>
              <a:t>, a </a:t>
            </a:r>
            <a:r>
              <a:rPr lang="en-US" sz="2000" b="0" i="0" u="none" strike="noStrike" cap="none" dirty="0" err="1">
                <a:solidFill>
                  <a:schemeClr val="dk1"/>
                </a:solidFill>
                <a:latin typeface="Arial"/>
                <a:ea typeface="Arial"/>
                <a:cs typeface="Arial"/>
                <a:sym typeface="Arial"/>
              </a:rPr>
              <a:t>persistir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en</a:t>
            </a:r>
            <a:r>
              <a:rPr lang="en-US" sz="2000" b="0" i="0" u="none" strike="noStrike" cap="none" dirty="0">
                <a:solidFill>
                  <a:schemeClr val="dk1"/>
                </a:solidFill>
                <a:latin typeface="Arial"/>
                <a:ea typeface="Arial"/>
                <a:cs typeface="Arial"/>
                <a:sym typeface="Arial"/>
              </a:rPr>
              <a:t> forma </a:t>
            </a:r>
            <a:r>
              <a:rPr lang="en-US" sz="2000" b="0" i="0" u="none" strike="noStrike" cap="none" dirty="0" err="1">
                <a:solidFill>
                  <a:schemeClr val="dk1"/>
                </a:solidFill>
                <a:latin typeface="Arial"/>
                <a:ea typeface="Arial"/>
                <a:cs typeface="Arial"/>
                <a:sym typeface="Arial"/>
              </a:rPr>
              <a:t>salvaje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sólo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en</a:t>
            </a:r>
            <a:r>
              <a:rPr lang="en-US" sz="2000" b="0" i="0" u="none" strike="noStrike" cap="none" dirty="0">
                <a:solidFill>
                  <a:schemeClr val="dk1"/>
                </a:solidFill>
                <a:latin typeface="Arial"/>
                <a:ea typeface="Arial"/>
                <a:cs typeface="Arial"/>
                <a:sym typeface="Arial"/>
              </a:rPr>
              <a:t> dos: </a:t>
            </a:r>
            <a:r>
              <a:rPr lang="en-US" sz="2000" b="0" i="0" u="none" strike="noStrike" cap="none" dirty="0" err="1">
                <a:solidFill>
                  <a:schemeClr val="dk1"/>
                </a:solidFill>
                <a:latin typeface="Arial"/>
                <a:ea typeface="Arial"/>
                <a:cs typeface="Arial"/>
                <a:sym typeface="Arial"/>
              </a:rPr>
              <a:t>Pakistán</a:t>
            </a:r>
            <a:r>
              <a:rPr lang="en-US" sz="2000" b="0" i="0" u="none" strike="noStrike" cap="none" dirty="0">
                <a:solidFill>
                  <a:schemeClr val="dk1"/>
                </a:solidFill>
                <a:latin typeface="Arial"/>
                <a:ea typeface="Arial"/>
                <a:cs typeface="Arial"/>
                <a:sym typeface="Arial"/>
              </a:rPr>
              <a:t> y </a:t>
            </a:r>
            <a:r>
              <a:rPr lang="en-US" sz="2000" b="0" i="0" u="none" strike="noStrike" cap="none" dirty="0" err="1">
                <a:solidFill>
                  <a:schemeClr val="dk1"/>
                </a:solidFill>
                <a:latin typeface="Arial"/>
                <a:ea typeface="Arial"/>
                <a:cs typeface="Arial"/>
                <a:sym typeface="Arial"/>
              </a:rPr>
              <a:t>Afganistán</a:t>
            </a:r>
            <a:r>
              <a:rPr lang="en-US" sz="20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127000" algn="just" rtl="0">
              <a:lnSpc>
                <a:spcPct val="90000"/>
              </a:lnSpc>
              <a:spcBef>
                <a:spcPts val="60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127000" algn="just" rtl="0">
              <a:lnSpc>
                <a:spcPct val="90000"/>
              </a:lnSpc>
              <a:spcBef>
                <a:spcPts val="6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No obstante, </a:t>
            </a:r>
            <a:r>
              <a:rPr lang="en-US" sz="2000" b="0" i="0" u="none" strike="noStrike" cap="none" dirty="0" err="1">
                <a:solidFill>
                  <a:schemeClr val="dk1"/>
                </a:solidFill>
                <a:latin typeface="Arial"/>
                <a:ea typeface="Arial"/>
                <a:cs typeface="Arial"/>
                <a:sym typeface="Arial"/>
              </a:rPr>
              <a:t>el</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riesgo</a:t>
            </a:r>
            <a:r>
              <a:rPr lang="en-US" sz="2000" b="0" i="0" u="none" strike="noStrike" cap="none" dirty="0">
                <a:solidFill>
                  <a:schemeClr val="dk1"/>
                </a:solidFill>
                <a:latin typeface="Arial"/>
                <a:ea typeface="Arial"/>
                <a:cs typeface="Arial"/>
                <a:sym typeface="Arial"/>
              </a:rPr>
              <a:t> de </a:t>
            </a:r>
            <a:r>
              <a:rPr lang="en-US" sz="2000" b="0" i="0" u="none" strike="noStrike" cap="none" dirty="0" err="1">
                <a:solidFill>
                  <a:schemeClr val="dk1"/>
                </a:solidFill>
                <a:latin typeface="Arial"/>
                <a:ea typeface="Arial"/>
                <a:cs typeface="Arial"/>
                <a:sym typeface="Arial"/>
              </a:rPr>
              <a:t>propagación</a:t>
            </a:r>
            <a:r>
              <a:rPr lang="en-US" sz="2000" b="0" i="0" u="none" strike="noStrike" cap="none" dirty="0">
                <a:solidFill>
                  <a:schemeClr val="dk1"/>
                </a:solidFill>
                <a:latin typeface="Arial"/>
                <a:ea typeface="Arial"/>
                <a:cs typeface="Arial"/>
                <a:sym typeface="Arial"/>
              </a:rPr>
              <a:t> de </a:t>
            </a:r>
            <a:r>
              <a:rPr lang="en-US" sz="2000" b="0" i="0" u="none" strike="noStrike" cap="none" dirty="0" err="1">
                <a:solidFill>
                  <a:schemeClr val="dk1"/>
                </a:solidFill>
                <a:latin typeface="Arial"/>
                <a:ea typeface="Arial"/>
                <a:cs typeface="Arial"/>
                <a:sym typeface="Arial"/>
              </a:rPr>
              <a:t>poliomielitis</a:t>
            </a:r>
            <a:r>
              <a:rPr lang="en-US" sz="2000" b="0" i="0" u="none" strike="noStrike" cap="none" dirty="0">
                <a:solidFill>
                  <a:schemeClr val="dk1"/>
                </a:solidFill>
                <a:latin typeface="Arial"/>
                <a:ea typeface="Arial"/>
                <a:cs typeface="Arial"/>
                <a:sym typeface="Arial"/>
              </a:rPr>
              <a:t> tanto </a:t>
            </a:r>
            <a:r>
              <a:rPr lang="en-US" sz="2000" b="0" i="0" u="none" strike="noStrike" cap="none" dirty="0" err="1">
                <a:solidFill>
                  <a:schemeClr val="dk1"/>
                </a:solidFill>
                <a:latin typeface="Arial"/>
                <a:ea typeface="Arial"/>
                <a:cs typeface="Arial"/>
                <a:sym typeface="Arial"/>
              </a:rPr>
              <a:t>por</a:t>
            </a:r>
            <a:r>
              <a:rPr lang="en-US" sz="2000" b="0" i="0" u="none" strike="noStrike" cap="none" dirty="0">
                <a:solidFill>
                  <a:schemeClr val="dk1"/>
                </a:solidFill>
                <a:latin typeface="Arial"/>
                <a:ea typeface="Arial"/>
                <a:cs typeface="Arial"/>
                <a:sym typeface="Arial"/>
              </a:rPr>
              <a:t> virus </a:t>
            </a:r>
            <a:r>
              <a:rPr lang="en-US" sz="2000" b="0" i="0" u="none" strike="noStrike" cap="none" dirty="0" err="1">
                <a:solidFill>
                  <a:schemeClr val="dk1"/>
                </a:solidFill>
                <a:latin typeface="Arial"/>
                <a:ea typeface="Arial"/>
                <a:cs typeface="Arial"/>
                <a:sym typeface="Arial"/>
              </a:rPr>
              <a:t>salvaje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como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vacunal</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continúa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aún</a:t>
            </a:r>
            <a:r>
              <a:rPr lang="en-US" sz="2000" b="0" i="0" u="none" strike="noStrike" cap="none" dirty="0">
                <a:solidFill>
                  <a:schemeClr val="dk1"/>
                </a:solidFill>
                <a:latin typeface="Arial"/>
                <a:ea typeface="Arial"/>
                <a:cs typeface="Arial"/>
                <a:sym typeface="Arial"/>
              </a:rPr>
              <a:t> hoy </a:t>
            </a:r>
            <a:r>
              <a:rPr lang="en-US" sz="2000" b="0" i="0" u="none" strike="noStrike" cap="none" dirty="0" err="1">
                <a:solidFill>
                  <a:schemeClr val="dk1"/>
                </a:solidFill>
                <a:latin typeface="Arial"/>
                <a:ea typeface="Arial"/>
                <a:cs typeface="Arial"/>
                <a:sym typeface="Arial"/>
              </a:rPr>
              <a:t>siendo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problema</a:t>
            </a:r>
            <a:r>
              <a:rPr lang="en-US" sz="2000" b="0" i="0" u="none" strike="noStrike" cap="none" dirty="0">
                <a:solidFill>
                  <a:schemeClr val="dk1"/>
                </a:solidFill>
                <a:latin typeface="Arial"/>
                <a:ea typeface="Arial"/>
                <a:cs typeface="Arial"/>
                <a:sym typeface="Arial"/>
              </a:rPr>
              <a:t> de </a:t>
            </a:r>
            <a:r>
              <a:rPr lang="en-US" sz="2000" b="0" i="0" u="none" strike="noStrike" cap="none" dirty="0" err="1">
                <a:solidFill>
                  <a:schemeClr val="dk1"/>
                </a:solidFill>
                <a:latin typeface="Arial"/>
                <a:ea typeface="Arial"/>
                <a:cs typeface="Arial"/>
                <a:sym typeface="Arial"/>
              </a:rPr>
              <a:t>salud</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pública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internacional</a:t>
            </a:r>
            <a:r>
              <a:rPr lang="en-US" sz="20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127000" algn="just" rtl="0">
              <a:lnSpc>
                <a:spcPct val="90000"/>
              </a:lnSpc>
              <a:spcBef>
                <a:spcPts val="60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p:txBody>
      </p:sp>
      <p:pic>
        <p:nvPicPr>
          <p:cNvPr id="573" name="Google Shape;573;p26" descr="Vista de la Tierra desde el espacio"/>
          <p:cNvPicPr preferRelativeResize="0"/>
          <p:nvPr/>
        </p:nvPicPr>
        <p:blipFill rotWithShape="1">
          <a:blip r:embed="rId3">
            <a:alphaModFix/>
          </a:blip>
          <a:srcRect l="21596" r="22903" b="-1"/>
          <a:stretch/>
        </p:blipFill>
        <p:spPr>
          <a:xfrm>
            <a:off x="6374920" y="758514"/>
            <a:ext cx="5122238" cy="5122238"/>
          </a:xfrm>
          <a:custGeom>
            <a:avLst/>
            <a:gdLst/>
            <a:ahLst/>
            <a:cxnLst/>
            <a:rect l="l" t="t" r="r" b="b"/>
            <a:pathLst>
              <a:path w="2663168" h="2663168" extrusionOk="0">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574" name="Google Shape;574;p26"/>
          <p:cNvSpPr/>
          <p:nvPr/>
        </p:nvSpPr>
        <p:spPr>
          <a:xfrm rot="10389197" flipH="1">
            <a:off x="6261882" y="687822"/>
            <a:ext cx="5471147" cy="5471147"/>
          </a:xfrm>
          <a:prstGeom prst="arc">
            <a:avLst>
              <a:gd name="adj1" fmla="val 16200000"/>
              <a:gd name="adj2" fmla="val 20093138"/>
            </a:avLst>
          </a:prstGeom>
          <a:noFill/>
          <a:ln w="127000" cap="rnd" cmpd="sng">
            <a:solidFill>
              <a:schemeClr val="accent4">
                <a:alpha val="94509"/>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5" name="Google Shape;575;p26"/>
          <p:cNvSpPr/>
          <p:nvPr/>
        </p:nvSpPr>
        <p:spPr>
          <a:xfrm>
            <a:off x="10248561" y="921125"/>
            <a:ext cx="791021" cy="7695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9"/>
        <p:cNvGrpSpPr/>
        <p:nvPr/>
      </p:nvGrpSpPr>
      <p:grpSpPr>
        <a:xfrm>
          <a:off x="0" y="0"/>
          <a:ext cx="0" cy="0"/>
          <a:chOff x="0" y="0"/>
          <a:chExt cx="0" cy="0"/>
        </a:xfrm>
      </p:grpSpPr>
      <p:sp>
        <p:nvSpPr>
          <p:cNvPr id="580" name="Google Shape;580;p2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1" name="Google Shape;581;p29"/>
          <p:cNvSpPr/>
          <p:nvPr/>
        </p:nvSpPr>
        <p:spPr>
          <a:xfrm flipH="1">
            <a:off x="2" y="0"/>
            <a:ext cx="12191998" cy="2170031"/>
          </a:xfrm>
          <a:prstGeom prst="rect">
            <a:avLst/>
          </a:prstGeom>
          <a:gradFill>
            <a:gsLst>
              <a:gs pos="0">
                <a:srgbClr val="000000">
                  <a:alpha val="95294"/>
                </a:srgbClr>
              </a:gs>
              <a:gs pos="100000">
                <a:srgbClr val="0F4861"/>
              </a:gs>
            </a:gsLst>
            <a:lin ang="197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2" name="Google Shape;582;p29"/>
          <p:cNvSpPr/>
          <p:nvPr/>
        </p:nvSpPr>
        <p:spPr>
          <a:xfrm flipH="1">
            <a:off x="8082819" y="0"/>
            <a:ext cx="4097211" cy="2170661"/>
          </a:xfrm>
          <a:prstGeom prst="rect">
            <a:avLst/>
          </a:prstGeom>
          <a:gradFill>
            <a:gsLst>
              <a:gs pos="0">
                <a:srgbClr val="0A3041">
                  <a:alpha val="67450"/>
                </a:srgbClr>
              </a:gs>
              <a:gs pos="19000">
                <a:srgbClr val="0A3041">
                  <a:alpha val="67450"/>
                </a:srgbClr>
              </a:gs>
              <a:gs pos="100000">
                <a:srgbClr val="156082">
                  <a:alpha val="47450"/>
                </a:srgbClr>
              </a:gs>
            </a:gsLst>
            <a:lin ang="191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3" name="Google Shape;583;p29"/>
          <p:cNvSpPr/>
          <p:nvPr/>
        </p:nvSpPr>
        <p:spPr>
          <a:xfrm rot="-5400000" flipH="1">
            <a:off x="5010646" y="-5010043"/>
            <a:ext cx="2170709" cy="12192000"/>
          </a:xfrm>
          <a:prstGeom prst="rect">
            <a:avLst/>
          </a:prstGeom>
          <a:gradFill>
            <a:gsLst>
              <a:gs pos="0">
                <a:srgbClr val="0F4861">
                  <a:alpha val="15294"/>
                </a:srgbClr>
              </a:gs>
              <a:gs pos="23000">
                <a:srgbClr val="0F4861">
                  <a:alpha val="15294"/>
                </a:srgbClr>
              </a:gs>
              <a:gs pos="99000">
                <a:srgbClr val="000000">
                  <a:alpha val="44313"/>
                </a:srgbClr>
              </a:gs>
              <a:gs pos="100000">
                <a:srgbClr val="000000">
                  <a:alpha val="44313"/>
                </a:srgbClr>
              </a:gs>
            </a:gsLst>
            <a:lin ang="210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4" name="Google Shape;584;p29"/>
          <p:cNvSpPr txBox="1">
            <a:spLocks noGrp="1"/>
          </p:cNvSpPr>
          <p:nvPr>
            <p:ph type="title"/>
          </p:nvPr>
        </p:nvSpPr>
        <p:spPr>
          <a:xfrm>
            <a:off x="644056" y="296792"/>
            <a:ext cx="9718111" cy="15764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Play"/>
              <a:buNone/>
            </a:pPr>
            <a:r>
              <a:rPr lang="en-US" b="1" i="0" u="none" strike="noStrike">
                <a:solidFill>
                  <a:schemeClr val="lt1"/>
                </a:solidFill>
              </a:rPr>
              <a:t>Poliomielitis</a:t>
            </a:r>
            <a:endParaRPr sz="4000">
              <a:solidFill>
                <a:schemeClr val="lt1"/>
              </a:solidFill>
              <a:latin typeface="Play"/>
              <a:ea typeface="Play"/>
              <a:cs typeface="Play"/>
              <a:sym typeface="Play"/>
            </a:endParaRPr>
          </a:p>
        </p:txBody>
      </p:sp>
      <p:grpSp>
        <p:nvGrpSpPr>
          <p:cNvPr id="585" name="Google Shape;585;p29"/>
          <p:cNvGrpSpPr/>
          <p:nvPr/>
        </p:nvGrpSpPr>
        <p:grpSpPr>
          <a:xfrm>
            <a:off x="496572" y="2798874"/>
            <a:ext cx="10927829" cy="3429000"/>
            <a:chOff x="0" y="130202"/>
            <a:chExt cx="10927829" cy="3429000"/>
          </a:xfrm>
        </p:grpSpPr>
        <p:sp>
          <p:nvSpPr>
            <p:cNvPr id="586" name="Google Shape;586;p29"/>
            <p:cNvSpPr/>
            <p:nvPr/>
          </p:nvSpPr>
          <p:spPr>
            <a:xfrm>
              <a:off x="0" y="130202"/>
              <a:ext cx="10927829" cy="824850"/>
            </a:xfrm>
            <a:prstGeom prst="roundRect">
              <a:avLst>
                <a:gd name="adj" fmla="val 16667"/>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29"/>
            <p:cNvSpPr txBox="1"/>
            <p:nvPr/>
          </p:nvSpPr>
          <p:spPr>
            <a:xfrm>
              <a:off x="40266" y="170468"/>
              <a:ext cx="10847297" cy="74431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0" i="0" u="none" strike="noStrike" cap="none" dirty="0">
                  <a:solidFill>
                    <a:schemeClr val="lt1"/>
                  </a:solidFill>
                  <a:latin typeface="Arial"/>
                  <a:ea typeface="Arial"/>
                  <a:cs typeface="Arial"/>
                  <a:sym typeface="Arial"/>
                </a:rPr>
                <a:t>La </a:t>
              </a:r>
              <a:r>
                <a:rPr lang="en-US" sz="1500" b="0" i="0" u="none" strike="noStrike" cap="none" dirty="0" err="1">
                  <a:solidFill>
                    <a:schemeClr val="lt1"/>
                  </a:solidFill>
                  <a:latin typeface="Arial"/>
                  <a:ea typeface="Arial"/>
                  <a:cs typeface="Arial"/>
                  <a:sym typeface="Arial"/>
                </a:rPr>
                <a:t>poliomielitis</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puede</a:t>
              </a:r>
              <a:r>
                <a:rPr lang="en-US" sz="1500" b="0" i="0" u="none" strike="noStrike" cap="none" dirty="0">
                  <a:solidFill>
                    <a:schemeClr val="lt1"/>
                  </a:solidFill>
                  <a:latin typeface="Arial"/>
                  <a:ea typeface="Arial"/>
                  <a:cs typeface="Arial"/>
                  <a:sym typeface="Arial"/>
                </a:rPr>
                <a:t> ser </a:t>
              </a:r>
              <a:r>
                <a:rPr lang="en-US" sz="1500" b="0" i="0" u="none" strike="noStrike" cap="none" dirty="0" err="1">
                  <a:solidFill>
                    <a:schemeClr val="lt1"/>
                  </a:solidFill>
                  <a:latin typeface="Arial"/>
                  <a:ea typeface="Arial"/>
                  <a:cs typeface="Arial"/>
                  <a:sym typeface="Arial"/>
                </a:rPr>
                <a:t>producida</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por</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cualquiera</a:t>
              </a:r>
              <a:r>
                <a:rPr lang="en-US" sz="1500" b="0" i="0" u="none" strike="noStrike" cap="none" dirty="0">
                  <a:solidFill>
                    <a:schemeClr val="lt1"/>
                  </a:solidFill>
                  <a:latin typeface="Arial"/>
                  <a:ea typeface="Arial"/>
                  <a:cs typeface="Arial"/>
                  <a:sym typeface="Arial"/>
                </a:rPr>
                <a:t> de </a:t>
              </a:r>
              <a:r>
                <a:rPr lang="en-US" sz="1500" b="0" i="0" u="none" strike="noStrike" cap="none" dirty="0" err="1">
                  <a:solidFill>
                    <a:schemeClr val="lt1"/>
                  </a:solidFill>
                  <a:latin typeface="Arial"/>
                  <a:ea typeface="Arial"/>
                  <a:cs typeface="Arial"/>
                  <a:sym typeface="Arial"/>
                </a:rPr>
                <a:t>los</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tres</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tipos</a:t>
              </a:r>
              <a:r>
                <a:rPr lang="en-US" sz="1500" b="0" i="0" u="none" strike="noStrike" cap="none" dirty="0">
                  <a:solidFill>
                    <a:schemeClr val="lt1"/>
                  </a:solidFill>
                  <a:latin typeface="Arial"/>
                  <a:ea typeface="Arial"/>
                  <a:cs typeface="Arial"/>
                  <a:sym typeface="Arial"/>
                </a:rPr>
                <a:t> de virus polio. El </a:t>
              </a:r>
              <a:r>
                <a:rPr lang="en-US" sz="1500" b="0" i="0" u="none" strike="noStrike" cap="none" dirty="0" err="1">
                  <a:solidFill>
                    <a:schemeClr val="lt1"/>
                  </a:solidFill>
                  <a:latin typeface="Arial"/>
                  <a:ea typeface="Arial"/>
                  <a:cs typeface="Arial"/>
                  <a:sym typeface="Arial"/>
                </a:rPr>
                <a:t>tipo</a:t>
              </a:r>
              <a:r>
                <a:rPr lang="en-US" sz="1500" b="0" i="0" u="none" strike="noStrike" cap="none" dirty="0">
                  <a:solidFill>
                    <a:schemeClr val="lt1"/>
                  </a:solidFill>
                  <a:latin typeface="Arial"/>
                  <a:ea typeface="Arial"/>
                  <a:cs typeface="Arial"/>
                  <a:sym typeface="Arial"/>
                </a:rPr>
                <a:t> 1, </a:t>
              </a:r>
              <a:r>
                <a:rPr lang="en-US" sz="1500" b="0" i="0" u="none" strike="noStrike" cap="none" dirty="0" err="1">
                  <a:solidFill>
                    <a:schemeClr val="lt1"/>
                  </a:solidFill>
                  <a:latin typeface="Arial"/>
                  <a:ea typeface="Arial"/>
                  <a:cs typeface="Arial"/>
                  <a:sym typeface="Arial"/>
                </a:rPr>
                <a:t>único</a:t>
              </a:r>
              <a:r>
                <a:rPr lang="en-US" sz="1500" b="0" i="0" u="none" strike="noStrike" cap="none" dirty="0">
                  <a:solidFill>
                    <a:schemeClr val="lt1"/>
                  </a:solidFill>
                  <a:latin typeface="Arial"/>
                  <a:ea typeface="Arial"/>
                  <a:cs typeface="Arial"/>
                  <a:sym typeface="Arial"/>
                </a:rPr>
                <a:t> que </a:t>
              </a:r>
              <a:r>
                <a:rPr lang="en-US" sz="1500" b="0" i="0" u="none" strike="noStrike" cap="none" dirty="0" err="1">
                  <a:solidFill>
                    <a:schemeClr val="lt1"/>
                  </a:solidFill>
                  <a:latin typeface="Arial"/>
                  <a:ea typeface="Arial"/>
                  <a:cs typeface="Arial"/>
                  <a:sym typeface="Arial"/>
                </a:rPr>
                <a:t>persiste</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en</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su</a:t>
              </a:r>
              <a:r>
                <a:rPr lang="en-US" sz="1500" b="0" i="0" u="none" strike="noStrike" cap="none" dirty="0">
                  <a:solidFill>
                    <a:schemeClr val="lt1"/>
                  </a:solidFill>
                  <a:latin typeface="Arial"/>
                  <a:ea typeface="Arial"/>
                  <a:cs typeface="Arial"/>
                  <a:sym typeface="Arial"/>
                </a:rPr>
                <a:t> forma </a:t>
              </a:r>
              <a:r>
                <a:rPr lang="en-US" sz="1500" b="0" i="0" u="none" strike="noStrike" cap="none" dirty="0" err="1">
                  <a:solidFill>
                    <a:schemeClr val="lt1"/>
                  </a:solidFill>
                  <a:latin typeface="Arial"/>
                  <a:ea typeface="Arial"/>
                  <a:cs typeface="Arial"/>
                  <a:sym typeface="Arial"/>
                </a:rPr>
                <a:t>salvaje</a:t>
              </a:r>
              <a:r>
                <a:rPr lang="en-US" sz="1500" b="0" i="0" u="none" strike="noStrike" cap="none" dirty="0">
                  <a:solidFill>
                    <a:schemeClr val="lt1"/>
                  </a:solidFill>
                  <a:latin typeface="Arial"/>
                  <a:ea typeface="Arial"/>
                  <a:cs typeface="Arial"/>
                  <a:sym typeface="Arial"/>
                </a:rPr>
                <a:t>, que es </a:t>
              </a:r>
              <a:r>
                <a:rPr lang="en-US" sz="1500" b="0" i="0" u="none" strike="noStrike" cap="none" dirty="0" err="1">
                  <a:solidFill>
                    <a:schemeClr val="lt1"/>
                  </a:solidFill>
                  <a:latin typeface="Arial"/>
                  <a:ea typeface="Arial"/>
                  <a:cs typeface="Arial"/>
                  <a:sym typeface="Arial"/>
                </a:rPr>
                <a:t>el</a:t>
              </a:r>
              <a:r>
                <a:rPr lang="en-US" sz="1500" b="0" i="0" u="none" strike="noStrike" cap="none" dirty="0">
                  <a:solidFill>
                    <a:schemeClr val="lt1"/>
                  </a:solidFill>
                  <a:latin typeface="Arial"/>
                  <a:ea typeface="Arial"/>
                  <a:cs typeface="Arial"/>
                  <a:sym typeface="Arial"/>
                </a:rPr>
                <a:t> mayor </a:t>
              </a:r>
              <a:r>
                <a:rPr lang="en-US" sz="1500" b="0" i="0" u="none" strike="noStrike" cap="none" dirty="0" err="1">
                  <a:solidFill>
                    <a:schemeClr val="lt1"/>
                  </a:solidFill>
                  <a:latin typeface="Arial"/>
                  <a:ea typeface="Arial"/>
                  <a:cs typeface="Arial"/>
                  <a:sym typeface="Arial"/>
                </a:rPr>
                <a:t>causante</a:t>
              </a:r>
              <a:r>
                <a:rPr lang="en-US" sz="1500" b="0" i="0" u="none" strike="noStrike" cap="none" dirty="0">
                  <a:solidFill>
                    <a:schemeClr val="lt1"/>
                  </a:solidFill>
                  <a:latin typeface="Arial"/>
                  <a:ea typeface="Arial"/>
                  <a:cs typeface="Arial"/>
                  <a:sym typeface="Arial"/>
                </a:rPr>
                <a:t> de </a:t>
              </a:r>
              <a:r>
                <a:rPr lang="en-US" sz="1500" b="0" i="0" u="none" strike="noStrike" cap="none" dirty="0" err="1">
                  <a:solidFill>
                    <a:schemeClr val="lt1"/>
                  </a:solidFill>
                  <a:latin typeface="Arial"/>
                  <a:ea typeface="Arial"/>
                  <a:cs typeface="Arial"/>
                  <a:sym typeface="Arial"/>
                </a:rPr>
                <a:t>los</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casos</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paralíticos</a:t>
              </a:r>
              <a:r>
                <a:rPr lang="en-US" sz="1500" b="0" i="0" u="none" strike="noStrike" cap="none" dirty="0">
                  <a:solidFill>
                    <a:schemeClr val="lt1"/>
                  </a:solidFill>
                  <a:latin typeface="Arial"/>
                  <a:ea typeface="Arial"/>
                  <a:cs typeface="Arial"/>
                  <a:sym typeface="Arial"/>
                </a:rPr>
                <a:t> y de </a:t>
              </a:r>
              <a:r>
                <a:rPr lang="en-US" sz="1500" b="0" i="0" u="none" strike="noStrike" cap="none" dirty="0" err="1">
                  <a:solidFill>
                    <a:schemeClr val="lt1"/>
                  </a:solidFill>
                  <a:latin typeface="Arial"/>
                  <a:ea typeface="Arial"/>
                  <a:cs typeface="Arial"/>
                  <a:sym typeface="Arial"/>
                </a:rPr>
                <a:t>epidemias</a:t>
              </a:r>
              <a:r>
                <a:rPr lang="en-US" sz="1500" b="0" i="0" u="none" strike="noStrike" cap="none" dirty="0">
                  <a:solidFill>
                    <a:schemeClr val="lt1"/>
                  </a:solidFill>
                  <a:latin typeface="Arial"/>
                  <a:ea typeface="Arial"/>
                  <a:cs typeface="Arial"/>
                  <a:sym typeface="Arial"/>
                </a:rPr>
                <a:t>. Sus </a:t>
              </a:r>
              <a:r>
                <a:rPr lang="en-US" sz="1500" b="0" i="0" u="none" strike="noStrike" cap="none" dirty="0" err="1">
                  <a:solidFill>
                    <a:schemeClr val="lt1"/>
                  </a:solidFill>
                  <a:latin typeface="Arial"/>
                  <a:ea typeface="Arial"/>
                  <a:cs typeface="Arial"/>
                  <a:sym typeface="Arial"/>
                </a:rPr>
                <a:t>derivados</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vacunales</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también</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producen</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parálisis</a:t>
              </a:r>
              <a:r>
                <a:rPr lang="en-US" sz="1500" b="0" i="0" u="none" strike="noStrike" cap="none" dirty="0">
                  <a:solidFill>
                    <a:schemeClr val="lt1"/>
                  </a:solidFill>
                  <a:latin typeface="Arial"/>
                  <a:ea typeface="Arial"/>
                  <a:cs typeface="Arial"/>
                  <a:sym typeface="Arial"/>
                </a:rPr>
                <a:t>. Los </a:t>
              </a:r>
              <a:r>
                <a:rPr lang="en-US" sz="1500" b="0" i="0" u="none" strike="noStrike" cap="none" dirty="0" err="1">
                  <a:solidFill>
                    <a:schemeClr val="lt1"/>
                  </a:solidFill>
                  <a:latin typeface="Arial"/>
                  <a:ea typeface="Arial"/>
                  <a:cs typeface="Arial"/>
                  <a:sym typeface="Arial"/>
                </a:rPr>
                <a:t>tipos</a:t>
              </a:r>
              <a:r>
                <a:rPr lang="en-US" sz="1500" b="0" i="0" u="none" strike="noStrike" cap="none" dirty="0">
                  <a:solidFill>
                    <a:schemeClr val="lt1"/>
                  </a:solidFill>
                  <a:latin typeface="Arial"/>
                  <a:ea typeface="Arial"/>
                  <a:cs typeface="Arial"/>
                  <a:sym typeface="Arial"/>
                </a:rPr>
                <a:t> 2 y 3, </a:t>
              </a:r>
              <a:r>
                <a:rPr lang="en-US" sz="1500" b="0" i="0" u="none" strike="noStrike" cap="none" dirty="0" err="1">
                  <a:solidFill>
                    <a:schemeClr val="lt1"/>
                  </a:solidFill>
                  <a:latin typeface="Arial"/>
                  <a:ea typeface="Arial"/>
                  <a:cs typeface="Arial"/>
                  <a:sym typeface="Arial"/>
                </a:rPr>
                <a:t>cuyas</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formas</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salvajes</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fueron</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erradicadas</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pero</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permanecen</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en</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su</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rol</a:t>
              </a:r>
              <a:r>
                <a:rPr lang="en-US" sz="1500" b="0" i="0" u="none" strike="noStrike" cap="none" dirty="0">
                  <a:solidFill>
                    <a:schemeClr val="lt1"/>
                  </a:solidFill>
                  <a:latin typeface="Arial"/>
                  <a:ea typeface="Arial"/>
                  <a:cs typeface="Arial"/>
                  <a:sym typeface="Arial"/>
                </a:rPr>
                <a:t> de </a:t>
              </a:r>
              <a:r>
                <a:rPr lang="en-US" sz="1500" b="0" i="0" u="none" strike="noStrike" cap="none" dirty="0" err="1">
                  <a:solidFill>
                    <a:schemeClr val="lt1"/>
                  </a:solidFill>
                  <a:latin typeface="Arial"/>
                  <a:ea typeface="Arial"/>
                  <a:cs typeface="Arial"/>
                  <a:sym typeface="Arial"/>
                </a:rPr>
                <a:t>responsables</a:t>
              </a:r>
              <a:r>
                <a:rPr lang="en-US" sz="1500" b="0" i="0" u="none" strike="noStrike" cap="none" dirty="0">
                  <a:solidFill>
                    <a:schemeClr val="lt1"/>
                  </a:solidFill>
                  <a:latin typeface="Arial"/>
                  <a:ea typeface="Arial"/>
                  <a:cs typeface="Arial"/>
                  <a:sym typeface="Arial"/>
                </a:rPr>
                <a:t> de </a:t>
              </a:r>
              <a:r>
                <a:rPr lang="en-US" sz="1500" b="0" i="0" u="none" strike="noStrike" cap="none" dirty="0" err="1">
                  <a:solidFill>
                    <a:schemeClr val="lt1"/>
                  </a:solidFill>
                  <a:latin typeface="Arial"/>
                  <a:ea typeface="Arial"/>
                  <a:cs typeface="Arial"/>
                  <a:sym typeface="Arial"/>
                </a:rPr>
                <a:t>parálisis</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asociadas</a:t>
              </a:r>
              <a:r>
                <a:rPr lang="en-US" sz="1500" b="0" i="0" u="none" strike="noStrike" cap="none" dirty="0">
                  <a:solidFill>
                    <a:schemeClr val="lt1"/>
                  </a:solidFill>
                  <a:latin typeface="Arial"/>
                  <a:ea typeface="Arial"/>
                  <a:cs typeface="Arial"/>
                  <a:sym typeface="Arial"/>
                </a:rPr>
                <a:t> a la </a:t>
              </a:r>
              <a:r>
                <a:rPr lang="en-US" sz="1500" b="0" i="0" u="none" strike="noStrike" cap="none" dirty="0" err="1">
                  <a:solidFill>
                    <a:schemeClr val="lt1"/>
                  </a:solidFill>
                  <a:latin typeface="Arial"/>
                  <a:ea typeface="Arial"/>
                  <a:cs typeface="Arial"/>
                  <a:sym typeface="Arial"/>
                </a:rPr>
                <a:t>vacuna</a:t>
              </a:r>
              <a:r>
                <a:rPr lang="en-US" sz="1500" b="0" i="0" u="none" strike="noStrike" cap="none" dirty="0">
                  <a:solidFill>
                    <a:schemeClr val="lt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588" name="Google Shape;588;p29"/>
            <p:cNvSpPr/>
            <p:nvPr/>
          </p:nvSpPr>
          <p:spPr>
            <a:xfrm>
              <a:off x="0" y="998252"/>
              <a:ext cx="10927829" cy="824850"/>
            </a:xfrm>
            <a:prstGeom prst="roundRect">
              <a:avLst>
                <a:gd name="adj" fmla="val 16667"/>
              </a:avLst>
            </a:prstGeom>
            <a:solidFill>
              <a:srgbClr val="C8BE1E"/>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29"/>
            <p:cNvSpPr txBox="1"/>
            <p:nvPr/>
          </p:nvSpPr>
          <p:spPr>
            <a:xfrm>
              <a:off x="40266" y="1038518"/>
              <a:ext cx="10847297" cy="74431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Arial"/>
                  <a:ea typeface="Arial"/>
                  <a:cs typeface="Arial"/>
                  <a:sym typeface="Arial"/>
                </a:rPr>
                <a:t>El único reservorio es el ser humano. </a:t>
              </a:r>
              <a:endParaRPr sz="1400" b="0" i="0" u="none" strike="noStrike" cap="none">
                <a:solidFill>
                  <a:srgbClr val="000000"/>
                </a:solidFill>
                <a:latin typeface="Arial"/>
                <a:ea typeface="Arial"/>
                <a:cs typeface="Arial"/>
                <a:sym typeface="Arial"/>
              </a:endParaRPr>
            </a:p>
          </p:txBody>
        </p:sp>
        <p:sp>
          <p:nvSpPr>
            <p:cNvPr id="590" name="Google Shape;590;p29"/>
            <p:cNvSpPr/>
            <p:nvPr/>
          </p:nvSpPr>
          <p:spPr>
            <a:xfrm>
              <a:off x="0" y="1866302"/>
              <a:ext cx="10927829" cy="824850"/>
            </a:xfrm>
            <a:prstGeom prst="roundRect">
              <a:avLst>
                <a:gd name="adj" fmla="val 16667"/>
              </a:avLst>
            </a:prstGeom>
            <a:solidFill>
              <a:srgbClr val="55971D"/>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29"/>
            <p:cNvSpPr txBox="1"/>
            <p:nvPr/>
          </p:nvSpPr>
          <p:spPr>
            <a:xfrm>
              <a:off x="40266" y="1906568"/>
              <a:ext cx="10847297" cy="74431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Arial"/>
                  <a:ea typeface="Arial"/>
                  <a:cs typeface="Arial"/>
                  <a:sym typeface="Arial"/>
                </a:rPr>
                <a:t>Se transmite de persona a persona por contacto con heces y / o secreciones respiratorias.</a:t>
              </a:r>
              <a:endParaRPr sz="1400" b="0" i="0" u="none" strike="noStrike" cap="none">
                <a:solidFill>
                  <a:srgbClr val="000000"/>
                </a:solidFill>
                <a:latin typeface="Arial"/>
                <a:ea typeface="Arial"/>
                <a:cs typeface="Arial"/>
                <a:sym typeface="Arial"/>
              </a:endParaRPr>
            </a:p>
          </p:txBody>
        </p:sp>
        <p:sp>
          <p:nvSpPr>
            <p:cNvPr id="592" name="Google Shape;592;p29"/>
            <p:cNvSpPr/>
            <p:nvPr/>
          </p:nvSpPr>
          <p:spPr>
            <a:xfrm>
              <a:off x="0" y="2734352"/>
              <a:ext cx="10927829" cy="824850"/>
            </a:xfrm>
            <a:prstGeom prst="roundRect">
              <a:avLst>
                <a:gd name="adj" fmla="val 16667"/>
              </a:avLst>
            </a:prstGeom>
            <a:solidFill>
              <a:srgbClr val="186923"/>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29"/>
            <p:cNvSpPr txBox="1"/>
            <p:nvPr/>
          </p:nvSpPr>
          <p:spPr>
            <a:xfrm>
              <a:off x="40266" y="2774618"/>
              <a:ext cx="10847297" cy="74431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Arial"/>
                  <a:ea typeface="Arial"/>
                  <a:cs typeface="Arial"/>
                  <a:sym typeface="Arial"/>
                </a:rPr>
                <a:t>La vía principal de transmisión es fecal-oral y se asocia al saneamiento deficiente como en los países en desarrollo. Mientras que la transmisión oral-oral es muy infrecuente y ocurre en países con estándar sanitario elevado. </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5"/>
                                        </p:tgtEl>
                                        <p:attrNameLst>
                                          <p:attrName>style.visibility</p:attrName>
                                        </p:attrNameLst>
                                      </p:cBhvr>
                                      <p:to>
                                        <p:strVal val="visible"/>
                                      </p:to>
                                    </p:set>
                                    <p:animEffect transition="in" filter="fade">
                                      <p:cBhvr>
                                        <p:cTn id="7" dur="500"/>
                                        <p:tgtEl>
                                          <p:spTgt spid="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pic>
        <p:nvPicPr>
          <p:cNvPr id="598" name="Google Shape;598;p27"/>
          <p:cNvPicPr preferRelativeResize="0"/>
          <p:nvPr/>
        </p:nvPicPr>
        <p:blipFill rotWithShape="1">
          <a:blip r:embed="rId3">
            <a:alphaModFix/>
          </a:blip>
          <a:srcRect r="-4" b="27712"/>
          <a:stretch/>
        </p:blipFill>
        <p:spPr>
          <a:xfrm>
            <a:off x="1310502" y="2380595"/>
            <a:ext cx="4060587" cy="1915187"/>
          </a:xfrm>
          <a:custGeom>
            <a:avLst/>
            <a:gdLst/>
            <a:ahLst/>
            <a:cxnLst/>
            <a:rect l="l" t="t" r="r" b="b"/>
            <a:pathLst>
              <a:path w="5414116" h="2553582" extrusionOk="0">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a:noFill/>
          <a:ln>
            <a:noFill/>
          </a:ln>
        </p:spPr>
      </p:pic>
      <p:sp>
        <p:nvSpPr>
          <p:cNvPr id="599" name="Google Shape;599;p27"/>
          <p:cNvSpPr txBox="1"/>
          <p:nvPr/>
        </p:nvSpPr>
        <p:spPr>
          <a:xfrm>
            <a:off x="5790175" y="2380595"/>
            <a:ext cx="5905296" cy="15093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dirty="0" err="1">
                <a:solidFill>
                  <a:schemeClr val="dk1"/>
                </a:solidFill>
                <a:latin typeface="Arial"/>
                <a:ea typeface="Arial"/>
                <a:cs typeface="Arial"/>
                <a:sym typeface="Arial"/>
              </a:rPr>
              <a:t>Riesgo</a:t>
            </a:r>
            <a:r>
              <a:rPr lang="en-US" sz="1800" b="1" i="0" u="none" strike="noStrike" cap="none" dirty="0">
                <a:solidFill>
                  <a:schemeClr val="dk1"/>
                </a:solidFill>
                <a:latin typeface="Arial"/>
                <a:ea typeface="Arial"/>
                <a:cs typeface="Arial"/>
                <a:sym typeface="Arial"/>
              </a:rPr>
              <a:t> de </a:t>
            </a:r>
            <a:r>
              <a:rPr lang="en-US" sz="1800" b="1" i="0" u="none" strike="noStrike" cap="none" dirty="0" err="1">
                <a:solidFill>
                  <a:schemeClr val="dk1"/>
                </a:solidFill>
                <a:latin typeface="Arial"/>
                <a:ea typeface="Arial"/>
                <a:cs typeface="Arial"/>
                <a:sym typeface="Arial"/>
              </a:rPr>
              <a:t>poliomielitis</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en</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países</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libres</a:t>
            </a:r>
            <a:r>
              <a:rPr lang="en-US" sz="1800" b="1" i="0" u="none" strike="noStrike" cap="none" dirty="0">
                <a:solidFill>
                  <a:schemeClr val="dk1"/>
                </a:solidFill>
                <a:latin typeface="Arial"/>
                <a:ea typeface="Arial"/>
                <a:cs typeface="Arial"/>
                <a:sym typeface="Arial"/>
              </a:rPr>
              <a:t> de virus es:</a:t>
            </a:r>
            <a:r>
              <a:rPr lang="en-US" sz="18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Courier New"/>
              <a:buChar char="o"/>
            </a:pPr>
            <a:r>
              <a:rPr lang="en-US" sz="1800" b="1" i="1" u="none" strike="noStrike" cap="none" dirty="0" err="1">
                <a:solidFill>
                  <a:schemeClr val="dk1"/>
                </a:solidFill>
                <a:latin typeface="Arial"/>
                <a:ea typeface="Arial"/>
                <a:cs typeface="Arial"/>
                <a:sym typeface="Arial"/>
              </a:rPr>
              <a:t>Introducción</a:t>
            </a:r>
            <a:r>
              <a:rPr lang="en-US" sz="1800" b="1" i="1" u="none" strike="noStrike" cap="none" dirty="0">
                <a:solidFill>
                  <a:schemeClr val="dk1"/>
                </a:solidFill>
                <a:latin typeface="Arial"/>
                <a:ea typeface="Arial"/>
                <a:cs typeface="Arial"/>
                <a:sym typeface="Arial"/>
              </a:rPr>
              <a:t> del virus </a:t>
            </a:r>
            <a:r>
              <a:rPr lang="en-US" sz="1800" b="1" i="1" u="none" strike="noStrike" cap="none" dirty="0" err="1">
                <a:solidFill>
                  <a:schemeClr val="dk1"/>
                </a:solidFill>
                <a:latin typeface="Arial"/>
                <a:ea typeface="Arial"/>
                <a:cs typeface="Arial"/>
                <a:sym typeface="Arial"/>
              </a:rPr>
              <a:t>salvaje</a:t>
            </a:r>
            <a:r>
              <a:rPr lang="en-US" sz="1800" b="1" i="1"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desde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países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endémicos</a:t>
            </a:r>
            <a:r>
              <a:rPr lang="en-US" sz="1800" b="0" i="0" u="none" strike="noStrike" cap="none" dirty="0">
                <a:solidFill>
                  <a:schemeClr val="dk1"/>
                </a:solidFill>
                <a:latin typeface="Arial"/>
                <a:ea typeface="Arial"/>
                <a:cs typeface="Arial"/>
                <a:sym typeface="Arial"/>
              </a:rPr>
              <a:t>, es </a:t>
            </a:r>
            <a:r>
              <a:rPr lang="en-US" sz="1800" b="0" i="0" u="none" strike="noStrike" cap="none" dirty="0" err="1">
                <a:solidFill>
                  <a:schemeClr val="dk1"/>
                </a:solidFill>
                <a:latin typeface="Arial"/>
                <a:ea typeface="Arial"/>
                <a:cs typeface="Arial"/>
                <a:sym typeface="Arial"/>
              </a:rPr>
              <a:t>decir</a:t>
            </a:r>
            <a:r>
              <a:rPr lang="en-US" sz="1800" b="0" i="0" u="none" strike="noStrike" cap="none" dirty="0">
                <a:solidFill>
                  <a:schemeClr val="dk1"/>
                </a:solidFill>
                <a:latin typeface="Arial"/>
                <a:ea typeface="Arial"/>
                <a:cs typeface="Arial"/>
                <a:sym typeface="Arial"/>
              </a:rPr>
              <a:t> un </a:t>
            </a:r>
            <a:r>
              <a:rPr lang="en-US" sz="1800" b="0" i="0" u="none" strike="noStrike" cap="none" dirty="0" err="1">
                <a:solidFill>
                  <a:schemeClr val="dk1"/>
                </a:solidFill>
                <a:latin typeface="Arial"/>
                <a:ea typeface="Arial"/>
                <a:cs typeface="Arial"/>
                <a:sym typeface="Arial"/>
              </a:rPr>
              <a:t>caso</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importado</a:t>
            </a:r>
            <a:r>
              <a:rPr lang="en-US" sz="180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Courier New"/>
              <a:buChar char="o"/>
            </a:pPr>
            <a:r>
              <a:rPr lang="en-US" sz="1800" b="1" i="1" u="none" strike="noStrike" cap="none" dirty="0" err="1">
                <a:solidFill>
                  <a:schemeClr val="dk1"/>
                </a:solidFill>
                <a:latin typeface="Arial"/>
                <a:ea typeface="Arial"/>
                <a:cs typeface="Arial"/>
                <a:sym typeface="Arial"/>
              </a:rPr>
              <a:t>Mutación</a:t>
            </a:r>
            <a:r>
              <a:rPr lang="en-US" sz="1800" b="1" i="1" u="none" strike="noStrike" cap="none" dirty="0">
                <a:solidFill>
                  <a:schemeClr val="dk1"/>
                </a:solidFill>
                <a:latin typeface="Arial"/>
                <a:ea typeface="Arial"/>
                <a:cs typeface="Arial"/>
                <a:sym typeface="Arial"/>
              </a:rPr>
              <a:t> de virus </a:t>
            </a:r>
            <a:r>
              <a:rPr lang="en-US" sz="1800" b="1" i="1" u="none" strike="noStrike" cap="none" dirty="0" err="1">
                <a:solidFill>
                  <a:schemeClr val="dk1"/>
                </a:solidFill>
                <a:latin typeface="Arial"/>
                <a:ea typeface="Arial"/>
                <a:cs typeface="Arial"/>
                <a:sym typeface="Arial"/>
              </a:rPr>
              <a:t>atenuados</a:t>
            </a:r>
            <a:r>
              <a:rPr lang="en-US" sz="1800" b="1" i="1" u="none" strike="noStrike" cap="none" dirty="0">
                <a:solidFill>
                  <a:schemeClr val="dk1"/>
                </a:solidFill>
                <a:latin typeface="Arial"/>
                <a:ea typeface="Arial"/>
                <a:cs typeface="Arial"/>
                <a:sym typeface="Arial"/>
              </a:rPr>
              <a:t> </a:t>
            </a:r>
            <a:r>
              <a:rPr lang="en-US" sz="1800" b="0" i="0" u="none" strike="noStrike" cap="none" dirty="0">
                <a:solidFill>
                  <a:schemeClr val="dk1"/>
                </a:solidFill>
                <a:latin typeface="Arial"/>
                <a:ea typeface="Arial"/>
                <a:cs typeface="Arial"/>
                <a:sym typeface="Arial"/>
              </a:rPr>
              <a:t>de la </a:t>
            </a:r>
            <a:r>
              <a:rPr lang="en-US" sz="1800" b="0" i="0" u="none" strike="noStrike" cap="none" dirty="0" err="1">
                <a:solidFill>
                  <a:schemeClr val="dk1"/>
                </a:solidFill>
                <a:latin typeface="Arial"/>
                <a:ea typeface="Arial"/>
                <a:cs typeface="Arial"/>
                <a:sym typeface="Arial"/>
              </a:rPr>
              <a:t>vacuna</a:t>
            </a:r>
            <a:r>
              <a:rPr lang="en-US" sz="1800" b="0" i="0" u="none" strike="noStrike" cap="none" dirty="0">
                <a:solidFill>
                  <a:schemeClr val="dk1"/>
                </a:solidFill>
                <a:latin typeface="Arial"/>
                <a:ea typeface="Arial"/>
                <a:cs typeface="Arial"/>
                <a:sym typeface="Arial"/>
              </a:rPr>
              <a:t> de polio oral que </a:t>
            </a:r>
            <a:r>
              <a:rPr lang="en-US" sz="1800" b="0" i="0" u="none" strike="noStrike" cap="none" dirty="0" err="1">
                <a:solidFill>
                  <a:schemeClr val="dk1"/>
                </a:solidFill>
                <a:latin typeface="Arial"/>
                <a:ea typeface="Arial"/>
                <a:cs typeface="Arial"/>
                <a:sym typeface="Arial"/>
              </a:rPr>
              <a:t>recuperen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su</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neurovirulencia</a:t>
            </a:r>
            <a:r>
              <a:rPr lang="en-US" sz="180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600" name="Google Shape;600;p27"/>
          <p:cNvSpPr txBox="1"/>
          <p:nvPr/>
        </p:nvSpPr>
        <p:spPr>
          <a:xfrm>
            <a:off x="978998" y="5534752"/>
            <a:ext cx="10234003" cy="482633"/>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accent2"/>
                </a:solidFill>
                <a:latin typeface="Arial"/>
                <a:ea typeface="Arial"/>
                <a:cs typeface="Arial"/>
                <a:sym typeface="Arial"/>
              </a:rPr>
              <a:t>Viru</a:t>
            </a:r>
            <a:r>
              <a:rPr lang="en-US" sz="2800" b="1" i="1" u="none" strike="noStrike" cap="none" dirty="0">
                <a:solidFill>
                  <a:schemeClr val="accent2"/>
                </a:solidFill>
                <a:latin typeface="Arial"/>
                <a:ea typeface="Arial"/>
                <a:cs typeface="Arial"/>
                <a:sym typeface="Arial"/>
              </a:rPr>
              <a:t>s </a:t>
            </a:r>
            <a:r>
              <a:rPr lang="en-US" sz="2800" b="1" i="1" u="none" strike="noStrike" cap="none" dirty="0" err="1">
                <a:solidFill>
                  <a:schemeClr val="accent2"/>
                </a:solidFill>
                <a:latin typeface="Arial"/>
                <a:ea typeface="Arial"/>
                <a:cs typeface="Arial"/>
                <a:sym typeface="Arial"/>
              </a:rPr>
              <a:t>Erradicable</a:t>
            </a:r>
            <a:r>
              <a:rPr lang="en-US" sz="2800" b="1" i="1" u="none" strike="noStrike" cap="none" dirty="0">
                <a:solidFill>
                  <a:schemeClr val="accent2"/>
                </a:solidFill>
                <a:latin typeface="Arial"/>
                <a:ea typeface="Arial"/>
                <a:cs typeface="Arial"/>
                <a:sym typeface="Arial"/>
              </a:rPr>
              <a:t>: </a:t>
            </a:r>
            <a:r>
              <a:rPr lang="en-US" sz="2800" b="0" i="1" u="none" strike="noStrike" cap="none" dirty="0" err="1">
                <a:solidFill>
                  <a:schemeClr val="accent2"/>
                </a:solidFill>
                <a:latin typeface="Arial"/>
                <a:ea typeface="Arial"/>
                <a:cs typeface="Arial"/>
                <a:sym typeface="Arial"/>
              </a:rPr>
              <a:t>único</a:t>
            </a:r>
            <a:r>
              <a:rPr lang="en-US" sz="2800" b="0" i="1" u="none" strike="noStrike" cap="none" dirty="0">
                <a:solidFill>
                  <a:schemeClr val="accent2"/>
                </a:solidFill>
                <a:latin typeface="Arial"/>
                <a:ea typeface="Arial"/>
                <a:cs typeface="Arial"/>
                <a:sym typeface="Arial"/>
              </a:rPr>
              <a:t> </a:t>
            </a:r>
            <a:r>
              <a:rPr lang="en-US" sz="2800" b="0" i="1" u="none" strike="noStrike" cap="none" dirty="0" err="1">
                <a:solidFill>
                  <a:schemeClr val="accent2"/>
                </a:solidFill>
                <a:latin typeface="Arial"/>
                <a:ea typeface="Arial"/>
                <a:cs typeface="Arial"/>
                <a:sym typeface="Arial"/>
              </a:rPr>
              <a:t>reservorio</a:t>
            </a:r>
            <a:r>
              <a:rPr lang="en-US" sz="2800" b="0" i="1" u="none" strike="noStrike" cap="none" dirty="0">
                <a:solidFill>
                  <a:schemeClr val="accent2"/>
                </a:solidFill>
                <a:latin typeface="Arial"/>
                <a:ea typeface="Arial"/>
                <a:cs typeface="Arial"/>
                <a:sym typeface="Arial"/>
              </a:rPr>
              <a:t>, </a:t>
            </a:r>
            <a:r>
              <a:rPr lang="en-US" sz="2800" b="0" i="1" u="none" strike="noStrike" cap="none" dirty="0" err="1">
                <a:solidFill>
                  <a:schemeClr val="accent2"/>
                </a:solidFill>
                <a:latin typeface="Arial"/>
                <a:ea typeface="Arial"/>
                <a:cs typeface="Arial"/>
                <a:sym typeface="Arial"/>
              </a:rPr>
              <a:t>vacunas</a:t>
            </a:r>
            <a:r>
              <a:rPr lang="en-US" sz="2800" b="0" i="1" u="none" strike="noStrike" cap="none" dirty="0">
                <a:solidFill>
                  <a:schemeClr val="accent2"/>
                </a:solidFill>
                <a:latin typeface="Arial"/>
                <a:ea typeface="Arial"/>
                <a:cs typeface="Arial"/>
                <a:sym typeface="Arial"/>
              </a:rPr>
              <a:t> </a:t>
            </a:r>
            <a:r>
              <a:rPr lang="en-US" sz="2800" b="0" i="1" u="none" strike="noStrike" cap="none" dirty="0" err="1">
                <a:solidFill>
                  <a:schemeClr val="accent2"/>
                </a:solidFill>
                <a:latin typeface="Arial"/>
                <a:ea typeface="Arial"/>
                <a:cs typeface="Arial"/>
                <a:sym typeface="Arial"/>
              </a:rPr>
              <a:t>eficaces</a:t>
            </a:r>
            <a:r>
              <a:rPr lang="en-US" sz="2800" b="0" i="1" u="none" strike="noStrike" cap="none" dirty="0">
                <a:solidFill>
                  <a:schemeClr val="accent2"/>
                </a:solidFill>
                <a:latin typeface="Arial"/>
                <a:ea typeface="Arial"/>
                <a:cs typeface="Arial"/>
                <a:sym typeface="Arial"/>
              </a:rPr>
              <a:t> y </a:t>
            </a:r>
            <a:r>
              <a:rPr lang="en-US" sz="2800" b="0" i="1" u="none" strike="noStrike" cap="none" dirty="0" err="1">
                <a:solidFill>
                  <a:schemeClr val="accent2"/>
                </a:solidFill>
                <a:latin typeface="Arial"/>
                <a:ea typeface="Arial"/>
                <a:cs typeface="Arial"/>
                <a:sym typeface="Arial"/>
              </a:rPr>
              <a:t>seguras</a:t>
            </a:r>
            <a:r>
              <a:rPr lang="en-US" sz="2800" b="0" i="1" u="none" strike="noStrike" cap="none" dirty="0">
                <a:solidFill>
                  <a:schemeClr val="accent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601" name="Google Shape;601;p27"/>
          <p:cNvSpPr txBox="1"/>
          <p:nvPr/>
        </p:nvSpPr>
        <p:spPr>
          <a:xfrm>
            <a:off x="422172" y="318039"/>
            <a:ext cx="9267517" cy="99417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Play"/>
              <a:buNone/>
            </a:pPr>
            <a:r>
              <a:rPr lang="en-US" sz="4400" b="0" i="0" u="none" strike="noStrike" cap="none">
                <a:solidFill>
                  <a:schemeClr val="dk1"/>
                </a:solidFill>
                <a:latin typeface="Play"/>
                <a:ea typeface="Play"/>
                <a:cs typeface="Play"/>
                <a:sym typeface="Play"/>
              </a:rPr>
              <a:t>Poliomielitis: hacia la erradicación </a:t>
            </a:r>
            <a:endParaRPr sz="4400" b="0" i="0" u="none" strike="noStrike" cap="none">
              <a:solidFill>
                <a:schemeClr val="dk1"/>
              </a:solidFill>
              <a:latin typeface="Play"/>
              <a:ea typeface="Play"/>
              <a:cs typeface="Play"/>
              <a:sym typeface="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9"/>
                                        </p:tgtEl>
                                        <p:attrNameLst>
                                          <p:attrName>style.visibility</p:attrName>
                                        </p:attrNameLst>
                                      </p:cBhvr>
                                      <p:to>
                                        <p:strVal val="visible"/>
                                      </p:to>
                                    </p:set>
                                    <p:animEffect transition="in" filter="fade">
                                      <p:cBhvr>
                                        <p:cTn id="7" dur="500"/>
                                        <p:tgtEl>
                                          <p:spTgt spid="5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00"/>
                                        </p:tgtEl>
                                        <p:attrNameLst>
                                          <p:attrName>style.visibility</p:attrName>
                                        </p:attrNameLst>
                                      </p:cBhvr>
                                      <p:to>
                                        <p:strVal val="visible"/>
                                      </p:to>
                                    </p:set>
                                    <p:animEffect transition="in" filter="wipe(down)">
                                      <p:cBhvr>
                                        <p:cTn id="12" dur="500"/>
                                        <p:tgtEl>
                                          <p:spTgt spid="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 grpId="0"/>
      <p:bldP spid="6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title"/>
          </p:nvPr>
        </p:nvSpPr>
        <p:spPr>
          <a:xfrm>
            <a:off x="873945" y="146791"/>
            <a:ext cx="11381316" cy="880533"/>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Clr>
                <a:schemeClr val="accent5"/>
              </a:buClr>
              <a:buSzPts val="2700"/>
              <a:buFont typeface="Play"/>
              <a:buNone/>
            </a:pPr>
            <a:r>
              <a:rPr lang="en-US" b="1"/>
              <a:t>¿Qué es la Vigilancia en Salud Pública?</a:t>
            </a:r>
            <a:endParaRPr b="1"/>
          </a:p>
        </p:txBody>
      </p:sp>
      <p:sp>
        <p:nvSpPr>
          <p:cNvPr id="119" name="Google Shape;119;p3"/>
          <p:cNvSpPr txBox="1">
            <a:spLocks noGrp="1"/>
          </p:cNvSpPr>
          <p:nvPr>
            <p:ph type="body" idx="4294967295"/>
          </p:nvPr>
        </p:nvSpPr>
        <p:spPr>
          <a:xfrm>
            <a:off x="537264" y="5925277"/>
            <a:ext cx="9992784" cy="6244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1400"/>
              <a:buNone/>
            </a:pPr>
            <a:r>
              <a:rPr lang="en-US" sz="1467">
                <a:solidFill>
                  <a:srgbClr val="BFBFBF"/>
                </a:solidFill>
                <a:latin typeface="Arial"/>
                <a:ea typeface="Arial"/>
                <a:cs typeface="Arial"/>
                <a:sym typeface="Arial"/>
              </a:rPr>
              <a:t>Adaptado de: CDC. Updated guidelines for evaluating public health surveillance systems. MMWR 2001;50(No. RR-13).</a:t>
            </a:r>
            <a:endParaRPr sz="2000">
              <a:solidFill>
                <a:srgbClr val="BFBFBF"/>
              </a:solidFill>
            </a:endParaRPr>
          </a:p>
        </p:txBody>
      </p:sp>
      <p:grpSp>
        <p:nvGrpSpPr>
          <p:cNvPr id="120" name="Google Shape;120;p3"/>
          <p:cNvGrpSpPr/>
          <p:nvPr/>
        </p:nvGrpSpPr>
        <p:grpSpPr>
          <a:xfrm>
            <a:off x="623392" y="1412776"/>
            <a:ext cx="11041227" cy="4416491"/>
            <a:chOff x="2534" y="0"/>
            <a:chExt cx="10507770" cy="4351200"/>
          </a:xfrm>
        </p:grpSpPr>
        <p:sp>
          <p:nvSpPr>
            <p:cNvPr id="121" name="Google Shape;121;p3"/>
            <p:cNvSpPr/>
            <p:nvPr/>
          </p:nvSpPr>
          <p:spPr>
            <a:xfrm>
              <a:off x="2534" y="0"/>
              <a:ext cx="2487000" cy="4351200"/>
            </a:xfrm>
            <a:prstGeom prst="roundRect">
              <a:avLst>
                <a:gd name="adj" fmla="val 10000"/>
              </a:avLst>
            </a:pr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122" name="Google Shape;122;p3"/>
            <p:cNvSpPr txBox="1"/>
            <p:nvPr/>
          </p:nvSpPr>
          <p:spPr>
            <a:xfrm>
              <a:off x="2534" y="0"/>
              <a:ext cx="2487000" cy="1305300"/>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466"/>
                <a:buFont typeface="Arial"/>
                <a:buNone/>
              </a:pPr>
              <a:r>
                <a:rPr lang="en-US" sz="3466" b="1" i="0" u="none" strike="noStrike" cap="none">
                  <a:solidFill>
                    <a:srgbClr val="000000"/>
                  </a:solidFill>
                  <a:latin typeface="Arial"/>
                  <a:ea typeface="Arial"/>
                  <a:cs typeface="Arial"/>
                  <a:sym typeface="Arial"/>
                </a:rPr>
                <a:t>¿Qué?</a:t>
              </a:r>
              <a:endParaRPr sz="3466" b="0" i="0" u="none" strike="noStrike" cap="none">
                <a:solidFill>
                  <a:srgbClr val="000000"/>
                </a:solidFill>
                <a:latin typeface="Arial"/>
                <a:ea typeface="Arial"/>
                <a:cs typeface="Arial"/>
                <a:sym typeface="Arial"/>
              </a:endParaRPr>
            </a:p>
          </p:txBody>
        </p:sp>
        <p:sp>
          <p:nvSpPr>
            <p:cNvPr id="123" name="Google Shape;123;p3"/>
            <p:cNvSpPr/>
            <p:nvPr/>
          </p:nvSpPr>
          <p:spPr>
            <a:xfrm>
              <a:off x="251240" y="1305360"/>
              <a:ext cx="1989600" cy="2828400"/>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124" name="Google Shape;124;p3"/>
            <p:cNvSpPr txBox="1"/>
            <p:nvPr/>
          </p:nvSpPr>
          <p:spPr>
            <a:xfrm>
              <a:off x="309515" y="1363635"/>
              <a:ext cx="1873200" cy="2711700"/>
            </a:xfrm>
            <a:prstGeom prst="rect">
              <a:avLst/>
            </a:prstGeom>
            <a:noFill/>
            <a:ln>
              <a:noFill/>
            </a:ln>
          </p:spPr>
          <p:txBody>
            <a:bodyPr spcFirstLastPara="1" wrap="square" lIns="40625" tIns="30450" rIns="40625" bIns="304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dirty="0" err="1">
                  <a:solidFill>
                    <a:schemeClr val="lt1"/>
                  </a:solidFill>
                  <a:latin typeface="Arial"/>
                  <a:ea typeface="Arial"/>
                  <a:cs typeface="Arial"/>
                  <a:sym typeface="Arial"/>
                </a:rPr>
                <a:t>Proceso</a:t>
              </a:r>
              <a:r>
                <a:rPr lang="en-US" sz="1600" b="0" i="0" u="none" strike="noStrike" cap="none" dirty="0">
                  <a:solidFill>
                    <a:schemeClr val="lt1"/>
                  </a:solidFill>
                  <a:latin typeface="Arial"/>
                  <a:ea typeface="Arial"/>
                  <a:cs typeface="Arial"/>
                  <a:sym typeface="Arial"/>
                </a:rPr>
                <a:t> de </a:t>
              </a:r>
              <a:r>
                <a:rPr lang="en-US" sz="1600" b="0" i="0" u="none" strike="noStrike" cap="none" dirty="0" err="1">
                  <a:solidFill>
                    <a:schemeClr val="lt1"/>
                  </a:solidFill>
                  <a:latin typeface="Arial"/>
                  <a:ea typeface="Arial"/>
                  <a:cs typeface="Arial"/>
                  <a:sym typeface="Arial"/>
                </a:rPr>
                <a:t>detección</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recopilación</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análisis</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interpretación</a:t>
              </a:r>
              <a:r>
                <a:rPr lang="en-US" sz="1600" b="0" i="0" u="none" strike="noStrike" cap="none" dirty="0">
                  <a:solidFill>
                    <a:schemeClr val="lt1"/>
                  </a:solidFill>
                  <a:latin typeface="Arial"/>
                  <a:ea typeface="Arial"/>
                  <a:cs typeface="Arial"/>
                  <a:sym typeface="Arial"/>
                </a:rPr>
                <a:t> y </a:t>
              </a:r>
              <a:r>
                <a:rPr lang="en-US" sz="1600" b="0" i="0" u="none" strike="noStrike" cap="none" dirty="0" err="1">
                  <a:solidFill>
                    <a:schemeClr val="lt1"/>
                  </a:solidFill>
                  <a:latin typeface="Arial"/>
                  <a:ea typeface="Arial"/>
                  <a:cs typeface="Arial"/>
                  <a:sym typeface="Arial"/>
                </a:rPr>
                <a:t>difusión</a:t>
              </a:r>
              <a:r>
                <a:rPr lang="en-US" sz="1600" b="0" i="0" u="none" strike="noStrike" cap="none" dirty="0">
                  <a:solidFill>
                    <a:schemeClr val="lt1"/>
                  </a:solidFill>
                  <a:latin typeface="Arial"/>
                  <a:ea typeface="Arial"/>
                  <a:cs typeface="Arial"/>
                  <a:sym typeface="Arial"/>
                </a:rPr>
                <a:t> de </a:t>
              </a:r>
              <a:r>
                <a:rPr lang="en-US" sz="1600" b="0" i="0" u="none" strike="noStrike" cap="none" dirty="0" err="1">
                  <a:solidFill>
                    <a:schemeClr val="lt1"/>
                  </a:solidFill>
                  <a:latin typeface="Arial"/>
                  <a:ea typeface="Arial"/>
                  <a:cs typeface="Arial"/>
                  <a:sym typeface="Arial"/>
                </a:rPr>
                <a:t>información</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relacionada</a:t>
              </a:r>
              <a:r>
                <a:rPr lang="en-US" sz="1600" b="0" i="0" u="none" strike="noStrike" cap="none" dirty="0">
                  <a:solidFill>
                    <a:schemeClr val="lt1"/>
                  </a:solidFill>
                  <a:latin typeface="Arial"/>
                  <a:ea typeface="Arial"/>
                  <a:cs typeface="Arial"/>
                  <a:sym typeface="Arial"/>
                </a:rPr>
                <a:t> con la </a:t>
              </a:r>
              <a:r>
                <a:rPr lang="en-US" sz="1600" b="0" i="0" u="none" strike="noStrike" cap="none" dirty="0" err="1">
                  <a:solidFill>
                    <a:schemeClr val="lt1"/>
                  </a:solidFill>
                  <a:latin typeface="Arial"/>
                  <a:ea typeface="Arial"/>
                  <a:cs typeface="Arial"/>
                  <a:sym typeface="Arial"/>
                </a:rPr>
                <a:t>salud</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pública</a:t>
              </a:r>
              <a:r>
                <a:rPr lang="en-US" sz="1600" b="0" i="0" u="none" strike="noStrike" cap="none" dirty="0">
                  <a:solidFill>
                    <a:schemeClr val="lt1"/>
                  </a:solidFill>
                  <a:latin typeface="Arial"/>
                  <a:ea typeface="Arial"/>
                  <a:cs typeface="Arial"/>
                  <a:sym typeface="Arial"/>
                </a:rPr>
                <a:t> para la </a:t>
              </a:r>
              <a:r>
                <a:rPr lang="en-US" sz="1600" b="0" i="0" u="none" strike="noStrike" cap="none" dirty="0" err="1">
                  <a:solidFill>
                    <a:schemeClr val="lt1"/>
                  </a:solidFill>
                  <a:latin typeface="Arial"/>
                  <a:ea typeface="Arial"/>
                  <a:cs typeface="Arial"/>
                  <a:sym typeface="Arial"/>
                </a:rPr>
                <a:t>acción</a:t>
              </a:r>
              <a:r>
                <a:rPr lang="en-US" sz="1600" b="0" i="0" u="none" strike="noStrike" cap="none" dirty="0">
                  <a:solidFill>
                    <a:schemeClr val="lt1"/>
                  </a:solidFill>
                  <a:latin typeface="Arial"/>
                  <a:ea typeface="Arial"/>
                  <a:cs typeface="Arial"/>
                  <a:sym typeface="Arial"/>
                </a:rPr>
                <a:t> de </a:t>
              </a:r>
              <a:r>
                <a:rPr lang="en-US" sz="1600" b="0" i="0" u="none" strike="noStrike" cap="none" dirty="0" err="1">
                  <a:solidFill>
                    <a:schemeClr val="lt1"/>
                  </a:solidFill>
                  <a:latin typeface="Arial"/>
                  <a:ea typeface="Arial"/>
                  <a:cs typeface="Arial"/>
                  <a:sym typeface="Arial"/>
                </a:rPr>
                <a:t>diferentes</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actores</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sociales</a:t>
              </a:r>
              <a:endParaRPr sz="1600" b="0" i="0" u="none" strike="noStrike" cap="none" dirty="0">
                <a:solidFill>
                  <a:schemeClr val="lt1"/>
                </a:solidFill>
                <a:latin typeface="Arial"/>
                <a:ea typeface="Arial"/>
                <a:cs typeface="Arial"/>
                <a:sym typeface="Arial"/>
              </a:endParaRPr>
            </a:p>
          </p:txBody>
        </p:sp>
        <p:sp>
          <p:nvSpPr>
            <p:cNvPr id="125" name="Google Shape;125;p3"/>
            <p:cNvSpPr/>
            <p:nvPr/>
          </p:nvSpPr>
          <p:spPr>
            <a:xfrm>
              <a:off x="2676124" y="0"/>
              <a:ext cx="2487000" cy="4351200"/>
            </a:xfrm>
            <a:prstGeom prst="roundRect">
              <a:avLst>
                <a:gd name="adj" fmla="val 10000"/>
              </a:avLst>
            </a:pr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126" name="Google Shape;126;p3"/>
            <p:cNvSpPr txBox="1"/>
            <p:nvPr/>
          </p:nvSpPr>
          <p:spPr>
            <a:xfrm>
              <a:off x="2676124" y="0"/>
              <a:ext cx="2487000" cy="1305300"/>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466"/>
                <a:buFont typeface="Arial"/>
                <a:buNone/>
              </a:pPr>
              <a:r>
                <a:rPr lang="en-US" sz="3466" b="1" i="0" u="none" strike="noStrike" cap="none">
                  <a:solidFill>
                    <a:srgbClr val="000000"/>
                  </a:solidFill>
                  <a:latin typeface="Arial"/>
                  <a:ea typeface="Arial"/>
                  <a:cs typeface="Arial"/>
                  <a:sym typeface="Arial"/>
                </a:rPr>
                <a:t>¿Cuándo? </a:t>
              </a:r>
              <a:endParaRPr sz="3466" b="0" i="0" u="none" strike="noStrike" cap="none">
                <a:solidFill>
                  <a:srgbClr val="000000"/>
                </a:solidFill>
                <a:latin typeface="Arial"/>
                <a:ea typeface="Arial"/>
                <a:cs typeface="Arial"/>
                <a:sym typeface="Arial"/>
              </a:endParaRPr>
            </a:p>
          </p:txBody>
        </p:sp>
        <p:sp>
          <p:nvSpPr>
            <p:cNvPr id="127" name="Google Shape;127;p3"/>
            <p:cNvSpPr/>
            <p:nvPr/>
          </p:nvSpPr>
          <p:spPr>
            <a:xfrm>
              <a:off x="2924830" y="1305360"/>
              <a:ext cx="1989600" cy="2828400"/>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128" name="Google Shape;128;p3"/>
            <p:cNvSpPr txBox="1"/>
            <p:nvPr/>
          </p:nvSpPr>
          <p:spPr>
            <a:xfrm>
              <a:off x="2983105" y="1363635"/>
              <a:ext cx="1873200" cy="2711700"/>
            </a:xfrm>
            <a:prstGeom prst="rect">
              <a:avLst/>
            </a:prstGeom>
            <a:noFill/>
            <a:ln>
              <a:noFill/>
            </a:ln>
          </p:spPr>
          <p:txBody>
            <a:bodyPr spcFirstLastPara="1" wrap="square" lIns="45700" tIns="34250" rIns="45700" bIns="34250" anchor="ctr" anchorCtr="0">
              <a:noAutofit/>
            </a:bodyPr>
            <a:lstStyle/>
            <a:p>
              <a:pPr marL="0" marR="0" lvl="0" indent="0" algn="ctr" rtl="0">
                <a:lnSpc>
                  <a:spcPct val="90000"/>
                </a:lnSpc>
                <a:spcBef>
                  <a:spcPts val="0"/>
                </a:spcBef>
                <a:spcAft>
                  <a:spcPts val="0"/>
                </a:spcAft>
                <a:buClr>
                  <a:srgbClr val="000000"/>
                </a:buClr>
                <a:buSzPts val="1867"/>
                <a:buFont typeface="Arial"/>
                <a:buNone/>
              </a:pPr>
              <a:r>
                <a:rPr lang="en-US" sz="1867" b="0" i="0" u="none" strike="noStrike" cap="none" dirty="0">
                  <a:solidFill>
                    <a:schemeClr val="lt1"/>
                  </a:solidFill>
                  <a:latin typeface="Arial"/>
                  <a:ea typeface="Arial"/>
                  <a:cs typeface="Arial"/>
                  <a:sym typeface="Arial"/>
                </a:rPr>
                <a:t>Continuo y </a:t>
              </a:r>
              <a:r>
                <a:rPr lang="en-US" sz="1867" b="0" i="0" u="none" strike="noStrike" cap="none" dirty="0" err="1">
                  <a:solidFill>
                    <a:schemeClr val="lt1"/>
                  </a:solidFill>
                  <a:latin typeface="Arial"/>
                  <a:ea typeface="Arial"/>
                  <a:cs typeface="Arial"/>
                  <a:sym typeface="Arial"/>
                </a:rPr>
                <a:t>oportuno</a:t>
              </a:r>
              <a:endParaRPr sz="1867" b="0" i="0" u="none" strike="noStrike" cap="none" dirty="0">
                <a:solidFill>
                  <a:schemeClr val="lt1"/>
                </a:solidFill>
                <a:latin typeface="Arial"/>
                <a:ea typeface="Arial"/>
                <a:cs typeface="Arial"/>
                <a:sym typeface="Arial"/>
              </a:endParaRPr>
            </a:p>
          </p:txBody>
        </p:sp>
        <p:sp>
          <p:nvSpPr>
            <p:cNvPr id="129" name="Google Shape;129;p3"/>
            <p:cNvSpPr/>
            <p:nvPr/>
          </p:nvSpPr>
          <p:spPr>
            <a:xfrm>
              <a:off x="5349714" y="0"/>
              <a:ext cx="2487000" cy="4351200"/>
            </a:xfrm>
            <a:prstGeom prst="roundRect">
              <a:avLst>
                <a:gd name="adj" fmla="val 10000"/>
              </a:avLst>
            </a:pr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130" name="Google Shape;130;p3"/>
            <p:cNvSpPr txBox="1"/>
            <p:nvPr/>
          </p:nvSpPr>
          <p:spPr>
            <a:xfrm>
              <a:off x="5349714" y="0"/>
              <a:ext cx="2487000" cy="1305300"/>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466"/>
                <a:buFont typeface="Arial"/>
                <a:buNone/>
              </a:pPr>
              <a:r>
                <a:rPr lang="en-US" sz="3466" b="1" i="0" u="none" strike="noStrike" cap="none">
                  <a:solidFill>
                    <a:srgbClr val="000000"/>
                  </a:solidFill>
                  <a:latin typeface="Arial"/>
                  <a:ea typeface="Arial"/>
                  <a:cs typeface="Arial"/>
                  <a:sym typeface="Arial"/>
                </a:rPr>
                <a:t>¿Cómo?</a:t>
              </a:r>
              <a:endParaRPr sz="3466" b="0" i="0" u="none" strike="noStrike" cap="none">
                <a:solidFill>
                  <a:srgbClr val="000000"/>
                </a:solidFill>
                <a:latin typeface="Arial"/>
                <a:ea typeface="Arial"/>
                <a:cs typeface="Arial"/>
                <a:sym typeface="Arial"/>
              </a:endParaRPr>
            </a:p>
          </p:txBody>
        </p:sp>
        <p:sp>
          <p:nvSpPr>
            <p:cNvPr id="131" name="Google Shape;131;p3"/>
            <p:cNvSpPr/>
            <p:nvPr/>
          </p:nvSpPr>
          <p:spPr>
            <a:xfrm>
              <a:off x="5598420" y="1305360"/>
              <a:ext cx="1989600" cy="2828400"/>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132" name="Google Shape;132;p3"/>
            <p:cNvSpPr txBox="1"/>
            <p:nvPr/>
          </p:nvSpPr>
          <p:spPr>
            <a:xfrm>
              <a:off x="5656695" y="1363635"/>
              <a:ext cx="1873200" cy="2711700"/>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err="1">
                  <a:solidFill>
                    <a:schemeClr val="lt1"/>
                  </a:solidFill>
                  <a:latin typeface="Arial"/>
                  <a:ea typeface="Arial"/>
                  <a:cs typeface="Arial"/>
                  <a:sym typeface="Arial"/>
                </a:rPr>
                <a:t>Sistemático</a:t>
              </a:r>
              <a:r>
                <a:rPr lang="en-US" sz="2000" b="0" i="0" u="none" strike="noStrike" cap="none" dirty="0">
                  <a:solidFill>
                    <a:schemeClr val="lt1"/>
                  </a:solidFill>
                  <a:latin typeface="Arial"/>
                  <a:ea typeface="Arial"/>
                  <a:cs typeface="Arial"/>
                  <a:sym typeface="Arial"/>
                </a:rPr>
                <a:t>, </a:t>
              </a:r>
              <a:r>
                <a:rPr lang="en-US" sz="2000" b="0" i="0" u="none" strike="noStrike" cap="none" dirty="0" err="1">
                  <a:solidFill>
                    <a:schemeClr val="lt1"/>
                  </a:solidFill>
                  <a:latin typeface="Arial"/>
                  <a:ea typeface="Arial"/>
                  <a:cs typeface="Arial"/>
                  <a:sym typeface="Arial"/>
                </a:rPr>
                <a:t>normatizado</a:t>
              </a:r>
              <a:endParaRPr sz="2000" b="0" i="0" u="none" strike="noStrike" cap="none" dirty="0">
                <a:solidFill>
                  <a:schemeClr val="lt1"/>
                </a:solidFill>
                <a:latin typeface="Arial"/>
                <a:ea typeface="Arial"/>
                <a:cs typeface="Arial"/>
                <a:sym typeface="Arial"/>
              </a:endParaRPr>
            </a:p>
          </p:txBody>
        </p:sp>
        <p:sp>
          <p:nvSpPr>
            <p:cNvPr id="133" name="Google Shape;133;p3"/>
            <p:cNvSpPr/>
            <p:nvPr/>
          </p:nvSpPr>
          <p:spPr>
            <a:xfrm>
              <a:off x="8023304" y="0"/>
              <a:ext cx="2487000" cy="4351200"/>
            </a:xfrm>
            <a:prstGeom prst="roundRect">
              <a:avLst>
                <a:gd name="adj" fmla="val 10000"/>
              </a:avLst>
            </a:pr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134" name="Google Shape;134;p3"/>
            <p:cNvSpPr txBox="1"/>
            <p:nvPr/>
          </p:nvSpPr>
          <p:spPr>
            <a:xfrm>
              <a:off x="8023304" y="0"/>
              <a:ext cx="2487000" cy="1305300"/>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466"/>
                <a:buFont typeface="Arial"/>
                <a:buNone/>
              </a:pPr>
              <a:r>
                <a:rPr lang="en-US" sz="3466" b="1" i="0" u="none" strike="noStrike" cap="none">
                  <a:solidFill>
                    <a:srgbClr val="000000"/>
                  </a:solidFill>
                  <a:latin typeface="Arial"/>
                  <a:ea typeface="Arial"/>
                  <a:cs typeface="Arial"/>
                  <a:sym typeface="Arial"/>
                </a:rPr>
                <a:t>¿Para qué?</a:t>
              </a:r>
              <a:endParaRPr sz="3466" b="0" i="0" u="none" strike="noStrike" cap="none">
                <a:solidFill>
                  <a:srgbClr val="000000"/>
                </a:solidFill>
                <a:latin typeface="Arial"/>
                <a:ea typeface="Arial"/>
                <a:cs typeface="Arial"/>
                <a:sym typeface="Arial"/>
              </a:endParaRPr>
            </a:p>
          </p:txBody>
        </p:sp>
        <p:sp>
          <p:nvSpPr>
            <p:cNvPr id="135" name="Google Shape;135;p3"/>
            <p:cNvSpPr/>
            <p:nvPr/>
          </p:nvSpPr>
          <p:spPr>
            <a:xfrm>
              <a:off x="8272010" y="1305360"/>
              <a:ext cx="1989600" cy="2828400"/>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136" name="Google Shape;136;p3"/>
            <p:cNvSpPr txBox="1"/>
            <p:nvPr/>
          </p:nvSpPr>
          <p:spPr>
            <a:xfrm>
              <a:off x="8330285" y="1363635"/>
              <a:ext cx="1873200" cy="2711700"/>
            </a:xfrm>
            <a:prstGeom prst="rect">
              <a:avLst/>
            </a:prstGeom>
            <a:noFill/>
            <a:ln>
              <a:noFill/>
            </a:ln>
          </p:spPr>
          <p:txBody>
            <a:bodyPr spcFirstLastPara="1" wrap="square" lIns="40625" tIns="30450" rIns="40625" bIns="30450" anchor="t" anchorCtr="0">
              <a:noAutofit/>
            </a:bodyPr>
            <a:lstStyle/>
            <a:p>
              <a:pPr marL="0" marR="0" lvl="0" indent="0" algn="just" rtl="0">
                <a:lnSpc>
                  <a:spcPct val="9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Para </a:t>
              </a:r>
              <a:r>
                <a:rPr lang="en-US" sz="1600" b="0" i="0" u="none" strike="noStrike" cap="none" dirty="0" err="1">
                  <a:solidFill>
                    <a:schemeClr val="lt1"/>
                  </a:solidFill>
                  <a:latin typeface="Arial"/>
                  <a:ea typeface="Arial"/>
                  <a:cs typeface="Arial"/>
                  <a:sym typeface="Arial"/>
                </a:rPr>
                <a:t>uso</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en</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acciones</a:t>
              </a:r>
              <a:r>
                <a:rPr lang="en-US" sz="1600" b="0" i="0" u="none" strike="noStrike" cap="none" dirty="0">
                  <a:solidFill>
                    <a:schemeClr val="lt1"/>
                  </a:solidFill>
                  <a:latin typeface="Arial"/>
                  <a:ea typeface="Arial"/>
                  <a:cs typeface="Arial"/>
                  <a:sym typeface="Arial"/>
                </a:rPr>
                <a:t> de </a:t>
              </a:r>
              <a:r>
                <a:rPr lang="en-US" sz="1600" b="0" i="0" u="none" strike="noStrike" cap="none" dirty="0" err="1">
                  <a:solidFill>
                    <a:schemeClr val="lt1"/>
                  </a:solidFill>
                  <a:latin typeface="Arial"/>
                  <a:ea typeface="Arial"/>
                  <a:cs typeface="Arial"/>
                  <a:sym typeface="Arial"/>
                </a:rPr>
                <a:t>salud</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pública</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por</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parte</a:t>
              </a:r>
              <a:r>
                <a:rPr lang="en-US" sz="1600" b="0" i="0" u="none" strike="noStrike" cap="none" dirty="0">
                  <a:solidFill>
                    <a:schemeClr val="lt1"/>
                  </a:solidFill>
                  <a:latin typeface="Arial"/>
                  <a:ea typeface="Arial"/>
                  <a:cs typeface="Arial"/>
                  <a:sym typeface="Arial"/>
                </a:rPr>
                <a:t> de </a:t>
              </a:r>
              <a:r>
                <a:rPr lang="en-US" sz="1600" b="0" i="0" u="none" strike="noStrike" cap="none" dirty="0" err="1">
                  <a:solidFill>
                    <a:schemeClr val="lt1"/>
                  </a:solidFill>
                  <a:latin typeface="Arial"/>
                  <a:ea typeface="Arial"/>
                  <a:cs typeface="Arial"/>
                  <a:sym typeface="Arial"/>
                </a:rPr>
                <a:t>diferentes</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acciones</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sociales</a:t>
              </a:r>
              <a:endParaRPr sz="1600" b="0" i="0" u="none" strike="noStrike" cap="none" dirty="0">
                <a:solidFill>
                  <a:schemeClr val="lt1"/>
                </a:solidFill>
                <a:latin typeface="Arial"/>
                <a:ea typeface="Arial"/>
                <a:cs typeface="Arial"/>
                <a:sym typeface="Arial"/>
              </a:endParaRPr>
            </a:p>
            <a:p>
              <a:pPr marL="118530" marR="0" lvl="1" indent="-110063" algn="just" rtl="0">
                <a:lnSpc>
                  <a:spcPct val="90000"/>
                </a:lnSpc>
                <a:spcBef>
                  <a:spcPts val="533"/>
                </a:spcBef>
                <a:spcAft>
                  <a:spcPts val="0"/>
                </a:spcAft>
                <a:buClr>
                  <a:srgbClr val="000000"/>
                </a:buClr>
                <a:buSzPts val="900"/>
                <a:buFont typeface="Arial"/>
                <a:buChar char="•"/>
              </a:pPr>
              <a:r>
                <a:rPr lang="en-US" sz="1200" b="0" i="0" u="none" strike="noStrike" cap="none" dirty="0">
                  <a:solidFill>
                    <a:schemeClr val="lt1"/>
                  </a:solidFill>
                  <a:latin typeface="Arial"/>
                  <a:ea typeface="Arial"/>
                  <a:cs typeface="Arial"/>
                  <a:sym typeface="Arial"/>
                </a:rPr>
                <a:t>para </a:t>
              </a:r>
              <a:r>
                <a:rPr lang="en-US" sz="1200" b="0" i="0" u="none" strike="noStrike" cap="none" dirty="0" err="1">
                  <a:solidFill>
                    <a:schemeClr val="lt1"/>
                  </a:solidFill>
                  <a:latin typeface="Arial"/>
                  <a:ea typeface="Arial"/>
                  <a:cs typeface="Arial"/>
                  <a:sym typeface="Arial"/>
                </a:rPr>
                <a:t>proteger</a:t>
              </a:r>
              <a:r>
                <a:rPr lang="en-US" sz="1200" b="0" i="0" u="none" strike="noStrike" cap="none" dirty="0">
                  <a:solidFill>
                    <a:schemeClr val="lt1"/>
                  </a:solidFill>
                  <a:latin typeface="Arial"/>
                  <a:ea typeface="Arial"/>
                  <a:cs typeface="Arial"/>
                  <a:sym typeface="Arial"/>
                </a:rPr>
                <a:t> la </a:t>
              </a:r>
              <a:r>
                <a:rPr lang="en-US" sz="1200" b="0" i="0" u="none" strike="noStrike" cap="none" dirty="0" err="1">
                  <a:solidFill>
                    <a:schemeClr val="lt1"/>
                  </a:solidFill>
                  <a:latin typeface="Arial"/>
                  <a:ea typeface="Arial"/>
                  <a:cs typeface="Arial"/>
                  <a:sym typeface="Arial"/>
                </a:rPr>
                <a:t>salud</a:t>
              </a:r>
              <a:r>
                <a:rPr lang="en-US" sz="1200" b="0" i="0" u="none" strike="noStrike" cap="none" dirty="0">
                  <a:solidFill>
                    <a:schemeClr val="lt1"/>
                  </a:solidFill>
                  <a:latin typeface="Arial"/>
                  <a:ea typeface="Arial"/>
                  <a:cs typeface="Arial"/>
                  <a:sym typeface="Arial"/>
                </a:rPr>
                <a:t> de la población</a:t>
              </a:r>
              <a:endParaRPr sz="1200" b="0" i="0" u="none" strike="noStrike" cap="none" dirty="0">
                <a:solidFill>
                  <a:schemeClr val="lt1"/>
                </a:solidFill>
                <a:latin typeface="Arial"/>
                <a:ea typeface="Arial"/>
                <a:cs typeface="Arial"/>
                <a:sym typeface="Arial"/>
              </a:endParaRPr>
            </a:p>
            <a:p>
              <a:pPr marL="118530" marR="0" lvl="1" indent="-110063" algn="just" rtl="0">
                <a:lnSpc>
                  <a:spcPct val="90000"/>
                </a:lnSpc>
                <a:spcBef>
                  <a:spcPts val="133"/>
                </a:spcBef>
                <a:spcAft>
                  <a:spcPts val="0"/>
                </a:spcAft>
                <a:buClr>
                  <a:srgbClr val="000000"/>
                </a:buClr>
                <a:buSzPts val="900"/>
                <a:buFont typeface="Arial"/>
                <a:buChar char="•"/>
              </a:pPr>
              <a:r>
                <a:rPr lang="en-US" sz="1200" b="0" i="0" u="none" strike="noStrike" cap="none" dirty="0">
                  <a:solidFill>
                    <a:schemeClr val="lt1"/>
                  </a:solidFill>
                  <a:latin typeface="Arial"/>
                  <a:ea typeface="Arial"/>
                  <a:cs typeface="Arial"/>
                  <a:sym typeface="Arial"/>
                </a:rPr>
                <a:t>para </a:t>
              </a:r>
              <a:r>
                <a:rPr lang="en-US" sz="1200" b="0" i="0" u="none" strike="noStrike" cap="none" dirty="0" err="1">
                  <a:solidFill>
                    <a:schemeClr val="lt1"/>
                  </a:solidFill>
                  <a:latin typeface="Arial"/>
                  <a:ea typeface="Arial"/>
                  <a:cs typeface="Arial"/>
                  <a:sym typeface="Arial"/>
                </a:rPr>
                <a:t>reducir</a:t>
              </a:r>
              <a:r>
                <a:rPr lang="en-US" sz="1200" b="0" i="0" u="none" strike="noStrike" cap="none" dirty="0">
                  <a:solidFill>
                    <a:schemeClr val="lt1"/>
                  </a:solidFill>
                  <a:latin typeface="Arial"/>
                  <a:ea typeface="Arial"/>
                  <a:cs typeface="Arial"/>
                  <a:sym typeface="Arial"/>
                </a:rPr>
                <a:t> la </a:t>
              </a:r>
              <a:r>
                <a:rPr lang="en-US" sz="1200" b="0" i="0" u="none" strike="noStrike" cap="none" dirty="0" err="1">
                  <a:solidFill>
                    <a:schemeClr val="lt1"/>
                  </a:solidFill>
                  <a:latin typeface="Arial"/>
                  <a:ea typeface="Arial"/>
                  <a:cs typeface="Arial"/>
                  <a:sym typeface="Arial"/>
                </a:rPr>
                <a:t>morbilidad</a:t>
              </a:r>
              <a:r>
                <a:rPr lang="en-US" sz="1200" b="0" i="0" u="none" strike="noStrike" cap="none" dirty="0">
                  <a:solidFill>
                    <a:schemeClr val="lt1"/>
                  </a:solidFill>
                  <a:latin typeface="Arial"/>
                  <a:ea typeface="Arial"/>
                  <a:cs typeface="Arial"/>
                  <a:sym typeface="Arial"/>
                </a:rPr>
                <a:t> y </a:t>
              </a:r>
              <a:r>
                <a:rPr lang="en-US" sz="1200" b="0" i="0" u="none" strike="noStrike" cap="none" dirty="0" err="1">
                  <a:solidFill>
                    <a:schemeClr val="lt1"/>
                  </a:solidFill>
                  <a:latin typeface="Arial"/>
                  <a:ea typeface="Arial"/>
                  <a:cs typeface="Arial"/>
                  <a:sym typeface="Arial"/>
                </a:rPr>
                <a:t>mortalidad</a:t>
              </a:r>
              <a:r>
                <a:rPr lang="en-US" sz="1200" b="0" i="0" u="none" strike="noStrike" cap="none" dirty="0">
                  <a:solidFill>
                    <a:schemeClr val="lt1"/>
                  </a:solidFill>
                  <a:latin typeface="Arial"/>
                  <a:ea typeface="Arial"/>
                  <a:cs typeface="Arial"/>
                  <a:sym typeface="Arial"/>
                </a:rPr>
                <a:t> </a:t>
              </a:r>
              <a:r>
                <a:rPr lang="en-US" sz="1200" b="0" i="0" u="none" strike="noStrike" cap="none" dirty="0" err="1">
                  <a:solidFill>
                    <a:schemeClr val="lt1"/>
                  </a:solidFill>
                  <a:latin typeface="Arial"/>
                  <a:ea typeface="Arial"/>
                  <a:cs typeface="Arial"/>
                  <a:sym typeface="Arial"/>
                </a:rPr>
                <a:t>asociada</a:t>
              </a:r>
              <a:r>
                <a:rPr lang="en-US" sz="1200" b="0" i="0" u="none" strike="noStrike" cap="none" dirty="0">
                  <a:solidFill>
                    <a:schemeClr val="lt1"/>
                  </a:solidFill>
                  <a:latin typeface="Arial"/>
                  <a:ea typeface="Arial"/>
                  <a:cs typeface="Arial"/>
                  <a:sym typeface="Arial"/>
                </a:rPr>
                <a:t> a </a:t>
              </a:r>
              <a:r>
                <a:rPr lang="en-US" sz="1200" b="0" i="0" u="none" strike="noStrike" cap="none" dirty="0" err="1">
                  <a:solidFill>
                    <a:schemeClr val="lt1"/>
                  </a:solidFill>
                  <a:latin typeface="Arial"/>
                  <a:ea typeface="Arial"/>
                  <a:cs typeface="Arial"/>
                  <a:sym typeface="Arial"/>
                </a:rPr>
                <a:t>los</a:t>
              </a:r>
              <a:r>
                <a:rPr lang="en-US" sz="1200" b="0" i="0" u="none" strike="noStrike" cap="none" dirty="0">
                  <a:solidFill>
                    <a:schemeClr val="lt1"/>
                  </a:solidFill>
                  <a:latin typeface="Arial"/>
                  <a:ea typeface="Arial"/>
                  <a:cs typeface="Arial"/>
                  <a:sym typeface="Arial"/>
                </a:rPr>
                <a:t> </a:t>
              </a:r>
              <a:r>
                <a:rPr lang="en-US" sz="1200" b="0" i="0" u="none" strike="noStrike" cap="none" dirty="0" err="1">
                  <a:solidFill>
                    <a:schemeClr val="lt1"/>
                  </a:solidFill>
                  <a:latin typeface="Arial"/>
                  <a:ea typeface="Arial"/>
                  <a:cs typeface="Arial"/>
                  <a:sym typeface="Arial"/>
                </a:rPr>
                <a:t>eventos</a:t>
              </a:r>
              <a:r>
                <a:rPr lang="en-US" sz="1200" b="0" i="0" u="none" strike="noStrike" cap="none" dirty="0">
                  <a:solidFill>
                    <a:schemeClr val="lt1"/>
                  </a:solidFill>
                  <a:latin typeface="Arial"/>
                  <a:ea typeface="Arial"/>
                  <a:cs typeface="Arial"/>
                  <a:sym typeface="Arial"/>
                </a:rPr>
                <a:t> bajo </a:t>
              </a:r>
              <a:r>
                <a:rPr lang="en-US" sz="1200" b="0" i="0" u="none" strike="noStrike" cap="none" dirty="0" err="1">
                  <a:solidFill>
                    <a:schemeClr val="lt1"/>
                  </a:solidFill>
                  <a:latin typeface="Arial"/>
                  <a:ea typeface="Arial"/>
                  <a:cs typeface="Arial"/>
                  <a:sym typeface="Arial"/>
                </a:rPr>
                <a:t>vigilancia</a:t>
              </a:r>
              <a:endParaRPr sz="1200" b="0" i="0" u="none" strike="noStrike" cap="none" dirty="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5"/>
        <p:cNvGrpSpPr/>
        <p:nvPr/>
      </p:nvGrpSpPr>
      <p:grpSpPr>
        <a:xfrm>
          <a:off x="0" y="0"/>
          <a:ext cx="0" cy="0"/>
          <a:chOff x="0" y="0"/>
          <a:chExt cx="0" cy="0"/>
        </a:xfrm>
      </p:grpSpPr>
      <p:sp>
        <p:nvSpPr>
          <p:cNvPr id="606" name="Google Shape;606;p28"/>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7" name="Google Shape;607;p28"/>
          <p:cNvSpPr txBox="1"/>
          <p:nvPr/>
        </p:nvSpPr>
        <p:spPr>
          <a:xfrm>
            <a:off x="1020214" y="2464652"/>
            <a:ext cx="4036334" cy="2387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5400"/>
              <a:buFont typeface="Play"/>
              <a:buNone/>
            </a:pPr>
            <a:r>
              <a:rPr lang="en-US" sz="5400" b="0" i="0" u="none" strike="noStrike" cap="none">
                <a:solidFill>
                  <a:schemeClr val="dk1"/>
                </a:solidFill>
                <a:latin typeface="Play"/>
                <a:ea typeface="Play"/>
                <a:cs typeface="Play"/>
                <a:sym typeface="Play"/>
              </a:rPr>
              <a:t>Poliovirus salvaje vs derivado</a:t>
            </a:r>
            <a:endParaRPr sz="1400" b="0" i="0" u="none" strike="noStrike" cap="none">
              <a:solidFill>
                <a:srgbClr val="000000"/>
              </a:solidFill>
              <a:latin typeface="Arial"/>
              <a:ea typeface="Arial"/>
              <a:cs typeface="Arial"/>
              <a:sym typeface="Arial"/>
            </a:endParaRPr>
          </a:p>
        </p:txBody>
      </p:sp>
      <p:grpSp>
        <p:nvGrpSpPr>
          <p:cNvPr id="608" name="Google Shape;608;p28"/>
          <p:cNvGrpSpPr/>
          <p:nvPr/>
        </p:nvGrpSpPr>
        <p:grpSpPr>
          <a:xfrm>
            <a:off x="0" y="2984992"/>
            <a:ext cx="731521" cy="673460"/>
            <a:chOff x="3940602" y="308034"/>
            <a:chExt cx="2116791" cy="3428999"/>
          </a:xfrm>
        </p:grpSpPr>
        <p:sp>
          <p:nvSpPr>
            <p:cNvPr id="609" name="Google Shape;609;p28"/>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0" name="Google Shape;610;p28"/>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1" name="Google Shape;611;p28"/>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12" name="Google Shape;612;p28"/>
          <p:cNvSpPr/>
          <p:nvPr/>
        </p:nvSpPr>
        <p:spPr>
          <a:xfrm flipH="1">
            <a:off x="10697670" y="0"/>
            <a:ext cx="149433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3" name="Google Shape;613;p28"/>
          <p:cNvSpPr/>
          <p:nvPr/>
        </p:nvSpPr>
        <p:spPr>
          <a:xfrm>
            <a:off x="5685810" y="391886"/>
            <a:ext cx="6009366" cy="6017078"/>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14" name="Google Shape;614;p28"/>
          <p:cNvPicPr preferRelativeResize="0"/>
          <p:nvPr/>
        </p:nvPicPr>
        <p:blipFill rotWithShape="1">
          <a:blip r:embed="rId3">
            <a:alphaModFix/>
          </a:blip>
          <a:srcRect t="10079"/>
          <a:stretch/>
        </p:blipFill>
        <p:spPr>
          <a:xfrm>
            <a:off x="4592860" y="1865416"/>
            <a:ext cx="7063474" cy="347743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32"/>
          <p:cNvSpPr txBox="1"/>
          <p:nvPr/>
        </p:nvSpPr>
        <p:spPr>
          <a:xfrm>
            <a:off x="3436374" y="6201219"/>
            <a:ext cx="7500322" cy="253659"/>
          </a:xfrm>
          <a:prstGeom prst="rect">
            <a:avLst/>
          </a:prstGeom>
          <a:noFill/>
          <a:ln>
            <a:noFill/>
          </a:ln>
        </p:spPr>
        <p:txBody>
          <a:bodyPr spcFirstLastPara="1" wrap="square" lIns="68350" tIns="34150" rIns="68350" bIns="34150" anchor="t" anchorCtr="0">
            <a:spAutoFit/>
          </a:bodyPr>
          <a:lstStyle/>
          <a:p>
            <a:pPr marL="0" marR="0" lvl="0" indent="0" algn="l" rtl="0">
              <a:lnSpc>
                <a:spcPct val="100000"/>
              </a:lnSpc>
              <a:spcBef>
                <a:spcPts val="0"/>
              </a:spcBef>
              <a:spcAft>
                <a:spcPts val="0"/>
              </a:spcAft>
              <a:buClr>
                <a:srgbClr val="000000"/>
              </a:buClr>
              <a:buSzPts val="1000"/>
              <a:buFont typeface="Calibri"/>
              <a:buNone/>
            </a:pPr>
            <a:r>
              <a:rPr lang="en-US" sz="1200" b="0" i="0" u="none" strike="noStrike" cap="none" baseline="30000">
                <a:solidFill>
                  <a:srgbClr val="000000"/>
                </a:solidFill>
                <a:latin typeface="Calibri"/>
                <a:ea typeface="Calibri"/>
                <a:cs typeface="Calibri"/>
                <a:sym typeface="Calibri"/>
              </a:rPr>
              <a:t>1</a:t>
            </a:r>
            <a:r>
              <a:rPr lang="en-US" sz="1200" b="0" i="0" u="none" strike="noStrike" cap="none">
                <a:solidFill>
                  <a:srgbClr val="000000"/>
                </a:solidFill>
                <a:latin typeface="Calibri"/>
                <a:ea typeface="Calibri"/>
                <a:cs typeface="Calibri"/>
                <a:sym typeface="Calibri"/>
              </a:rPr>
              <a:t>Excludes viruses detected from environmental surveillance;   </a:t>
            </a:r>
            <a:r>
              <a:rPr lang="en-US" sz="1200" b="0" i="0" u="none" strike="noStrike" cap="none" baseline="30000">
                <a:solidFill>
                  <a:srgbClr val="000000"/>
                </a:solidFill>
                <a:latin typeface="Calibri"/>
                <a:ea typeface="Calibri"/>
                <a:cs typeface="Calibri"/>
                <a:sym typeface="Calibri"/>
              </a:rPr>
              <a:t>2</a:t>
            </a:r>
            <a:r>
              <a:rPr lang="en-US" sz="1200" b="0" i="0" u="none" strike="noStrike" cap="none">
                <a:solidFill>
                  <a:srgbClr val="000000"/>
                </a:solidFill>
                <a:latin typeface="Calibri"/>
                <a:ea typeface="Calibri"/>
                <a:cs typeface="Calibri"/>
                <a:sym typeface="Calibri"/>
              </a:rPr>
              <a:t>Onset of paralysis 30 Sep. 2021 to 29 Mar. 2022</a:t>
            </a:r>
            <a:endParaRPr sz="2800" b="0" i="0" u="none" strike="noStrike" cap="none">
              <a:solidFill>
                <a:srgbClr val="000000"/>
              </a:solidFill>
              <a:latin typeface="Calibri"/>
              <a:ea typeface="Calibri"/>
              <a:cs typeface="Calibri"/>
              <a:sym typeface="Calibri"/>
            </a:endParaRPr>
          </a:p>
        </p:txBody>
      </p:sp>
      <p:sp>
        <p:nvSpPr>
          <p:cNvPr id="620" name="Google Shape;620;p32"/>
          <p:cNvSpPr txBox="1"/>
          <p:nvPr/>
        </p:nvSpPr>
        <p:spPr>
          <a:xfrm>
            <a:off x="210344" y="2105187"/>
            <a:ext cx="2783577" cy="3693319"/>
          </a:xfrm>
          <a:prstGeom prst="rect">
            <a:avLst/>
          </a:prstGeom>
          <a:solidFill>
            <a:schemeClr val="lt1"/>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2"/>
              </a:buClr>
              <a:buSzPts val="1800"/>
              <a:buFont typeface="Courier New"/>
              <a:buChar char="o"/>
            </a:pPr>
            <a:r>
              <a:rPr lang="en-US" sz="1800" b="0" i="0" u="none" strike="noStrike" cap="none" dirty="0">
                <a:solidFill>
                  <a:schemeClr val="dk2"/>
                </a:solidFill>
                <a:latin typeface="Arial"/>
                <a:ea typeface="Arial"/>
                <a:cs typeface="Arial"/>
                <a:sym typeface="Arial"/>
              </a:rPr>
              <a:t>80% de la población </a:t>
            </a:r>
            <a:r>
              <a:rPr lang="en-US" sz="1800" b="0" i="0" u="none" strike="noStrike" cap="none" dirty="0" err="1">
                <a:solidFill>
                  <a:schemeClr val="dk2"/>
                </a:solidFill>
                <a:latin typeface="Arial"/>
                <a:ea typeface="Arial"/>
                <a:cs typeface="Arial"/>
                <a:sym typeface="Arial"/>
              </a:rPr>
              <a:t>mundial</a:t>
            </a:r>
            <a:r>
              <a:rPr lang="en-US" sz="1800" b="0" i="0" u="none" strike="noStrike" cap="none" dirty="0">
                <a:solidFill>
                  <a:schemeClr val="dk2"/>
                </a:solidFill>
                <a:latin typeface="Arial"/>
                <a:ea typeface="Arial"/>
                <a:cs typeface="Arial"/>
                <a:sym typeface="Arial"/>
              </a:rPr>
              <a:t> </a:t>
            </a:r>
            <a:r>
              <a:rPr lang="en-US" sz="1800" b="0" i="0" u="none" strike="noStrike" cap="none" dirty="0" err="1">
                <a:solidFill>
                  <a:schemeClr val="dk2"/>
                </a:solidFill>
                <a:latin typeface="Arial"/>
                <a:ea typeface="Arial"/>
                <a:cs typeface="Arial"/>
                <a:sym typeface="Arial"/>
              </a:rPr>
              <a:t>vive</a:t>
            </a:r>
            <a:r>
              <a:rPr lang="en-US" sz="1800" b="0" i="0" u="none" strike="noStrike" cap="none" dirty="0">
                <a:solidFill>
                  <a:schemeClr val="dk2"/>
                </a:solidFill>
                <a:latin typeface="Arial"/>
                <a:ea typeface="Arial"/>
                <a:cs typeface="Arial"/>
                <a:sym typeface="Arial"/>
              </a:rPr>
              <a:t> </a:t>
            </a:r>
            <a:r>
              <a:rPr lang="en-US" sz="1800" b="0" i="0" u="none" strike="noStrike" cap="none" dirty="0" err="1">
                <a:solidFill>
                  <a:schemeClr val="dk2"/>
                </a:solidFill>
                <a:latin typeface="Arial"/>
                <a:ea typeface="Arial"/>
                <a:cs typeface="Arial"/>
                <a:sym typeface="Arial"/>
              </a:rPr>
              <a:t>en</a:t>
            </a:r>
            <a:r>
              <a:rPr lang="en-US" sz="1800" b="0" i="0" u="none" strike="noStrike" cap="none" dirty="0">
                <a:solidFill>
                  <a:schemeClr val="dk2"/>
                </a:solidFill>
                <a:latin typeface="Arial"/>
                <a:ea typeface="Arial"/>
                <a:cs typeface="Arial"/>
                <a:sym typeface="Arial"/>
              </a:rPr>
              <a:t> zonas </a:t>
            </a:r>
            <a:r>
              <a:rPr lang="en-US" sz="1800" b="0" i="0" u="none" strike="noStrike" cap="none" dirty="0" err="1">
                <a:solidFill>
                  <a:schemeClr val="dk2"/>
                </a:solidFill>
                <a:latin typeface="Arial"/>
                <a:ea typeface="Arial"/>
                <a:cs typeface="Arial"/>
                <a:sym typeface="Arial"/>
              </a:rPr>
              <a:t>libres</a:t>
            </a:r>
            <a:r>
              <a:rPr lang="en-US" sz="1800" b="0" i="0" u="none" strike="noStrike" cap="none" dirty="0">
                <a:solidFill>
                  <a:schemeClr val="dk2"/>
                </a:solidFill>
                <a:latin typeface="Arial"/>
                <a:ea typeface="Arial"/>
                <a:cs typeface="Arial"/>
                <a:sym typeface="Arial"/>
              </a:rPr>
              <a:t> de polio.</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2"/>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Courier New"/>
              <a:buChar char="o"/>
            </a:pPr>
            <a:r>
              <a:rPr lang="en-US" sz="1800" b="0" i="0" u="none" strike="noStrike" cap="none" dirty="0" err="1">
                <a:solidFill>
                  <a:schemeClr val="dk2"/>
                </a:solidFill>
                <a:latin typeface="Arial"/>
                <a:ea typeface="Arial"/>
                <a:cs typeface="Arial"/>
                <a:sym typeface="Arial"/>
              </a:rPr>
              <a:t>Sólo</a:t>
            </a:r>
            <a:r>
              <a:rPr lang="en-US" sz="1800" b="0" i="0" u="none" strike="noStrike" cap="none" dirty="0">
                <a:solidFill>
                  <a:schemeClr val="dk2"/>
                </a:solidFill>
                <a:latin typeface="Arial"/>
                <a:ea typeface="Arial"/>
                <a:cs typeface="Arial"/>
                <a:sym typeface="Arial"/>
              </a:rPr>
              <a:t> se </a:t>
            </a:r>
            <a:r>
              <a:rPr lang="en-US" sz="1800" b="0" i="0" u="none" strike="noStrike" cap="none" dirty="0" err="1">
                <a:solidFill>
                  <a:schemeClr val="dk2"/>
                </a:solidFill>
                <a:latin typeface="Arial"/>
                <a:ea typeface="Arial"/>
                <a:cs typeface="Arial"/>
                <a:sym typeface="Arial"/>
              </a:rPr>
              <a:t>detecta</a:t>
            </a:r>
            <a:r>
              <a:rPr lang="en-US" sz="1800" b="0" i="0" u="none" strike="noStrike" cap="none" dirty="0">
                <a:solidFill>
                  <a:schemeClr val="dk2"/>
                </a:solidFill>
                <a:latin typeface="Arial"/>
                <a:ea typeface="Arial"/>
                <a:cs typeface="Arial"/>
                <a:sym typeface="Arial"/>
              </a:rPr>
              <a:t> </a:t>
            </a:r>
            <a:r>
              <a:rPr lang="en-US" sz="1800" b="0" i="0" u="none" strike="noStrike" cap="none" dirty="0" err="1">
                <a:solidFill>
                  <a:schemeClr val="dk2"/>
                </a:solidFill>
                <a:latin typeface="Arial"/>
                <a:ea typeface="Arial"/>
                <a:cs typeface="Arial"/>
                <a:sym typeface="Arial"/>
              </a:rPr>
              <a:t>circulación</a:t>
            </a:r>
            <a:r>
              <a:rPr lang="en-US" sz="1800" b="0" i="0" u="none" strike="noStrike" cap="none" dirty="0">
                <a:solidFill>
                  <a:schemeClr val="dk2"/>
                </a:solidFill>
                <a:latin typeface="Arial"/>
                <a:ea typeface="Arial"/>
                <a:cs typeface="Arial"/>
                <a:sym typeface="Arial"/>
              </a:rPr>
              <a:t> de </a:t>
            </a:r>
            <a:r>
              <a:rPr lang="en-US" sz="1800" b="1" i="0" u="none" strike="noStrike" cap="none" dirty="0">
                <a:solidFill>
                  <a:schemeClr val="dk2"/>
                </a:solidFill>
                <a:latin typeface="Arial"/>
                <a:ea typeface="Arial"/>
                <a:cs typeface="Arial"/>
                <a:sym typeface="Arial"/>
              </a:rPr>
              <a:t>virus </a:t>
            </a:r>
            <a:r>
              <a:rPr lang="en-US" sz="1800" b="1" i="0" u="none" strike="noStrike" cap="none" dirty="0" err="1">
                <a:solidFill>
                  <a:schemeClr val="dk2"/>
                </a:solidFill>
                <a:latin typeface="Arial"/>
                <a:ea typeface="Arial"/>
                <a:cs typeface="Arial"/>
                <a:sym typeface="Arial"/>
              </a:rPr>
              <a:t>salvaje</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tipo</a:t>
            </a:r>
            <a:r>
              <a:rPr lang="en-US" sz="1800" b="1" i="0" u="none" strike="noStrike" cap="none" dirty="0">
                <a:solidFill>
                  <a:schemeClr val="dk2"/>
                </a:solidFill>
                <a:latin typeface="Arial"/>
                <a:ea typeface="Arial"/>
                <a:cs typeface="Arial"/>
                <a:sym typeface="Arial"/>
              </a:rPr>
              <a:t> 1 </a:t>
            </a:r>
            <a:r>
              <a:rPr lang="en-US" sz="1800" b="0" i="0" u="none" strike="noStrike" cap="none" dirty="0" err="1">
                <a:solidFill>
                  <a:schemeClr val="dk2"/>
                </a:solidFill>
                <a:latin typeface="Arial"/>
                <a:ea typeface="Arial"/>
                <a:cs typeface="Arial"/>
                <a:sym typeface="Arial"/>
              </a:rPr>
              <a:t>en</a:t>
            </a:r>
            <a:r>
              <a:rPr lang="en-US" sz="1800" b="0"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Pakistán</a:t>
            </a:r>
            <a:r>
              <a:rPr lang="en-US" sz="1800" b="1" i="0" u="none" strike="noStrike" cap="none" dirty="0">
                <a:solidFill>
                  <a:schemeClr val="dk2"/>
                </a:solidFill>
                <a:latin typeface="Arial"/>
                <a:ea typeface="Arial"/>
                <a:cs typeface="Arial"/>
                <a:sym typeface="Arial"/>
              </a:rPr>
              <a:t> y </a:t>
            </a:r>
            <a:r>
              <a:rPr lang="en-US" sz="1800" b="1" i="0" u="none" strike="noStrike" cap="none" dirty="0" err="1">
                <a:solidFill>
                  <a:schemeClr val="dk2"/>
                </a:solidFill>
                <a:latin typeface="Arial"/>
                <a:ea typeface="Arial"/>
                <a:cs typeface="Arial"/>
                <a:sym typeface="Arial"/>
              </a:rPr>
              <a:t>Afganistán</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Courier New"/>
              <a:buNone/>
            </a:pPr>
            <a:endParaRPr sz="1800" b="1" i="0" u="none" strike="noStrike" cap="none" dirty="0">
              <a:solidFill>
                <a:schemeClr val="dk2"/>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Courier New"/>
              <a:buChar char="o"/>
            </a:pPr>
            <a:r>
              <a:rPr lang="en-US" sz="1800" b="0" i="0" u="none" strike="noStrike" cap="none" dirty="0" err="1">
                <a:solidFill>
                  <a:schemeClr val="dk2"/>
                </a:solidFill>
                <a:latin typeface="Arial"/>
                <a:ea typeface="Arial"/>
                <a:cs typeface="Arial"/>
                <a:sym typeface="Arial"/>
              </a:rPr>
              <a:t>Brotes</a:t>
            </a:r>
            <a:r>
              <a:rPr lang="en-US" sz="1800" b="0" i="0" u="none" strike="noStrike" cap="none" dirty="0">
                <a:solidFill>
                  <a:schemeClr val="dk2"/>
                </a:solidFill>
                <a:latin typeface="Arial"/>
                <a:ea typeface="Arial"/>
                <a:cs typeface="Arial"/>
                <a:sym typeface="Arial"/>
              </a:rPr>
              <a:t> </a:t>
            </a:r>
            <a:r>
              <a:rPr lang="en-US" sz="1800" b="0" i="0" u="none" strike="noStrike" cap="none" dirty="0" err="1">
                <a:solidFill>
                  <a:schemeClr val="dk2"/>
                </a:solidFill>
                <a:latin typeface="Arial"/>
                <a:ea typeface="Arial"/>
                <a:cs typeface="Arial"/>
                <a:sym typeface="Arial"/>
              </a:rPr>
              <a:t>por</a:t>
            </a:r>
            <a:r>
              <a:rPr lang="en-US" sz="1800" b="0" i="0" u="none" strike="noStrike" cap="none" dirty="0">
                <a:solidFill>
                  <a:schemeClr val="dk2"/>
                </a:solidFill>
                <a:latin typeface="Arial"/>
                <a:ea typeface="Arial"/>
                <a:cs typeface="Arial"/>
                <a:sym typeface="Arial"/>
              </a:rPr>
              <a:t> virus </a:t>
            </a:r>
            <a:r>
              <a:rPr lang="en-US" sz="1800" b="0" i="0" u="none" strike="noStrike" cap="none" dirty="0" err="1">
                <a:solidFill>
                  <a:schemeClr val="dk2"/>
                </a:solidFill>
                <a:latin typeface="Arial"/>
                <a:ea typeface="Arial"/>
                <a:cs typeface="Arial"/>
                <a:sym typeface="Arial"/>
              </a:rPr>
              <a:t>derivado</a:t>
            </a:r>
            <a:r>
              <a:rPr lang="en-US" sz="1800" b="0" i="0" u="none" strike="noStrike" cap="none" dirty="0">
                <a:solidFill>
                  <a:schemeClr val="dk2"/>
                </a:solidFill>
                <a:latin typeface="Arial"/>
                <a:ea typeface="Arial"/>
                <a:cs typeface="Arial"/>
                <a:sym typeface="Arial"/>
              </a:rPr>
              <a:t> de la </a:t>
            </a:r>
            <a:r>
              <a:rPr lang="en-US" sz="1800" b="0" i="0" u="none" strike="noStrike" cap="none" dirty="0" err="1">
                <a:solidFill>
                  <a:schemeClr val="dk2"/>
                </a:solidFill>
                <a:latin typeface="Arial"/>
                <a:ea typeface="Arial"/>
                <a:cs typeface="Arial"/>
                <a:sym typeface="Arial"/>
              </a:rPr>
              <a:t>vacuna</a:t>
            </a:r>
            <a:r>
              <a:rPr lang="en-US" sz="1800" b="0" i="0" u="none" strike="noStrike" cap="none" dirty="0">
                <a:solidFill>
                  <a:schemeClr val="dk2"/>
                </a:solidFill>
                <a:latin typeface="Arial"/>
                <a:ea typeface="Arial"/>
                <a:cs typeface="Arial"/>
                <a:sym typeface="Arial"/>
              </a:rPr>
              <a:t>, </a:t>
            </a:r>
            <a:r>
              <a:rPr lang="en-US" sz="1800" b="0" i="0" u="none" strike="noStrike" cap="none" dirty="0" err="1">
                <a:solidFill>
                  <a:schemeClr val="dk2"/>
                </a:solidFill>
                <a:latin typeface="Arial"/>
                <a:ea typeface="Arial"/>
                <a:cs typeface="Arial"/>
                <a:sym typeface="Arial"/>
              </a:rPr>
              <a:t>sobre</a:t>
            </a:r>
            <a:r>
              <a:rPr lang="en-US" sz="1800" b="0" i="0" u="none" strike="noStrike" cap="none" dirty="0">
                <a:solidFill>
                  <a:schemeClr val="dk2"/>
                </a:solidFill>
                <a:latin typeface="Arial"/>
                <a:ea typeface="Arial"/>
                <a:cs typeface="Arial"/>
                <a:sym typeface="Arial"/>
              </a:rPr>
              <a:t> </a:t>
            </a:r>
            <a:r>
              <a:rPr lang="en-US" sz="1800" b="0" i="0" u="none" strike="noStrike" cap="none" dirty="0" err="1">
                <a:solidFill>
                  <a:schemeClr val="dk2"/>
                </a:solidFill>
                <a:latin typeface="Arial"/>
                <a:ea typeface="Arial"/>
                <a:cs typeface="Arial"/>
                <a:sym typeface="Arial"/>
              </a:rPr>
              <a:t>todo</a:t>
            </a:r>
            <a:r>
              <a:rPr lang="en-US" sz="1800" b="0" i="0" u="none" strike="noStrike" cap="none" dirty="0">
                <a:solidFill>
                  <a:schemeClr val="dk2"/>
                </a:solidFill>
                <a:latin typeface="Arial"/>
                <a:ea typeface="Arial"/>
                <a:cs typeface="Arial"/>
                <a:sym typeface="Arial"/>
              </a:rPr>
              <a:t> </a:t>
            </a:r>
            <a:r>
              <a:rPr lang="en-US" sz="1800" b="0" i="0" u="none" strike="noStrike" cap="none" dirty="0" err="1">
                <a:solidFill>
                  <a:schemeClr val="dk2"/>
                </a:solidFill>
                <a:latin typeface="Arial"/>
                <a:ea typeface="Arial"/>
                <a:cs typeface="Arial"/>
                <a:sym typeface="Arial"/>
              </a:rPr>
              <a:t>tipo</a:t>
            </a:r>
            <a:r>
              <a:rPr lang="en-US" sz="1800" b="0" i="0" u="none" strike="noStrike" cap="none" dirty="0">
                <a:solidFill>
                  <a:schemeClr val="dk2"/>
                </a:solidFill>
                <a:latin typeface="Arial"/>
                <a:ea typeface="Arial"/>
                <a:cs typeface="Arial"/>
                <a:sym typeface="Arial"/>
              </a:rPr>
              <a:t> 2 (PVDV2).</a:t>
            </a:r>
            <a:endParaRPr sz="1400" b="0" i="0" u="none" strike="noStrike" cap="none" dirty="0">
              <a:solidFill>
                <a:srgbClr val="000000"/>
              </a:solidFill>
              <a:latin typeface="Arial"/>
              <a:ea typeface="Arial"/>
              <a:cs typeface="Arial"/>
              <a:sym typeface="Arial"/>
            </a:endParaRPr>
          </a:p>
        </p:txBody>
      </p:sp>
      <p:sp>
        <p:nvSpPr>
          <p:cNvPr id="621" name="Google Shape;621;p32"/>
          <p:cNvSpPr txBox="1"/>
          <p:nvPr/>
        </p:nvSpPr>
        <p:spPr>
          <a:xfrm>
            <a:off x="442414" y="403122"/>
            <a:ext cx="7886700" cy="99417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Play"/>
              <a:buNone/>
            </a:pPr>
            <a:r>
              <a:rPr lang="en-US" sz="4400" b="1" i="0" u="none" strike="noStrike" cap="none">
                <a:solidFill>
                  <a:schemeClr val="dk1"/>
                </a:solidFill>
                <a:latin typeface="Play"/>
                <a:ea typeface="Play"/>
                <a:cs typeface="Play"/>
                <a:sym typeface="Play"/>
              </a:rPr>
              <a:t>Situación epidemiológica</a:t>
            </a:r>
            <a:endParaRPr sz="4400" b="1" i="0" u="none" strike="noStrike" cap="none">
              <a:solidFill>
                <a:schemeClr val="dk1"/>
              </a:solidFill>
              <a:latin typeface="Play"/>
              <a:ea typeface="Play"/>
              <a:cs typeface="Play"/>
              <a:sym typeface="Play"/>
            </a:endParaRPr>
          </a:p>
        </p:txBody>
      </p:sp>
      <p:pic>
        <p:nvPicPr>
          <p:cNvPr id="622" name="Google Shape;622;p32"/>
          <p:cNvPicPr preferRelativeResize="0"/>
          <p:nvPr/>
        </p:nvPicPr>
        <p:blipFill rotWithShape="1">
          <a:blip r:embed="rId3">
            <a:alphaModFix/>
          </a:blip>
          <a:srcRect/>
          <a:stretch/>
        </p:blipFill>
        <p:spPr>
          <a:xfrm>
            <a:off x="2993921" y="1509616"/>
            <a:ext cx="9198079" cy="42888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6"/>
        <p:cNvGrpSpPr/>
        <p:nvPr/>
      </p:nvGrpSpPr>
      <p:grpSpPr>
        <a:xfrm>
          <a:off x="0" y="0"/>
          <a:ext cx="0" cy="0"/>
          <a:chOff x="0" y="0"/>
          <a:chExt cx="0" cy="0"/>
        </a:xfrm>
      </p:grpSpPr>
      <p:sp>
        <p:nvSpPr>
          <p:cNvPr id="627" name="Google Shape;627;p3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8" name="Google Shape;628;p33"/>
          <p:cNvSpPr txBox="1">
            <a:spLocks noGrp="1"/>
          </p:cNvSpPr>
          <p:nvPr>
            <p:ph type="title"/>
          </p:nvPr>
        </p:nvSpPr>
        <p:spPr>
          <a:xfrm>
            <a:off x="265274" y="1375851"/>
            <a:ext cx="4455061" cy="72591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800"/>
              <a:buFont typeface="Arial"/>
              <a:buNone/>
            </a:pPr>
            <a:r>
              <a:rPr lang="en-US" b="1">
                <a:latin typeface="Play"/>
                <a:ea typeface="Play"/>
                <a:cs typeface="Play"/>
                <a:sym typeface="Play"/>
              </a:rPr>
              <a:t>Situación de la poliomielitis en Argentina </a:t>
            </a:r>
            <a:endParaRPr b="1">
              <a:latin typeface="Play"/>
              <a:ea typeface="Play"/>
              <a:cs typeface="Play"/>
              <a:sym typeface="Play"/>
            </a:endParaRPr>
          </a:p>
        </p:txBody>
      </p:sp>
      <p:sp>
        <p:nvSpPr>
          <p:cNvPr id="629" name="Google Shape;629;p33"/>
          <p:cNvSpPr/>
          <p:nvPr/>
        </p:nvSpPr>
        <p:spPr>
          <a:xfrm>
            <a:off x="643278" y="2573756"/>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0" name="Google Shape;630;p33"/>
          <p:cNvSpPr txBox="1">
            <a:spLocks noGrp="1"/>
          </p:cNvSpPr>
          <p:nvPr>
            <p:ph type="body" idx="1"/>
          </p:nvPr>
        </p:nvSpPr>
        <p:spPr>
          <a:xfrm>
            <a:off x="90089" y="2874488"/>
            <a:ext cx="5562731" cy="376349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800"/>
              <a:buChar char="•"/>
            </a:pPr>
            <a:r>
              <a:rPr lang="en-US" sz="1800" b="0" i="0" u="none" strike="noStrike" dirty="0">
                <a:latin typeface="Arial"/>
                <a:ea typeface="Arial"/>
                <a:cs typeface="Arial"/>
                <a:sym typeface="Arial"/>
              </a:rPr>
              <a:t>En 1984 </a:t>
            </a:r>
            <a:r>
              <a:rPr lang="en-US" sz="1800" b="0" i="0" u="none" strike="noStrike" dirty="0" err="1">
                <a:latin typeface="Arial"/>
                <a:ea typeface="Arial"/>
                <a:cs typeface="Arial"/>
                <a:sym typeface="Arial"/>
              </a:rPr>
              <a:t>ocurrió</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el</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último</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caso</a:t>
            </a:r>
            <a:r>
              <a:rPr lang="en-US" sz="1800" b="0" i="0" u="none" strike="noStrike" dirty="0">
                <a:latin typeface="Arial"/>
                <a:ea typeface="Arial"/>
                <a:cs typeface="Arial"/>
                <a:sym typeface="Arial"/>
              </a:rPr>
              <a:t> de </a:t>
            </a:r>
            <a:r>
              <a:rPr lang="en-US" sz="1800" b="0" i="0" u="none" strike="noStrike" dirty="0" err="1">
                <a:latin typeface="Arial"/>
                <a:ea typeface="Arial"/>
                <a:cs typeface="Arial"/>
                <a:sym typeface="Arial"/>
              </a:rPr>
              <a:t>enfermedad</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por</a:t>
            </a:r>
            <a:r>
              <a:rPr lang="en-US" sz="1800" b="0" i="0" u="none" strike="noStrike" dirty="0">
                <a:latin typeface="Arial"/>
                <a:ea typeface="Arial"/>
                <a:cs typeface="Arial"/>
                <a:sym typeface="Arial"/>
              </a:rPr>
              <a:t> PVS </a:t>
            </a:r>
            <a:r>
              <a:rPr lang="en-US" sz="1800" b="0" i="0" u="none" strike="noStrike" dirty="0" err="1">
                <a:latin typeface="Arial"/>
                <a:ea typeface="Arial"/>
                <a:cs typeface="Arial"/>
                <a:sym typeface="Arial"/>
              </a:rPr>
              <a:t>en</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Orán</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provincia</a:t>
            </a:r>
            <a:r>
              <a:rPr lang="en-US" sz="1800" b="0" i="0" u="none" strike="noStrike" dirty="0">
                <a:latin typeface="Arial"/>
                <a:ea typeface="Arial"/>
                <a:cs typeface="Arial"/>
                <a:sym typeface="Arial"/>
              </a:rPr>
              <a:t> de Salta. A </a:t>
            </a:r>
            <a:r>
              <a:rPr lang="en-US" sz="1800" b="0" i="0" u="none" strike="noStrike" dirty="0" err="1">
                <a:latin typeface="Arial"/>
                <a:ea typeface="Arial"/>
                <a:cs typeface="Arial"/>
                <a:sym typeface="Arial"/>
              </a:rPr>
              <a:t>pesar</a:t>
            </a:r>
            <a:r>
              <a:rPr lang="en-US" sz="1800" b="0" i="0" u="none" strike="noStrike" dirty="0">
                <a:latin typeface="Arial"/>
                <a:ea typeface="Arial"/>
                <a:cs typeface="Arial"/>
                <a:sym typeface="Arial"/>
              </a:rPr>
              <a:t> de que </a:t>
            </a:r>
            <a:r>
              <a:rPr lang="en-US" sz="1800" b="0" i="0" u="none" strike="noStrike" dirty="0" err="1">
                <a:latin typeface="Arial"/>
                <a:ea typeface="Arial"/>
                <a:cs typeface="Arial"/>
                <a:sym typeface="Arial"/>
              </a:rPr>
              <a:t>desde</a:t>
            </a:r>
            <a:r>
              <a:rPr lang="en-US" sz="1800" b="0" i="0" u="none" strike="noStrike" dirty="0">
                <a:latin typeface="Arial"/>
                <a:ea typeface="Arial"/>
                <a:cs typeface="Arial"/>
                <a:sym typeface="Arial"/>
              </a:rPr>
              <a:t> ese </a:t>
            </a:r>
            <a:r>
              <a:rPr lang="en-US" sz="1800" b="0" i="0" u="none" strike="noStrike" dirty="0" err="1">
                <a:latin typeface="Arial"/>
                <a:ea typeface="Arial"/>
                <a:cs typeface="Arial"/>
                <a:sym typeface="Arial"/>
              </a:rPr>
              <a:t>momento</a:t>
            </a:r>
            <a:r>
              <a:rPr lang="en-US" sz="1800" b="0" i="0" u="none" strike="noStrike" dirty="0">
                <a:latin typeface="Arial"/>
                <a:ea typeface="Arial"/>
                <a:cs typeface="Arial"/>
                <a:sym typeface="Arial"/>
              </a:rPr>
              <a:t> no </a:t>
            </a:r>
            <a:r>
              <a:rPr lang="en-US" sz="1800" b="0" i="0" u="none" strike="noStrike" dirty="0" err="1">
                <a:latin typeface="Arial"/>
                <a:ea typeface="Arial"/>
                <a:cs typeface="Arial"/>
                <a:sym typeface="Arial"/>
              </a:rPr>
              <a:t>hubo</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casos</a:t>
            </a:r>
            <a:r>
              <a:rPr lang="en-US" sz="1800" b="0" i="0" u="none" strike="noStrike" dirty="0">
                <a:latin typeface="Arial"/>
                <a:ea typeface="Arial"/>
                <a:cs typeface="Arial"/>
                <a:sym typeface="Arial"/>
              </a:rPr>
              <a:t> de </a:t>
            </a:r>
            <a:r>
              <a:rPr lang="en-US" sz="1800" b="0" i="0" u="none" strike="noStrike" dirty="0" err="1">
                <a:latin typeface="Arial"/>
                <a:ea typeface="Arial"/>
                <a:cs typeface="Arial"/>
                <a:sym typeface="Arial"/>
              </a:rPr>
              <a:t>poliomielitis</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por</a:t>
            </a:r>
            <a:r>
              <a:rPr lang="en-US" sz="1800" b="0" i="0" u="none" strike="noStrike" dirty="0">
                <a:latin typeface="Arial"/>
                <a:ea typeface="Arial"/>
                <a:cs typeface="Arial"/>
                <a:sym typeface="Arial"/>
              </a:rPr>
              <a:t> virus </a:t>
            </a:r>
            <a:r>
              <a:rPr lang="en-US" sz="1800" b="0" i="0" u="none" strike="noStrike" dirty="0" err="1">
                <a:latin typeface="Arial"/>
                <a:ea typeface="Arial"/>
                <a:cs typeface="Arial"/>
                <a:sym typeface="Arial"/>
              </a:rPr>
              <a:t>salvaje</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en</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los</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últimos</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años</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hubo</a:t>
            </a:r>
            <a:r>
              <a:rPr lang="en-US" sz="1800" b="0" i="0" u="none" strike="noStrike" dirty="0">
                <a:latin typeface="Arial"/>
                <a:ea typeface="Arial"/>
                <a:cs typeface="Arial"/>
                <a:sym typeface="Arial"/>
              </a:rPr>
              <a:t> un </a:t>
            </a:r>
            <a:r>
              <a:rPr lang="en-US" sz="1800" b="0" i="0" u="none" strike="noStrike" dirty="0" err="1">
                <a:latin typeface="Arial"/>
                <a:ea typeface="Arial"/>
                <a:cs typeface="Arial"/>
                <a:sym typeface="Arial"/>
              </a:rPr>
              <a:t>descenso</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marcado</a:t>
            </a:r>
            <a:r>
              <a:rPr lang="en-US" sz="1800" b="0" i="0" u="none" strike="noStrike" dirty="0">
                <a:latin typeface="Arial"/>
                <a:ea typeface="Arial"/>
                <a:cs typeface="Arial"/>
                <a:sym typeface="Arial"/>
              </a:rPr>
              <a:t> de las </a:t>
            </a:r>
            <a:r>
              <a:rPr lang="en-US" sz="1800" b="0" i="0" u="none" strike="noStrike" dirty="0" err="1">
                <a:latin typeface="Arial"/>
                <a:ea typeface="Arial"/>
                <a:cs typeface="Arial"/>
                <a:sym typeface="Arial"/>
              </a:rPr>
              <a:t>coberturas</a:t>
            </a:r>
            <a:r>
              <a:rPr lang="en-US" sz="1800" b="0" i="0" u="none" strike="noStrike" dirty="0">
                <a:latin typeface="Arial"/>
                <a:ea typeface="Arial"/>
                <a:cs typeface="Arial"/>
                <a:sym typeface="Arial"/>
              </a:rPr>
              <a:t> de </a:t>
            </a:r>
            <a:r>
              <a:rPr lang="en-US" sz="1800" b="0" i="0" u="none" strike="noStrike" dirty="0" err="1">
                <a:latin typeface="Arial"/>
                <a:ea typeface="Arial"/>
                <a:cs typeface="Arial"/>
                <a:sym typeface="Arial"/>
              </a:rPr>
              <a:t>vacunación</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antipoliomielítica</a:t>
            </a:r>
            <a:r>
              <a:rPr lang="en-US" sz="1800" b="0" i="0" u="none" strike="noStrike" dirty="0">
                <a:latin typeface="Arial"/>
                <a:ea typeface="Arial"/>
                <a:cs typeface="Arial"/>
                <a:sym typeface="Arial"/>
              </a:rPr>
              <a:t> y </a:t>
            </a:r>
            <a:r>
              <a:rPr lang="en-US" sz="1800" b="0" i="0" u="none" strike="noStrike" dirty="0" err="1">
                <a:latin typeface="Arial"/>
                <a:ea typeface="Arial"/>
                <a:cs typeface="Arial"/>
                <a:sym typeface="Arial"/>
              </a:rPr>
              <a:t>en</a:t>
            </a:r>
            <a:r>
              <a:rPr lang="en-US" sz="1800" b="0" i="0" u="none" strike="noStrike" dirty="0">
                <a:latin typeface="Arial"/>
                <a:ea typeface="Arial"/>
                <a:cs typeface="Arial"/>
                <a:sym typeface="Arial"/>
              </a:rPr>
              <a:t> la </a:t>
            </a:r>
            <a:r>
              <a:rPr lang="en-US" sz="1800" b="0" i="0" u="none" strike="noStrike" dirty="0" err="1">
                <a:latin typeface="Arial"/>
                <a:ea typeface="Arial"/>
                <a:cs typeface="Arial"/>
                <a:sym typeface="Arial"/>
              </a:rPr>
              <a:t>calidad</a:t>
            </a:r>
            <a:r>
              <a:rPr lang="en-US" sz="1800" b="0" i="0" u="none" strike="noStrike" dirty="0">
                <a:latin typeface="Arial"/>
                <a:ea typeface="Arial"/>
                <a:cs typeface="Arial"/>
                <a:sym typeface="Arial"/>
              </a:rPr>
              <a:t> de la </a:t>
            </a:r>
            <a:r>
              <a:rPr lang="en-US" sz="1800" b="0" i="0" u="none" strike="noStrike" dirty="0" err="1">
                <a:latin typeface="Arial"/>
                <a:ea typeface="Arial"/>
                <a:cs typeface="Arial"/>
                <a:sym typeface="Arial"/>
              </a:rPr>
              <a:t>vigilancia</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epidemiológica</a:t>
            </a:r>
            <a:r>
              <a:rPr lang="en-US" sz="1800" b="0" i="0" u="none" strike="noStrike" dirty="0">
                <a:latin typeface="Arial"/>
                <a:ea typeface="Arial"/>
                <a:cs typeface="Arial"/>
                <a:sym typeface="Arial"/>
              </a:rPr>
              <a:t>. </a:t>
            </a:r>
            <a:endParaRPr dirty="0">
              <a:latin typeface="Arial"/>
              <a:ea typeface="Arial"/>
              <a:cs typeface="Arial"/>
              <a:sym typeface="Arial"/>
            </a:endParaRPr>
          </a:p>
          <a:p>
            <a:pPr marL="228600" lvl="0" indent="-114300" algn="l" rtl="0">
              <a:lnSpc>
                <a:spcPct val="90000"/>
              </a:lnSpc>
              <a:spcBef>
                <a:spcPts val="0"/>
              </a:spcBef>
              <a:spcAft>
                <a:spcPts val="0"/>
              </a:spcAft>
              <a:buClr>
                <a:schemeClr val="dk1"/>
              </a:buClr>
              <a:buSzPts val="1800"/>
              <a:buNone/>
            </a:pPr>
            <a:endParaRPr sz="1800" dirty="0">
              <a:latin typeface="Arial"/>
              <a:ea typeface="Arial"/>
              <a:cs typeface="Arial"/>
              <a:sym typeface="Arial"/>
            </a:endParaRPr>
          </a:p>
          <a:p>
            <a:pPr marL="228600" lvl="0" indent="-228600" algn="l" rtl="0">
              <a:lnSpc>
                <a:spcPct val="90000"/>
              </a:lnSpc>
              <a:spcBef>
                <a:spcPts val="0"/>
              </a:spcBef>
              <a:spcAft>
                <a:spcPts val="0"/>
              </a:spcAft>
              <a:buClr>
                <a:schemeClr val="dk1"/>
              </a:buClr>
              <a:buSzPts val="1800"/>
              <a:buChar char="•"/>
            </a:pPr>
            <a:r>
              <a:rPr lang="en-US" sz="1800" b="0" i="0" u="none" strike="noStrike" dirty="0">
                <a:latin typeface="Arial"/>
                <a:ea typeface="Arial"/>
                <a:cs typeface="Arial"/>
                <a:sym typeface="Arial"/>
              </a:rPr>
              <a:t>El </a:t>
            </a:r>
            <a:r>
              <a:rPr lang="en-US" sz="1800" b="0" i="0" u="none" strike="noStrike" dirty="0" err="1">
                <a:latin typeface="Arial"/>
                <a:ea typeface="Arial"/>
                <a:cs typeface="Arial"/>
                <a:sym typeface="Arial"/>
              </a:rPr>
              <a:t>riesgo</a:t>
            </a:r>
            <a:r>
              <a:rPr lang="en-US" sz="1800" b="0" i="0" u="none" strike="noStrike" dirty="0">
                <a:latin typeface="Arial"/>
                <a:ea typeface="Arial"/>
                <a:cs typeface="Arial"/>
                <a:sym typeface="Arial"/>
              </a:rPr>
              <a:t> de </a:t>
            </a:r>
            <a:r>
              <a:rPr lang="en-US" sz="1800" b="0" i="0" u="none" strike="noStrike" dirty="0" err="1">
                <a:latin typeface="Arial"/>
                <a:ea typeface="Arial"/>
                <a:cs typeface="Arial"/>
                <a:sym typeface="Arial"/>
              </a:rPr>
              <a:t>reintroducción</a:t>
            </a:r>
            <a:r>
              <a:rPr lang="en-US" sz="1800" b="0" i="0" u="none" strike="noStrike" dirty="0">
                <a:latin typeface="Arial"/>
                <a:ea typeface="Arial"/>
                <a:cs typeface="Arial"/>
                <a:sym typeface="Arial"/>
              </a:rPr>
              <a:t> del poliovirus </a:t>
            </a:r>
            <a:r>
              <a:rPr lang="en-US" sz="1800" b="0" i="0" u="none" strike="noStrike" dirty="0" err="1">
                <a:latin typeface="Arial"/>
                <a:ea typeface="Arial"/>
                <a:cs typeface="Arial"/>
                <a:sym typeface="Arial"/>
              </a:rPr>
              <a:t>en</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el</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país</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está</a:t>
            </a:r>
            <a:r>
              <a:rPr lang="en-US" sz="1800" b="0" i="0" u="none" strike="noStrike" dirty="0">
                <a:latin typeface="Arial"/>
                <a:ea typeface="Arial"/>
                <a:cs typeface="Arial"/>
                <a:sym typeface="Arial"/>
              </a:rPr>
              <a:t> dado, </a:t>
            </a:r>
            <a:r>
              <a:rPr lang="en-US" sz="1800" b="0" i="0" u="none" strike="noStrike" dirty="0" err="1">
                <a:latin typeface="Arial"/>
                <a:ea typeface="Arial"/>
                <a:cs typeface="Arial"/>
                <a:sym typeface="Arial"/>
              </a:rPr>
              <a:t>principalmente</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por</a:t>
            </a:r>
            <a:r>
              <a:rPr lang="en-US" sz="1800" b="0" i="0" u="none" strike="noStrike" dirty="0">
                <a:latin typeface="Arial"/>
                <a:ea typeface="Arial"/>
                <a:cs typeface="Arial"/>
                <a:sym typeface="Arial"/>
              </a:rPr>
              <a:t>: </a:t>
            </a:r>
            <a:endParaRPr dirty="0"/>
          </a:p>
          <a:p>
            <a:pPr marL="228600" lvl="0" indent="-114300" algn="l" rtl="0">
              <a:lnSpc>
                <a:spcPct val="90000"/>
              </a:lnSpc>
              <a:spcBef>
                <a:spcPts val="0"/>
              </a:spcBef>
              <a:spcAft>
                <a:spcPts val="0"/>
              </a:spcAft>
              <a:buClr>
                <a:schemeClr val="dk1"/>
              </a:buClr>
              <a:buSzPts val="1800"/>
              <a:buNone/>
            </a:pPr>
            <a:endParaRPr dirty="0">
              <a:latin typeface="Arial"/>
              <a:ea typeface="Arial"/>
              <a:cs typeface="Arial"/>
              <a:sym typeface="Arial"/>
            </a:endParaRPr>
          </a:p>
          <a:p>
            <a:pPr marL="457200" lvl="1" indent="0" algn="l" rtl="0">
              <a:lnSpc>
                <a:spcPct val="90000"/>
              </a:lnSpc>
              <a:spcBef>
                <a:spcPts val="0"/>
              </a:spcBef>
              <a:spcAft>
                <a:spcPts val="0"/>
              </a:spcAft>
              <a:buClr>
                <a:schemeClr val="dk1"/>
              </a:buClr>
              <a:buSzPts val="1800"/>
              <a:buNone/>
            </a:pP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Niveles</a:t>
            </a:r>
            <a:r>
              <a:rPr lang="en-US" sz="1800" b="0" i="0" u="none" strike="noStrike" dirty="0">
                <a:latin typeface="Arial"/>
                <a:ea typeface="Arial"/>
                <a:cs typeface="Arial"/>
                <a:sym typeface="Arial"/>
              </a:rPr>
              <a:t> de </a:t>
            </a:r>
            <a:r>
              <a:rPr lang="en-US" sz="1800" b="0" i="0" u="none" strike="noStrike" dirty="0" err="1">
                <a:latin typeface="Arial"/>
                <a:ea typeface="Arial"/>
                <a:cs typeface="Arial"/>
                <a:sym typeface="Arial"/>
              </a:rPr>
              <a:t>coberturas</a:t>
            </a:r>
            <a:r>
              <a:rPr lang="en-US" sz="1800" b="0" i="0" u="none" strike="noStrike" dirty="0">
                <a:latin typeface="Arial"/>
                <a:ea typeface="Arial"/>
                <a:cs typeface="Arial"/>
                <a:sym typeface="Arial"/>
              </a:rPr>
              <a:t> de </a:t>
            </a:r>
            <a:r>
              <a:rPr lang="en-US" sz="1800" b="0" i="0" u="none" strike="noStrike" dirty="0" err="1">
                <a:latin typeface="Arial"/>
                <a:ea typeface="Arial"/>
                <a:cs typeface="Arial"/>
                <a:sym typeface="Arial"/>
              </a:rPr>
              <a:t>vacunación</a:t>
            </a:r>
            <a:r>
              <a:rPr lang="en-US" sz="1800" b="0" i="0" u="none" strike="noStrike" dirty="0">
                <a:latin typeface="Arial"/>
                <a:ea typeface="Arial"/>
                <a:cs typeface="Arial"/>
                <a:sym typeface="Arial"/>
              </a:rPr>
              <a:t>. </a:t>
            </a:r>
            <a:endParaRPr dirty="0">
              <a:latin typeface="Arial"/>
              <a:ea typeface="Arial"/>
              <a:cs typeface="Arial"/>
              <a:sym typeface="Arial"/>
            </a:endParaRPr>
          </a:p>
          <a:p>
            <a:pPr marL="457200" lvl="1" indent="0" algn="l" rtl="0">
              <a:lnSpc>
                <a:spcPct val="90000"/>
              </a:lnSpc>
              <a:spcBef>
                <a:spcPts val="0"/>
              </a:spcBef>
              <a:spcAft>
                <a:spcPts val="0"/>
              </a:spcAft>
              <a:buClr>
                <a:schemeClr val="dk1"/>
              </a:buClr>
              <a:buSzPts val="1800"/>
              <a:buNone/>
            </a:pP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Sensibilidad</a:t>
            </a:r>
            <a:r>
              <a:rPr lang="en-US" sz="1800" b="0" i="0" u="none" strike="noStrike" dirty="0">
                <a:latin typeface="Arial"/>
                <a:ea typeface="Arial"/>
                <a:cs typeface="Arial"/>
                <a:sym typeface="Arial"/>
              </a:rPr>
              <a:t> y </a:t>
            </a:r>
            <a:r>
              <a:rPr lang="en-US" sz="1800" b="0" i="0" u="none" strike="noStrike" dirty="0" err="1">
                <a:latin typeface="Arial"/>
                <a:ea typeface="Arial"/>
                <a:cs typeface="Arial"/>
                <a:sym typeface="Arial"/>
              </a:rPr>
              <a:t>calidad</a:t>
            </a:r>
            <a:r>
              <a:rPr lang="en-US" sz="1800" b="0" i="0" u="none" strike="noStrike" dirty="0">
                <a:latin typeface="Arial"/>
                <a:ea typeface="Arial"/>
                <a:cs typeface="Arial"/>
                <a:sym typeface="Arial"/>
              </a:rPr>
              <a:t> de </a:t>
            </a:r>
            <a:r>
              <a:rPr lang="en-US" sz="1800" b="0" i="0" u="none" strike="noStrike" dirty="0" err="1">
                <a:latin typeface="Arial"/>
                <a:ea typeface="Arial"/>
                <a:cs typeface="Arial"/>
                <a:sym typeface="Arial"/>
              </a:rPr>
              <a:t>vigilancia</a:t>
            </a:r>
            <a:r>
              <a:rPr lang="en-US" sz="1800" b="0" i="0" u="none" strike="noStrike" dirty="0">
                <a:latin typeface="Arial"/>
                <a:ea typeface="Arial"/>
                <a:cs typeface="Arial"/>
                <a:sym typeface="Arial"/>
              </a:rPr>
              <a:t> de PAF</a:t>
            </a:r>
            <a:endParaRPr dirty="0">
              <a:latin typeface="Arial"/>
              <a:ea typeface="Arial"/>
              <a:cs typeface="Arial"/>
              <a:sym typeface="Arial"/>
            </a:endParaRPr>
          </a:p>
          <a:p>
            <a:pPr marL="457200" lvl="1" indent="0" algn="l" rtl="0">
              <a:lnSpc>
                <a:spcPct val="90000"/>
              </a:lnSpc>
              <a:spcBef>
                <a:spcPts val="0"/>
              </a:spcBef>
              <a:spcAft>
                <a:spcPts val="0"/>
              </a:spcAft>
              <a:buClr>
                <a:schemeClr val="dk1"/>
              </a:buClr>
              <a:buSzPts val="1800"/>
              <a:buNone/>
            </a:pP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Contención</a:t>
            </a:r>
            <a:r>
              <a:rPr lang="en-US" sz="1800" b="0" i="0" u="none" strike="noStrike" dirty="0">
                <a:latin typeface="Arial"/>
                <a:ea typeface="Arial"/>
                <a:cs typeface="Arial"/>
                <a:sym typeface="Arial"/>
              </a:rPr>
              <a:t> de poliovirus </a:t>
            </a:r>
            <a:r>
              <a:rPr lang="en-US" sz="1800" b="0" i="0" u="none" strike="noStrike" dirty="0" err="1">
                <a:latin typeface="Arial"/>
                <a:ea typeface="Arial"/>
                <a:cs typeface="Arial"/>
                <a:sym typeface="Arial"/>
              </a:rPr>
              <a:t>en</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los</a:t>
            </a:r>
            <a:r>
              <a:rPr lang="en-US" sz="1800" b="0" i="0" u="none" strike="noStrike" dirty="0">
                <a:latin typeface="Arial"/>
                <a:ea typeface="Arial"/>
                <a:cs typeface="Arial"/>
                <a:sym typeface="Arial"/>
              </a:rPr>
              <a:t> </a:t>
            </a:r>
            <a:r>
              <a:rPr lang="en-US" sz="1800" b="0" i="0" u="none" strike="noStrike" dirty="0" err="1">
                <a:latin typeface="Arial"/>
                <a:ea typeface="Arial"/>
                <a:cs typeface="Arial"/>
                <a:sym typeface="Arial"/>
              </a:rPr>
              <a:t>laboratorios</a:t>
            </a:r>
            <a:r>
              <a:rPr lang="en-US" sz="1800" b="0" i="0" u="none" strike="noStrike" dirty="0">
                <a:latin typeface="Arial"/>
                <a:ea typeface="Arial"/>
                <a:cs typeface="Arial"/>
                <a:sym typeface="Arial"/>
              </a:rPr>
              <a:t>. </a:t>
            </a:r>
            <a:endParaRPr sz="1800" b="0" dirty="0">
              <a:latin typeface="Arial"/>
              <a:ea typeface="Arial"/>
              <a:cs typeface="Arial"/>
              <a:sym typeface="Arial"/>
            </a:endParaRPr>
          </a:p>
          <a:p>
            <a:pPr marL="0" lvl="0" indent="0" algn="l" rtl="0">
              <a:lnSpc>
                <a:spcPct val="90000"/>
              </a:lnSpc>
              <a:spcBef>
                <a:spcPts val="1000"/>
              </a:spcBef>
              <a:spcAft>
                <a:spcPts val="0"/>
              </a:spcAft>
              <a:buClr>
                <a:schemeClr val="dk1"/>
              </a:buClr>
              <a:buSzPts val="1800"/>
              <a:buNone/>
            </a:pPr>
            <a:br>
              <a:rPr lang="en-US" sz="1800" dirty="0">
                <a:latin typeface="Arial"/>
                <a:ea typeface="Arial"/>
                <a:cs typeface="Arial"/>
                <a:sym typeface="Arial"/>
              </a:rPr>
            </a:br>
            <a:endParaRPr sz="1800" dirty="0">
              <a:latin typeface="Arial"/>
              <a:ea typeface="Arial"/>
              <a:cs typeface="Arial"/>
              <a:sym typeface="Arial"/>
            </a:endParaRPr>
          </a:p>
        </p:txBody>
      </p:sp>
      <p:pic>
        <p:nvPicPr>
          <p:cNvPr id="631" name="Google Shape;631;p33"/>
          <p:cNvPicPr preferRelativeResize="0"/>
          <p:nvPr/>
        </p:nvPicPr>
        <p:blipFill rotWithShape="1">
          <a:blip r:embed="rId3">
            <a:alphaModFix/>
          </a:blip>
          <a:srcRect l="41516" t="36551" r="20402" b="10229"/>
          <a:stretch/>
        </p:blipFill>
        <p:spPr>
          <a:xfrm>
            <a:off x="5742909" y="524881"/>
            <a:ext cx="6449091" cy="58082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0">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0">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0">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0"/>
          <p:cNvSpPr txBox="1"/>
          <p:nvPr/>
        </p:nvSpPr>
        <p:spPr>
          <a:xfrm>
            <a:off x="751409" y="569810"/>
            <a:ext cx="10958811" cy="7366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Play"/>
              <a:buNone/>
            </a:pPr>
            <a:r>
              <a:rPr lang="en-US" sz="4400" b="1" i="0" u="none" strike="noStrike" cap="none">
                <a:solidFill>
                  <a:schemeClr val="dk1"/>
                </a:solidFill>
                <a:latin typeface="Play"/>
                <a:ea typeface="Play"/>
                <a:cs typeface="Play"/>
                <a:sym typeface="Play"/>
              </a:rPr>
              <a:t>Calidad de la vigilancia epidemiológica</a:t>
            </a:r>
            <a:endParaRPr sz="4400" b="1" i="0" u="none" strike="noStrike" cap="none">
              <a:solidFill>
                <a:schemeClr val="dk1"/>
              </a:solidFill>
              <a:latin typeface="Play"/>
              <a:ea typeface="Play"/>
              <a:cs typeface="Play"/>
              <a:sym typeface="Play"/>
            </a:endParaRPr>
          </a:p>
        </p:txBody>
      </p:sp>
      <p:pic>
        <p:nvPicPr>
          <p:cNvPr id="637" name="Google Shape;637;p30"/>
          <p:cNvPicPr preferRelativeResize="0"/>
          <p:nvPr/>
        </p:nvPicPr>
        <p:blipFill rotWithShape="1">
          <a:blip r:embed="rId3">
            <a:alphaModFix/>
          </a:blip>
          <a:srcRect/>
          <a:stretch/>
        </p:blipFill>
        <p:spPr>
          <a:xfrm>
            <a:off x="1660362" y="1991033"/>
            <a:ext cx="9587582" cy="37363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1"/>
        <p:cNvGrpSpPr/>
        <p:nvPr/>
      </p:nvGrpSpPr>
      <p:grpSpPr>
        <a:xfrm>
          <a:off x="0" y="0"/>
          <a:ext cx="0" cy="0"/>
          <a:chOff x="0" y="0"/>
          <a:chExt cx="0" cy="0"/>
        </a:xfrm>
      </p:grpSpPr>
      <p:sp>
        <p:nvSpPr>
          <p:cNvPr id="642" name="Google Shape;642;p3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3" name="Google Shape;643;p31"/>
          <p:cNvSpPr/>
          <p:nvPr/>
        </p:nvSpPr>
        <p:spPr>
          <a:xfrm>
            <a:off x="4038600" y="0"/>
            <a:ext cx="8157458" cy="6858000"/>
          </a:xfrm>
          <a:prstGeom prst="rect">
            <a:avLst/>
          </a:prstGeom>
          <a:gradFill>
            <a:gsLst>
              <a:gs pos="0">
                <a:schemeClr val="accent1"/>
              </a:gs>
              <a:gs pos="2000">
                <a:schemeClr val="accent1"/>
              </a:gs>
              <a:gs pos="78000">
                <a:srgbClr val="0A3041"/>
              </a:gs>
              <a:gs pos="100000">
                <a:srgbClr val="000000">
                  <a:alpha val="84313"/>
                </a:srgbClr>
              </a:gs>
            </a:gsLst>
            <a:lin ang="18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4" name="Google Shape;644;p31"/>
          <p:cNvSpPr/>
          <p:nvPr/>
        </p:nvSpPr>
        <p:spPr>
          <a:xfrm flipH="1">
            <a:off x="4034537" y="1839884"/>
            <a:ext cx="8157460" cy="5017687"/>
          </a:xfrm>
          <a:prstGeom prst="rect">
            <a:avLst/>
          </a:prstGeom>
          <a:gradFill>
            <a:gsLst>
              <a:gs pos="0">
                <a:srgbClr val="43AFE2">
                  <a:alpha val="29411"/>
                </a:srgbClr>
              </a:gs>
              <a:gs pos="100000">
                <a:srgbClr val="000000">
                  <a:alpha val="43529"/>
                </a:srgbClr>
              </a:gs>
            </a:gsLst>
            <a:lin ang="4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5" name="Google Shape;645;p31"/>
          <p:cNvSpPr/>
          <p:nvPr/>
        </p:nvSpPr>
        <p:spPr>
          <a:xfrm rot="5400000" flipH="1">
            <a:off x="4063179" y="-33131"/>
            <a:ext cx="6857999" cy="6923403"/>
          </a:xfrm>
          <a:prstGeom prst="rect">
            <a:avLst/>
          </a:prstGeom>
          <a:gradFill>
            <a:gsLst>
              <a:gs pos="0">
                <a:srgbClr val="43AFE2">
                  <a:alpha val="0"/>
                </a:srgbClr>
              </a:gs>
              <a:gs pos="56000">
                <a:srgbClr val="43AFE2">
                  <a:alpha val="0"/>
                </a:srgbClr>
              </a:gs>
              <a:gs pos="100000">
                <a:schemeClr val="accent1"/>
              </a:gs>
            </a:gsLst>
            <a:lin ang="6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46" name="Google Shape;646;p31"/>
          <p:cNvPicPr preferRelativeResize="0"/>
          <p:nvPr/>
        </p:nvPicPr>
        <p:blipFill rotWithShape="1">
          <a:blip r:embed="rId3">
            <a:alphaModFix/>
          </a:blip>
          <a:srcRect l="39515" t="34450" r="16601" b="25040"/>
          <a:stretch/>
        </p:blipFill>
        <p:spPr>
          <a:xfrm>
            <a:off x="607423" y="457200"/>
            <a:ext cx="10977155" cy="569976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0"/>
        <p:cNvGrpSpPr/>
        <p:nvPr/>
      </p:nvGrpSpPr>
      <p:grpSpPr>
        <a:xfrm>
          <a:off x="0" y="0"/>
          <a:ext cx="0" cy="0"/>
          <a:chOff x="0" y="0"/>
          <a:chExt cx="0" cy="0"/>
        </a:xfrm>
      </p:grpSpPr>
      <p:sp>
        <p:nvSpPr>
          <p:cNvPr id="651" name="Google Shape;651;p3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2" name="Google Shape;652;p35"/>
          <p:cNvSpPr/>
          <p:nvPr/>
        </p:nvSpPr>
        <p:spPr>
          <a:xfrm flipH="1">
            <a:off x="2" y="0"/>
            <a:ext cx="12191998" cy="2170031"/>
          </a:xfrm>
          <a:prstGeom prst="rect">
            <a:avLst/>
          </a:prstGeom>
          <a:gradFill>
            <a:gsLst>
              <a:gs pos="0">
                <a:srgbClr val="000000">
                  <a:alpha val="95294"/>
                </a:srgbClr>
              </a:gs>
              <a:gs pos="100000">
                <a:srgbClr val="0F4861"/>
              </a:gs>
            </a:gsLst>
            <a:lin ang="197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3" name="Google Shape;653;p35"/>
          <p:cNvSpPr/>
          <p:nvPr/>
        </p:nvSpPr>
        <p:spPr>
          <a:xfrm flipH="1">
            <a:off x="8082819" y="0"/>
            <a:ext cx="4097211" cy="2170661"/>
          </a:xfrm>
          <a:prstGeom prst="rect">
            <a:avLst/>
          </a:prstGeom>
          <a:gradFill>
            <a:gsLst>
              <a:gs pos="0">
                <a:srgbClr val="0A3041">
                  <a:alpha val="67450"/>
                </a:srgbClr>
              </a:gs>
              <a:gs pos="19000">
                <a:srgbClr val="0A3041">
                  <a:alpha val="67450"/>
                </a:srgbClr>
              </a:gs>
              <a:gs pos="100000">
                <a:srgbClr val="156082">
                  <a:alpha val="47450"/>
                </a:srgbClr>
              </a:gs>
            </a:gsLst>
            <a:lin ang="191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4" name="Google Shape;654;p35"/>
          <p:cNvSpPr/>
          <p:nvPr/>
        </p:nvSpPr>
        <p:spPr>
          <a:xfrm rot="-5400000" flipH="1">
            <a:off x="5010646" y="-5010043"/>
            <a:ext cx="2170709" cy="12192000"/>
          </a:xfrm>
          <a:prstGeom prst="rect">
            <a:avLst/>
          </a:prstGeom>
          <a:gradFill>
            <a:gsLst>
              <a:gs pos="0">
                <a:srgbClr val="0F4861">
                  <a:alpha val="15294"/>
                </a:srgbClr>
              </a:gs>
              <a:gs pos="23000">
                <a:srgbClr val="0F4861">
                  <a:alpha val="15294"/>
                </a:srgbClr>
              </a:gs>
              <a:gs pos="99000">
                <a:srgbClr val="000000">
                  <a:alpha val="44313"/>
                </a:srgbClr>
              </a:gs>
              <a:gs pos="100000">
                <a:srgbClr val="000000">
                  <a:alpha val="44313"/>
                </a:srgbClr>
              </a:gs>
            </a:gsLst>
            <a:lin ang="210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5" name="Google Shape;655;p35"/>
          <p:cNvSpPr txBox="1">
            <a:spLocks noGrp="1"/>
          </p:cNvSpPr>
          <p:nvPr>
            <p:ph type="title"/>
          </p:nvPr>
        </p:nvSpPr>
        <p:spPr>
          <a:xfrm>
            <a:off x="292183" y="515261"/>
            <a:ext cx="10815412" cy="16547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400"/>
              <a:buFont typeface="Calibri"/>
              <a:buNone/>
            </a:pPr>
            <a:r>
              <a:rPr lang="en-US" b="1">
                <a:solidFill>
                  <a:srgbClr val="FFFFFF"/>
                </a:solidFill>
                <a:latin typeface="Calibri"/>
                <a:ea typeface="Calibri"/>
                <a:cs typeface="Calibri"/>
                <a:sym typeface="Calibri"/>
              </a:rPr>
              <a:t>Vigilancia de las PAF</a:t>
            </a:r>
            <a:br>
              <a:rPr lang="en-US">
                <a:solidFill>
                  <a:srgbClr val="FFFFFF"/>
                </a:solidFill>
              </a:rPr>
            </a:br>
            <a:r>
              <a:rPr lang="en-US" b="1">
                <a:solidFill>
                  <a:srgbClr val="FFFFFF"/>
                </a:solidFill>
                <a:latin typeface="Calibri"/>
                <a:ea typeface="Calibri"/>
                <a:cs typeface="Calibri"/>
                <a:sym typeface="Calibri"/>
              </a:rPr>
              <a:t>Definición de caso sospechoso</a:t>
            </a:r>
            <a:br>
              <a:rPr lang="en-US">
                <a:solidFill>
                  <a:srgbClr val="FFFFFF"/>
                </a:solidFill>
              </a:rPr>
            </a:br>
            <a:endParaRPr>
              <a:solidFill>
                <a:srgbClr val="FFFFFF"/>
              </a:solidFill>
            </a:endParaRPr>
          </a:p>
        </p:txBody>
      </p:sp>
      <p:grpSp>
        <p:nvGrpSpPr>
          <p:cNvPr id="656" name="Google Shape;656;p35"/>
          <p:cNvGrpSpPr/>
          <p:nvPr/>
        </p:nvGrpSpPr>
        <p:grpSpPr>
          <a:xfrm>
            <a:off x="788308" y="2280723"/>
            <a:ext cx="10908619" cy="2296551"/>
            <a:chOff x="9604" y="696426"/>
            <a:chExt cx="10908619" cy="2296551"/>
          </a:xfrm>
        </p:grpSpPr>
        <p:sp>
          <p:nvSpPr>
            <p:cNvPr id="657" name="Google Shape;657;p35"/>
            <p:cNvSpPr/>
            <p:nvPr/>
          </p:nvSpPr>
          <p:spPr>
            <a:xfrm>
              <a:off x="9604" y="696426"/>
              <a:ext cx="5741378" cy="2296551"/>
            </a:xfrm>
            <a:prstGeom prst="chevron">
              <a:avLst>
                <a:gd name="adj" fmla="val 50000"/>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35"/>
            <p:cNvSpPr txBox="1"/>
            <p:nvPr/>
          </p:nvSpPr>
          <p:spPr>
            <a:xfrm>
              <a:off x="1157880" y="696426"/>
              <a:ext cx="3444827" cy="2296551"/>
            </a:xfrm>
            <a:prstGeom prst="rect">
              <a:avLst/>
            </a:prstGeom>
            <a:noFill/>
            <a:ln>
              <a:noFill/>
            </a:ln>
          </p:spPr>
          <p:txBody>
            <a:bodyPr spcFirstLastPara="1" wrap="square" lIns="104000" tIns="34650" rIns="34650" bIns="34650" anchor="ctr" anchorCtr="0">
              <a:noAutofit/>
            </a:bodyPr>
            <a:lstStyle/>
            <a:p>
              <a:pPr marL="0" marR="0" lvl="0" indent="0" algn="ctr" rtl="0">
                <a:lnSpc>
                  <a:spcPct val="90000"/>
                </a:lnSpc>
                <a:spcBef>
                  <a:spcPts val="0"/>
                </a:spcBef>
                <a:spcAft>
                  <a:spcPts val="0"/>
                </a:spcAft>
                <a:buClr>
                  <a:schemeClr val="lt1"/>
                </a:buClr>
                <a:buSzPts val="2600"/>
                <a:buFont typeface="Arial"/>
                <a:buNone/>
              </a:pPr>
              <a:r>
                <a:rPr lang="en-US" sz="2600" b="0" i="0" u="none" strike="noStrike" cap="none">
                  <a:solidFill>
                    <a:schemeClr val="lt1"/>
                  </a:solidFill>
                  <a:latin typeface="Arial"/>
                  <a:ea typeface="Arial"/>
                  <a:cs typeface="Arial"/>
                  <a:sym typeface="Arial"/>
                </a:rPr>
                <a:t>Paciente menor de 15 años con parálisis fláccida de inicio agudo por cualquier causa que no sea traumatica</a:t>
              </a:r>
              <a:endParaRPr sz="2600" b="0" i="0" u="none" strike="noStrike" cap="none">
                <a:solidFill>
                  <a:schemeClr val="lt1"/>
                </a:solidFill>
                <a:latin typeface="Arial"/>
                <a:ea typeface="Arial"/>
                <a:cs typeface="Arial"/>
                <a:sym typeface="Arial"/>
              </a:endParaRPr>
            </a:p>
          </p:txBody>
        </p:sp>
        <p:sp>
          <p:nvSpPr>
            <p:cNvPr id="659" name="Google Shape;659;p35"/>
            <p:cNvSpPr/>
            <p:nvPr/>
          </p:nvSpPr>
          <p:spPr>
            <a:xfrm>
              <a:off x="5176845" y="696426"/>
              <a:ext cx="5741378" cy="2296551"/>
            </a:xfrm>
            <a:prstGeom prst="chevron">
              <a:avLst>
                <a:gd name="adj" fmla="val 50000"/>
              </a:avLst>
            </a:prstGeom>
            <a:solidFill>
              <a:srgbClr val="176B2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35"/>
            <p:cNvSpPr txBox="1"/>
            <p:nvPr/>
          </p:nvSpPr>
          <p:spPr>
            <a:xfrm>
              <a:off x="6325121" y="696426"/>
              <a:ext cx="3444827" cy="2296551"/>
            </a:xfrm>
            <a:prstGeom prst="rect">
              <a:avLst/>
            </a:prstGeom>
            <a:noFill/>
            <a:ln>
              <a:noFill/>
            </a:ln>
          </p:spPr>
          <p:txBody>
            <a:bodyPr spcFirstLastPara="1" wrap="square" lIns="104000" tIns="34650" rIns="34650" bIns="34650" anchor="ctr" anchorCtr="0">
              <a:noAutofit/>
            </a:bodyPr>
            <a:lstStyle/>
            <a:p>
              <a:pPr marL="0" marR="0" lvl="0" indent="0" algn="ctr" rtl="0">
                <a:lnSpc>
                  <a:spcPct val="90000"/>
                </a:lnSpc>
                <a:spcBef>
                  <a:spcPts val="0"/>
                </a:spcBef>
                <a:spcAft>
                  <a:spcPts val="0"/>
                </a:spcAft>
                <a:buClr>
                  <a:schemeClr val="lt1"/>
                </a:buClr>
                <a:buSzPts val="2600"/>
                <a:buFont typeface="Arial"/>
                <a:buNone/>
              </a:pPr>
              <a:r>
                <a:rPr lang="en-US" sz="2600" b="0" i="0" u="none" strike="noStrike" cap="none">
                  <a:solidFill>
                    <a:schemeClr val="lt1"/>
                  </a:solidFill>
                  <a:latin typeface="Arial"/>
                  <a:ea typeface="Arial"/>
                  <a:cs typeface="Arial"/>
                  <a:sym typeface="Arial"/>
                </a:rPr>
                <a:t>Paciente de cualquier edad que presente enfermedad paralítica en la que se presuma polio.</a:t>
              </a:r>
              <a:endParaRPr sz="2600" b="0" i="0" u="none" strike="noStrike" cap="none">
                <a:solidFill>
                  <a:schemeClr val="lt1"/>
                </a:solidFill>
                <a:latin typeface="Arial"/>
                <a:ea typeface="Arial"/>
                <a:cs typeface="Arial"/>
                <a:sym typeface="Arial"/>
              </a:endParaRPr>
            </a:p>
          </p:txBody>
        </p:sp>
      </p:grpSp>
      <p:sp>
        <p:nvSpPr>
          <p:cNvPr id="661" name="Google Shape;661;p35"/>
          <p:cNvSpPr txBox="1"/>
          <p:nvPr/>
        </p:nvSpPr>
        <p:spPr>
          <a:xfrm>
            <a:off x="974523" y="4315005"/>
            <a:ext cx="10429169" cy="368335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000"/>
              <a:buFont typeface="Arial"/>
              <a:buNone/>
            </a:pPr>
            <a:br>
              <a:rPr lang="en-US" sz="2000" b="0" i="0" u="none" strike="noStrike" cap="none" dirty="0">
                <a:solidFill>
                  <a:schemeClr val="dk1"/>
                </a:solidFill>
                <a:latin typeface="Arial"/>
                <a:ea typeface="Arial"/>
                <a:cs typeface="Arial"/>
                <a:sym typeface="Arial"/>
              </a:rPr>
            </a:br>
            <a:r>
              <a:rPr lang="en-US" sz="2000" b="1" i="0" u="none" strike="noStrike" cap="none" dirty="0">
                <a:solidFill>
                  <a:schemeClr val="dk1"/>
                </a:solidFill>
                <a:latin typeface="Arial"/>
                <a:ea typeface="Arial"/>
                <a:cs typeface="Arial"/>
                <a:sym typeface="Arial"/>
              </a:rPr>
              <a:t>Deben ser </a:t>
            </a:r>
            <a:r>
              <a:rPr lang="en-US" sz="2000" b="1" i="0" u="none" strike="noStrike" cap="none" dirty="0" err="1">
                <a:solidFill>
                  <a:schemeClr val="dk1"/>
                </a:solidFill>
                <a:latin typeface="Arial"/>
                <a:ea typeface="Arial"/>
                <a:cs typeface="Arial"/>
                <a:sym typeface="Arial"/>
              </a:rPr>
              <a:t>detectados</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notificados</a:t>
            </a:r>
            <a:r>
              <a:rPr lang="en-US" sz="2000" b="1" i="0" u="none" strike="noStrike" cap="none" dirty="0">
                <a:solidFill>
                  <a:schemeClr val="dk1"/>
                </a:solidFill>
                <a:latin typeface="Arial"/>
                <a:ea typeface="Arial"/>
                <a:cs typeface="Arial"/>
                <a:sym typeface="Arial"/>
              </a:rPr>
              <a:t> y </a:t>
            </a:r>
            <a:r>
              <a:rPr lang="en-US" sz="2000" b="1" i="0" u="none" strike="noStrike" cap="none" dirty="0" err="1">
                <a:solidFill>
                  <a:schemeClr val="dk1"/>
                </a:solidFill>
                <a:latin typeface="Arial"/>
                <a:ea typeface="Arial"/>
                <a:cs typeface="Arial"/>
                <a:sym typeface="Arial"/>
              </a:rPr>
              <a:t>diagnosticados</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todos</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los</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casos</a:t>
            </a:r>
            <a:r>
              <a:rPr lang="en-US" sz="2000" b="1" i="0" u="none" strike="noStrike" cap="none" dirty="0">
                <a:solidFill>
                  <a:schemeClr val="dk1"/>
                </a:solidFill>
                <a:latin typeface="Arial"/>
                <a:ea typeface="Arial"/>
                <a:cs typeface="Arial"/>
                <a:sym typeface="Arial"/>
              </a:rPr>
              <a:t> de PAF para:</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800100" marR="0" lvl="1" indent="-342900" algn="l" rtl="0">
              <a:lnSpc>
                <a:spcPct val="90000"/>
              </a:lnSpc>
              <a:spcBef>
                <a:spcPts val="0"/>
              </a:spcBef>
              <a:spcAft>
                <a:spcPts val="0"/>
              </a:spcAft>
              <a:buClr>
                <a:schemeClr val="dk1"/>
              </a:buClr>
              <a:buSzPts val="2000"/>
              <a:buFont typeface="Arial"/>
              <a:buChar char="•"/>
            </a:pPr>
            <a:r>
              <a:rPr lang="en-US" sz="2000" b="0" i="0" u="none" strike="noStrike" cap="none" dirty="0" err="1">
                <a:solidFill>
                  <a:schemeClr val="dk1"/>
                </a:solidFill>
                <a:latin typeface="Arial"/>
                <a:ea typeface="Arial"/>
                <a:cs typeface="Arial"/>
                <a:sym typeface="Arial"/>
              </a:rPr>
              <a:t>Evitar</a:t>
            </a:r>
            <a:r>
              <a:rPr lang="en-US" sz="2000" b="0" i="0" u="none" strike="noStrike" cap="none" dirty="0">
                <a:solidFill>
                  <a:schemeClr val="dk1"/>
                </a:solidFill>
                <a:latin typeface="Arial"/>
                <a:ea typeface="Arial"/>
                <a:cs typeface="Arial"/>
                <a:sym typeface="Arial"/>
              </a:rPr>
              <a:t> la </a:t>
            </a:r>
            <a:r>
              <a:rPr lang="en-US" sz="2000" b="0" i="0" u="none" strike="noStrike" cap="none" dirty="0" err="1">
                <a:solidFill>
                  <a:schemeClr val="dk1"/>
                </a:solidFill>
                <a:latin typeface="Arial"/>
                <a:ea typeface="Arial"/>
                <a:cs typeface="Arial"/>
                <a:sym typeface="Arial"/>
              </a:rPr>
              <a:t>aparición</a:t>
            </a:r>
            <a:r>
              <a:rPr lang="en-US" sz="2000" b="0" i="0" u="none" strike="noStrike" cap="none" dirty="0">
                <a:solidFill>
                  <a:schemeClr val="dk1"/>
                </a:solidFill>
                <a:latin typeface="Arial"/>
                <a:ea typeface="Arial"/>
                <a:cs typeface="Arial"/>
                <a:sym typeface="Arial"/>
              </a:rPr>
              <a:t> de </a:t>
            </a:r>
            <a:r>
              <a:rPr lang="en-US" sz="2000" b="0" i="0" u="none" strike="noStrike" cap="none" dirty="0" err="1">
                <a:solidFill>
                  <a:schemeClr val="dk1"/>
                </a:solidFill>
                <a:latin typeface="Arial"/>
                <a:ea typeface="Arial"/>
                <a:cs typeface="Arial"/>
                <a:sym typeface="Arial"/>
              </a:rPr>
              <a:t>casos</a:t>
            </a:r>
            <a:r>
              <a:rPr lang="en-US" sz="2000" b="0" i="0" u="none" strike="noStrike" cap="none" dirty="0">
                <a:solidFill>
                  <a:schemeClr val="dk1"/>
                </a:solidFill>
                <a:latin typeface="Arial"/>
                <a:ea typeface="Arial"/>
                <a:cs typeface="Arial"/>
                <a:sym typeface="Arial"/>
              </a:rPr>
              <a:t> de Polio </a:t>
            </a:r>
            <a:r>
              <a:rPr lang="en-US" sz="2000" b="0" i="0" u="none" strike="noStrike" cap="none" dirty="0" err="1">
                <a:solidFill>
                  <a:schemeClr val="dk1"/>
                </a:solidFill>
                <a:latin typeface="Arial"/>
                <a:ea typeface="Arial"/>
                <a:cs typeface="Arial"/>
                <a:sym typeface="Arial"/>
              </a:rPr>
              <a:t>importados</a:t>
            </a:r>
            <a:r>
              <a:rPr lang="en-US" sz="2000" b="0" i="0" u="none" strike="noStrike" cap="none" dirty="0">
                <a:solidFill>
                  <a:schemeClr val="dk1"/>
                </a:solidFill>
                <a:latin typeface="Arial"/>
                <a:ea typeface="Arial"/>
                <a:cs typeface="Arial"/>
                <a:sym typeface="Arial"/>
              </a:rPr>
              <a:t>.</a:t>
            </a:r>
            <a:endParaRPr sz="2000" b="1" i="0" u="none" strike="noStrike" cap="none" dirty="0">
              <a:solidFill>
                <a:schemeClr val="dk1"/>
              </a:solidFill>
              <a:latin typeface="Arial"/>
              <a:ea typeface="Arial"/>
              <a:cs typeface="Arial"/>
              <a:sym typeface="Arial"/>
            </a:endParaRPr>
          </a:p>
          <a:p>
            <a:pPr marL="800100" marR="0" lvl="1" indent="-342900" algn="l" rtl="0">
              <a:lnSpc>
                <a:spcPct val="90000"/>
              </a:lnSpc>
              <a:spcBef>
                <a:spcPts val="0"/>
              </a:spcBef>
              <a:spcAft>
                <a:spcPts val="0"/>
              </a:spcAft>
              <a:buClr>
                <a:schemeClr val="dk1"/>
              </a:buClr>
              <a:buSzPts val="2000"/>
              <a:buFont typeface="Arial"/>
              <a:buChar char="•"/>
            </a:pPr>
            <a:r>
              <a:rPr lang="en-US" sz="2000" b="0" i="0" u="none" strike="noStrike" cap="none" dirty="0" err="1">
                <a:solidFill>
                  <a:schemeClr val="dk1"/>
                </a:solidFill>
                <a:latin typeface="Arial"/>
                <a:ea typeface="Arial"/>
                <a:cs typeface="Arial"/>
                <a:sym typeface="Arial"/>
              </a:rPr>
              <a:t>Detectar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casos</a:t>
            </a:r>
            <a:r>
              <a:rPr lang="en-US" sz="2000" b="0" i="0" u="none" strike="noStrike" cap="none" dirty="0">
                <a:solidFill>
                  <a:schemeClr val="dk1"/>
                </a:solidFill>
                <a:latin typeface="Arial"/>
                <a:ea typeface="Arial"/>
                <a:cs typeface="Arial"/>
                <a:sym typeface="Arial"/>
              </a:rPr>
              <a:t> de </a:t>
            </a:r>
            <a:r>
              <a:rPr lang="en-US" sz="2000" b="0" i="0" u="none" strike="noStrike" cap="none" dirty="0" err="1">
                <a:solidFill>
                  <a:schemeClr val="dk1"/>
                </a:solidFill>
                <a:latin typeface="Arial"/>
                <a:ea typeface="Arial"/>
                <a:cs typeface="Arial"/>
                <a:sym typeface="Arial"/>
              </a:rPr>
              <a:t>parálisis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asociados</a:t>
            </a:r>
            <a:r>
              <a:rPr lang="en-US" sz="2000" b="0" i="0" u="none" strike="noStrike" cap="none" dirty="0">
                <a:solidFill>
                  <a:schemeClr val="dk1"/>
                </a:solidFill>
                <a:latin typeface="Arial"/>
                <a:ea typeface="Arial"/>
                <a:cs typeface="Arial"/>
                <a:sym typeface="Arial"/>
              </a:rPr>
              <a:t> a la  </a:t>
            </a:r>
            <a:r>
              <a:rPr lang="en-US" sz="2000" b="0" i="0" u="none" strike="noStrike" cap="none" dirty="0" err="1">
                <a:solidFill>
                  <a:schemeClr val="dk1"/>
                </a:solidFill>
                <a:latin typeface="Arial"/>
                <a:ea typeface="Arial"/>
                <a:cs typeface="Arial"/>
                <a:sym typeface="Arial"/>
              </a:rPr>
              <a:t>vacuna</a:t>
            </a:r>
            <a:endParaRPr sz="1400" b="0" i="0" u="none" strike="noStrike" cap="none" dirty="0">
              <a:solidFill>
                <a:srgbClr val="000000"/>
              </a:solidFill>
              <a:latin typeface="Arial"/>
              <a:ea typeface="Arial"/>
              <a:cs typeface="Arial"/>
              <a:sym typeface="Arial"/>
            </a:endParaRPr>
          </a:p>
          <a:p>
            <a:pPr marL="800100" marR="0" lvl="1" indent="-342900" algn="l" rtl="0">
              <a:lnSpc>
                <a:spcPct val="90000"/>
              </a:lnSpc>
              <a:spcBef>
                <a:spcPts val="0"/>
              </a:spcBef>
              <a:spcAft>
                <a:spcPts val="0"/>
              </a:spcAft>
              <a:buClr>
                <a:schemeClr val="dk1"/>
              </a:buClr>
              <a:buSzPts val="2000"/>
              <a:buFont typeface="Arial"/>
              <a:buChar char="•"/>
            </a:pPr>
            <a:r>
              <a:rPr lang="en-US" sz="2000" b="0" i="0" u="none" strike="noStrike" cap="none" dirty="0" err="1">
                <a:solidFill>
                  <a:schemeClr val="dk1"/>
                </a:solidFill>
                <a:latin typeface="Arial"/>
                <a:ea typeface="Arial"/>
                <a:cs typeface="Arial"/>
                <a:sym typeface="Arial"/>
              </a:rPr>
              <a:t>Vigilar</a:t>
            </a:r>
            <a:r>
              <a:rPr lang="en-US" sz="2000" b="0" i="0" u="none" strike="noStrike" cap="none" dirty="0">
                <a:solidFill>
                  <a:schemeClr val="dk1"/>
                </a:solidFill>
                <a:latin typeface="Arial"/>
                <a:ea typeface="Arial"/>
                <a:cs typeface="Arial"/>
                <a:sym typeface="Arial"/>
              </a:rPr>
              <a:t> la </a:t>
            </a:r>
            <a:r>
              <a:rPr lang="en-US" sz="2000" b="0" i="0" u="none" strike="noStrike" cap="none" dirty="0" err="1">
                <a:solidFill>
                  <a:schemeClr val="dk1"/>
                </a:solidFill>
                <a:latin typeface="Arial"/>
                <a:ea typeface="Arial"/>
                <a:cs typeface="Arial"/>
                <a:sym typeface="Arial"/>
              </a:rPr>
              <a:t>aparición</a:t>
            </a:r>
            <a:r>
              <a:rPr lang="en-US" sz="2000" b="0" i="0" u="none" strike="noStrike" cap="none" dirty="0">
                <a:solidFill>
                  <a:schemeClr val="dk1"/>
                </a:solidFill>
                <a:latin typeface="Arial"/>
                <a:ea typeface="Arial"/>
                <a:cs typeface="Arial"/>
                <a:sym typeface="Arial"/>
              </a:rPr>
              <a:t> de virus </a:t>
            </a:r>
            <a:r>
              <a:rPr lang="en-US" sz="2000" b="0" i="0" u="none" strike="noStrike" cap="none" dirty="0" err="1">
                <a:solidFill>
                  <a:schemeClr val="dk1"/>
                </a:solidFill>
                <a:latin typeface="Arial"/>
                <a:ea typeface="Arial"/>
                <a:cs typeface="Arial"/>
                <a:sym typeface="Arial"/>
              </a:rPr>
              <a:t>derivados</a:t>
            </a:r>
            <a:r>
              <a:rPr lang="en-US" sz="2000" b="0" i="0" u="none" strike="noStrike" cap="none" dirty="0">
                <a:solidFill>
                  <a:schemeClr val="dk1"/>
                </a:solidFill>
                <a:latin typeface="Arial"/>
                <a:ea typeface="Arial"/>
                <a:cs typeface="Arial"/>
                <a:sym typeface="Arial"/>
              </a:rPr>
              <a:t> de la </a:t>
            </a:r>
            <a:r>
              <a:rPr lang="en-US" sz="2000" b="0" i="0" u="none" strike="noStrike" cap="none" dirty="0" err="1">
                <a:solidFill>
                  <a:schemeClr val="dk1"/>
                </a:solidFill>
                <a:latin typeface="Arial"/>
                <a:ea typeface="Arial"/>
                <a:cs typeface="Arial"/>
                <a:sym typeface="Arial"/>
              </a:rPr>
              <a:t>vacuna</a:t>
            </a:r>
            <a:r>
              <a:rPr lang="en-US" sz="20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000"/>
              <a:buFont typeface="Arial"/>
              <a:buNone/>
            </a:pPr>
            <a:br>
              <a:rPr lang="en-US" sz="2000" b="0" i="0" u="none" strike="noStrike" cap="none" dirty="0">
                <a:solidFill>
                  <a:schemeClr val="dk1"/>
                </a:solidFill>
                <a:latin typeface="Arial"/>
                <a:ea typeface="Arial"/>
                <a:cs typeface="Arial"/>
                <a:sym typeface="Arial"/>
              </a:rPr>
            </a:br>
            <a:br>
              <a:rPr lang="en-US" sz="2000" b="0" i="0" u="none" strike="noStrike" cap="none" dirty="0">
                <a:solidFill>
                  <a:schemeClr val="dk1"/>
                </a:solidFill>
                <a:latin typeface="Arial"/>
                <a:ea typeface="Arial"/>
                <a:cs typeface="Arial"/>
                <a:sym typeface="Arial"/>
              </a:rPr>
            </a:br>
            <a:endParaRPr sz="20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1"/>
                                        </p:tgtEl>
                                        <p:attrNameLst>
                                          <p:attrName>style.visibility</p:attrName>
                                        </p:attrNameLst>
                                      </p:cBhvr>
                                      <p:to>
                                        <p:strVal val="visible"/>
                                      </p:to>
                                    </p:set>
                                    <p:anim calcmode="lin" valueType="num">
                                      <p:cBhvr additive="base">
                                        <p:cTn id="7" dur="500" fill="hold"/>
                                        <p:tgtEl>
                                          <p:spTgt spid="661"/>
                                        </p:tgtEl>
                                        <p:attrNameLst>
                                          <p:attrName>ppt_x</p:attrName>
                                        </p:attrNameLst>
                                      </p:cBhvr>
                                      <p:tavLst>
                                        <p:tav tm="0">
                                          <p:val>
                                            <p:strVal val="#ppt_x"/>
                                          </p:val>
                                        </p:tav>
                                        <p:tav tm="100000">
                                          <p:val>
                                            <p:strVal val="#ppt_x"/>
                                          </p:val>
                                        </p:tav>
                                      </p:tavLst>
                                    </p:anim>
                                    <p:anim calcmode="lin" valueType="num">
                                      <p:cBhvr additive="base">
                                        <p:cTn id="8" dur="500" fill="hold"/>
                                        <p:tgtEl>
                                          <p:spTgt spid="6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6"/>
        <p:cNvGrpSpPr/>
        <p:nvPr/>
      </p:nvGrpSpPr>
      <p:grpSpPr>
        <a:xfrm>
          <a:off x="0" y="0"/>
          <a:ext cx="0" cy="0"/>
          <a:chOff x="0" y="0"/>
          <a:chExt cx="0" cy="0"/>
        </a:xfrm>
      </p:grpSpPr>
      <p:sp>
        <p:nvSpPr>
          <p:cNvPr id="667" name="Google Shape;667;p3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68" name="Google Shape;668;p36" descr="Interfaz de usuario gráfica&#10;&#10;Descripción generada automáticamente con confianza media"/>
          <p:cNvPicPr preferRelativeResize="0">
            <a:picLocks noGrp="1"/>
          </p:cNvPicPr>
          <p:nvPr>
            <p:ph type="body" idx="1"/>
          </p:nvPr>
        </p:nvPicPr>
        <p:blipFill rotWithShape="1">
          <a:blip r:embed="rId3">
            <a:alphaModFix/>
          </a:blip>
          <a:srcRect t="13222" b="31387"/>
          <a:stretch/>
        </p:blipFill>
        <p:spPr>
          <a:xfrm>
            <a:off x="20" y="10"/>
            <a:ext cx="12191980" cy="4558420"/>
          </a:xfrm>
          <a:prstGeom prst="rect">
            <a:avLst/>
          </a:prstGeom>
          <a:noFill/>
          <a:ln>
            <a:noFill/>
          </a:ln>
        </p:spPr>
      </p:pic>
      <p:sp>
        <p:nvSpPr>
          <p:cNvPr id="669" name="Google Shape;669;p36"/>
          <p:cNvSpPr/>
          <p:nvPr/>
        </p:nvSpPr>
        <p:spPr>
          <a:xfrm rot="5400000">
            <a:off x="3661305" y="5468206"/>
            <a:ext cx="1371600" cy="18288"/>
          </a:xfrm>
          <a:custGeom>
            <a:avLst/>
            <a:gdLst/>
            <a:ahLst/>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0" name="Google Shape;670;p36"/>
          <p:cNvSpPr txBox="1"/>
          <p:nvPr/>
        </p:nvSpPr>
        <p:spPr>
          <a:xfrm>
            <a:off x="248971" y="4953782"/>
            <a:ext cx="3995405" cy="1716662"/>
          </a:xfrm>
          <a:prstGeom prst="rect">
            <a:avLst/>
          </a:prstGeom>
          <a:noFill/>
          <a:ln>
            <a:noFill/>
          </a:ln>
        </p:spPr>
        <p:txBody>
          <a:bodyPr spcFirstLastPara="1" wrap="square" lIns="91425" tIns="45700" rIns="91425" bIns="45700" anchor="ctr" anchorCtr="0">
            <a:normAutofit fontScale="92500"/>
          </a:bodyPr>
          <a:lstStyle/>
          <a:p>
            <a:pPr marL="0" marR="0" lvl="0" indent="0" algn="just" rtl="0">
              <a:lnSpc>
                <a:spcPct val="90000"/>
              </a:lnSpc>
              <a:spcBef>
                <a:spcPts val="0"/>
              </a:spcBef>
              <a:spcAft>
                <a:spcPts val="0"/>
              </a:spcAft>
              <a:buClr>
                <a:srgbClr val="000000"/>
              </a:buClr>
              <a:buSzPct val="100000"/>
              <a:buFont typeface="Arial"/>
              <a:buNone/>
            </a:pPr>
            <a:r>
              <a:rPr lang="en-US" sz="2400" b="0" i="0" u="none" strike="noStrike" cap="none" dirty="0">
                <a:solidFill>
                  <a:schemeClr val="dk1"/>
                </a:solidFill>
                <a:latin typeface="Arial"/>
                <a:ea typeface="Arial"/>
                <a:cs typeface="Arial"/>
                <a:sym typeface="Arial"/>
              </a:rPr>
              <a:t>Si se </a:t>
            </a:r>
            <a:r>
              <a:rPr lang="en-US" sz="2400" b="0" i="0" u="none" strike="noStrike" cap="none" dirty="0" err="1">
                <a:solidFill>
                  <a:schemeClr val="dk1"/>
                </a:solidFill>
                <a:latin typeface="Arial"/>
                <a:ea typeface="Arial"/>
                <a:cs typeface="Arial"/>
                <a:sym typeface="Arial"/>
              </a:rPr>
              <a:t>aísla</a:t>
            </a:r>
            <a:r>
              <a:rPr lang="en-US" sz="2400" b="0" i="0" u="none" strike="noStrike" cap="none" dirty="0">
                <a:solidFill>
                  <a:schemeClr val="dk1"/>
                </a:solidFill>
                <a:latin typeface="Arial"/>
                <a:ea typeface="Arial"/>
                <a:cs typeface="Arial"/>
                <a:sym typeface="Arial"/>
              </a:rPr>
              <a:t> virus, se </a:t>
            </a:r>
            <a:r>
              <a:rPr lang="en-US" sz="2400" b="0" i="0" u="none" strike="noStrike" cap="none" dirty="0" err="1">
                <a:solidFill>
                  <a:schemeClr val="dk1"/>
                </a:solidFill>
                <a:latin typeface="Arial"/>
                <a:ea typeface="Arial"/>
                <a:cs typeface="Arial"/>
                <a:sym typeface="Arial"/>
              </a:rPr>
              <a:t>debe</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realizar</a:t>
            </a:r>
            <a:r>
              <a:rPr lang="en-US" sz="2400" b="0" i="0" u="none" strike="noStrike" cap="none" dirty="0">
                <a:solidFill>
                  <a:schemeClr val="dk1"/>
                </a:solidFill>
                <a:latin typeface="Arial"/>
                <a:ea typeface="Arial"/>
                <a:cs typeface="Arial"/>
                <a:sym typeface="Arial"/>
              </a:rPr>
              <a:t> RT-PCR o </a:t>
            </a:r>
            <a:r>
              <a:rPr lang="en-US" sz="2400" b="0" i="0" u="none" strike="noStrike" cap="none" dirty="0" err="1">
                <a:solidFill>
                  <a:schemeClr val="dk1"/>
                </a:solidFill>
                <a:latin typeface="Arial"/>
                <a:ea typeface="Arial"/>
                <a:cs typeface="Arial"/>
                <a:sym typeface="Arial"/>
              </a:rPr>
              <a:t>secuenciación</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genómica</a:t>
            </a:r>
            <a:r>
              <a:rPr lang="en-US" sz="2400" b="0" i="0" u="none" strike="noStrike" cap="none" dirty="0">
                <a:solidFill>
                  <a:schemeClr val="dk1"/>
                </a:solidFill>
                <a:latin typeface="Arial"/>
                <a:ea typeface="Arial"/>
                <a:cs typeface="Arial"/>
                <a:sym typeface="Arial"/>
              </a:rPr>
              <a:t> para </a:t>
            </a:r>
            <a:r>
              <a:rPr lang="en-US" sz="2400" b="0" i="0" u="none" strike="noStrike" cap="none" dirty="0" err="1">
                <a:solidFill>
                  <a:schemeClr val="dk1"/>
                </a:solidFill>
                <a:latin typeface="Arial"/>
                <a:ea typeface="Arial"/>
                <a:cs typeface="Arial"/>
                <a:sym typeface="Arial"/>
              </a:rPr>
              <a:t>determinar</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si</a:t>
            </a:r>
            <a:r>
              <a:rPr lang="en-US" sz="2400" b="0" i="0" u="none" strike="noStrike" cap="none" dirty="0">
                <a:solidFill>
                  <a:schemeClr val="dk1"/>
                </a:solidFill>
                <a:latin typeface="Arial"/>
                <a:ea typeface="Arial"/>
                <a:cs typeface="Arial"/>
                <a:sym typeface="Arial"/>
              </a:rPr>
              <a:t> se </a:t>
            </a:r>
            <a:r>
              <a:rPr lang="en-US" sz="2400" b="0" i="0" u="none" strike="noStrike" cap="none" dirty="0" err="1">
                <a:solidFill>
                  <a:schemeClr val="dk1"/>
                </a:solidFill>
                <a:latin typeface="Arial"/>
                <a:ea typeface="Arial"/>
                <a:cs typeface="Arial"/>
                <a:sym typeface="Arial"/>
              </a:rPr>
              <a:t>trata</a:t>
            </a:r>
            <a:r>
              <a:rPr lang="en-US" sz="2400" b="0" i="0" u="none" strike="noStrike" cap="none" dirty="0">
                <a:solidFill>
                  <a:schemeClr val="dk1"/>
                </a:solidFill>
                <a:latin typeface="Arial"/>
                <a:ea typeface="Arial"/>
                <a:cs typeface="Arial"/>
                <a:sym typeface="Arial"/>
              </a:rPr>
              <a:t> de </a:t>
            </a:r>
            <a:r>
              <a:rPr lang="en-US" sz="2400" b="0" i="0" u="none" strike="noStrike" cap="none" dirty="0" err="1">
                <a:solidFill>
                  <a:schemeClr val="dk1"/>
                </a:solidFill>
                <a:latin typeface="Arial"/>
                <a:ea typeface="Arial"/>
                <a:cs typeface="Arial"/>
                <a:sym typeface="Arial"/>
              </a:rPr>
              <a:t>una</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parálisis</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secundaria</a:t>
            </a:r>
            <a:r>
              <a:rPr lang="en-US" sz="2400" b="0" i="0" u="none" strike="noStrike" cap="none" dirty="0">
                <a:solidFill>
                  <a:schemeClr val="dk1"/>
                </a:solidFill>
                <a:latin typeface="Arial"/>
                <a:ea typeface="Arial"/>
                <a:cs typeface="Arial"/>
                <a:sym typeface="Arial"/>
              </a:rPr>
              <a:t> a: </a:t>
            </a:r>
            <a:endParaRPr sz="1800" b="0" i="0" u="none" strike="noStrike" cap="none" dirty="0">
              <a:solidFill>
                <a:srgbClr val="000000"/>
              </a:solidFill>
              <a:latin typeface="Arial"/>
              <a:ea typeface="Arial"/>
              <a:cs typeface="Arial"/>
              <a:sym typeface="Arial"/>
            </a:endParaRPr>
          </a:p>
        </p:txBody>
      </p:sp>
      <p:sp>
        <p:nvSpPr>
          <p:cNvPr id="671" name="Google Shape;671;p36"/>
          <p:cNvSpPr txBox="1"/>
          <p:nvPr/>
        </p:nvSpPr>
        <p:spPr>
          <a:xfrm>
            <a:off x="3350276" y="4796125"/>
            <a:ext cx="8765523" cy="1874319"/>
          </a:xfrm>
          <a:prstGeom prst="rect">
            <a:avLst/>
          </a:prstGeom>
          <a:noFill/>
          <a:ln>
            <a:noFill/>
          </a:ln>
        </p:spPr>
        <p:txBody>
          <a:bodyPr spcFirstLastPara="1" wrap="square" lIns="91425" tIns="45700" rIns="91425" bIns="45700" anchor="t" anchorCtr="0">
            <a:spAutoFit/>
          </a:bodyPr>
          <a:lstStyle/>
          <a:p>
            <a:pPr marL="1143000" marR="0" lvl="3" indent="0" algn="l" rtl="0">
              <a:lnSpc>
                <a:spcPct val="9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 Virus de la </a:t>
            </a:r>
            <a:r>
              <a:rPr lang="en-US" sz="1600" b="0" i="0" u="none" strike="noStrike" cap="none" dirty="0" err="1">
                <a:solidFill>
                  <a:schemeClr val="dk1"/>
                </a:solidFill>
                <a:latin typeface="Arial"/>
                <a:ea typeface="Arial"/>
                <a:cs typeface="Arial"/>
                <a:sym typeface="Arial"/>
              </a:rPr>
              <a:t>vacuna</a:t>
            </a:r>
            <a:r>
              <a:rPr lang="en-US" sz="1600" b="0" i="0" u="none" strike="noStrike" cap="none" dirty="0">
                <a:solidFill>
                  <a:schemeClr val="dk1"/>
                </a:solidFill>
                <a:latin typeface="Arial"/>
                <a:ea typeface="Arial"/>
                <a:cs typeface="Arial"/>
                <a:sym typeface="Arial"/>
              </a:rPr>
              <a:t> (PAVP): </a:t>
            </a:r>
            <a:r>
              <a:rPr lang="en-US" sz="1600" b="0" i="0" u="none" strike="noStrike" cap="none" dirty="0" err="1">
                <a:solidFill>
                  <a:schemeClr val="dk1"/>
                </a:solidFill>
                <a:latin typeface="Arial"/>
                <a:ea typeface="Arial"/>
                <a:cs typeface="Arial"/>
                <a:sym typeface="Arial"/>
              </a:rPr>
              <a:t>su</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genoma</a:t>
            </a:r>
            <a:r>
              <a:rPr lang="en-US" sz="1600" b="0" i="0" u="none" strike="noStrike" cap="none" dirty="0">
                <a:solidFill>
                  <a:schemeClr val="dk1"/>
                </a:solidFill>
                <a:latin typeface="Arial"/>
                <a:ea typeface="Arial"/>
                <a:cs typeface="Arial"/>
                <a:sym typeface="Arial"/>
              </a:rPr>
              <a:t> coincide </a:t>
            </a:r>
            <a:r>
              <a:rPr lang="en-US" sz="1600" b="0" i="0" u="none" strike="noStrike" cap="none" dirty="0" err="1">
                <a:solidFill>
                  <a:schemeClr val="dk1"/>
                </a:solidFill>
                <a:latin typeface="Arial"/>
                <a:ea typeface="Arial"/>
                <a:cs typeface="Arial"/>
                <a:sym typeface="Arial"/>
              </a:rPr>
              <a:t>en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más</a:t>
            </a:r>
            <a:r>
              <a:rPr lang="en-US" sz="1600" b="0" i="0" u="none" strike="noStrike" cap="none" dirty="0">
                <a:solidFill>
                  <a:schemeClr val="dk1"/>
                </a:solidFill>
                <a:latin typeface="Arial"/>
                <a:ea typeface="Arial"/>
                <a:cs typeface="Arial"/>
                <a:sym typeface="Arial"/>
              </a:rPr>
              <a:t> del 99% con </a:t>
            </a:r>
            <a:r>
              <a:rPr lang="en-US" sz="1600" b="0" i="0" u="none" strike="noStrike" cap="none" dirty="0" err="1">
                <a:solidFill>
                  <a:schemeClr val="dk1"/>
                </a:solidFill>
                <a:latin typeface="Arial"/>
                <a:ea typeface="Arial"/>
                <a:cs typeface="Arial"/>
                <a:sym typeface="Arial"/>
              </a:rPr>
              <a:t>el</a:t>
            </a:r>
            <a:r>
              <a:rPr lang="en-US" sz="1600" b="0" i="0" u="none" strike="noStrike" cap="none" dirty="0">
                <a:solidFill>
                  <a:schemeClr val="dk1"/>
                </a:solidFill>
                <a:latin typeface="Arial"/>
                <a:ea typeface="Arial"/>
                <a:cs typeface="Arial"/>
                <a:sym typeface="Arial"/>
              </a:rPr>
              <a:t> virus de la </a:t>
            </a:r>
            <a:r>
              <a:rPr lang="en-US" sz="1600" b="0" i="0" u="none" strike="noStrike" cap="none" dirty="0" err="1">
                <a:solidFill>
                  <a:schemeClr val="dk1"/>
                </a:solidFill>
                <a:latin typeface="Arial"/>
                <a:ea typeface="Arial"/>
                <a:cs typeface="Arial"/>
                <a:sym typeface="Arial"/>
              </a:rPr>
              <a:t>vacuna</a:t>
            </a:r>
            <a:r>
              <a:rPr lang="en-US" sz="1600" b="0" i="0" u="none" strike="noStrike" cap="none" dirty="0">
                <a:solidFill>
                  <a:schemeClr val="dk1"/>
                </a:solidFill>
                <a:latin typeface="Arial"/>
                <a:ea typeface="Arial"/>
                <a:cs typeface="Arial"/>
                <a:sym typeface="Arial"/>
              </a:rPr>
              <a:t> </a:t>
            </a:r>
            <a:endParaRPr dirty="0"/>
          </a:p>
          <a:p>
            <a:pPr marL="1143000" marR="0" lvl="3" indent="0" algn="l" rtl="0">
              <a:lnSpc>
                <a:spcPct val="9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1143000" marR="0" lvl="3" indent="0" algn="l" rtl="0">
              <a:lnSpc>
                <a:spcPct val="90000"/>
              </a:lnSpc>
              <a:spcBef>
                <a:spcPts val="60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 Virus </a:t>
            </a:r>
            <a:r>
              <a:rPr lang="en-US" sz="1600" b="0" i="0" u="none" strike="noStrike" cap="none" dirty="0" err="1">
                <a:solidFill>
                  <a:schemeClr val="dk1"/>
                </a:solidFill>
                <a:latin typeface="Arial"/>
                <a:ea typeface="Arial"/>
                <a:cs typeface="Arial"/>
                <a:sym typeface="Arial"/>
              </a:rPr>
              <a:t>derivado</a:t>
            </a:r>
            <a:r>
              <a:rPr lang="en-US" sz="1600" b="0" i="0" u="none" strike="noStrike" cap="none" dirty="0">
                <a:solidFill>
                  <a:schemeClr val="dk1"/>
                </a:solidFill>
                <a:latin typeface="Arial"/>
                <a:ea typeface="Arial"/>
                <a:cs typeface="Arial"/>
                <a:sym typeface="Arial"/>
              </a:rPr>
              <a:t> de la </a:t>
            </a:r>
            <a:r>
              <a:rPr lang="en-US" sz="1600" b="0" i="0" u="none" strike="noStrike" cap="none" dirty="0" err="1">
                <a:solidFill>
                  <a:schemeClr val="dk1"/>
                </a:solidFill>
                <a:latin typeface="Arial"/>
                <a:ea typeface="Arial"/>
                <a:cs typeface="Arial"/>
                <a:sym typeface="Arial"/>
              </a:rPr>
              <a:t>vacuna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poliomielítica</a:t>
            </a:r>
            <a:r>
              <a:rPr lang="en-US" sz="1600" b="0" i="0" u="none" strike="noStrike" cap="none" dirty="0">
                <a:solidFill>
                  <a:schemeClr val="dk1"/>
                </a:solidFill>
                <a:latin typeface="Arial"/>
                <a:ea typeface="Arial"/>
                <a:cs typeface="Arial"/>
                <a:sym typeface="Arial"/>
              </a:rPr>
              <a:t> (VDVPs): </a:t>
            </a:r>
            <a:r>
              <a:rPr lang="en-US" sz="1600" b="0" i="0" u="none" strike="noStrike" cap="none" dirty="0" err="1">
                <a:solidFill>
                  <a:schemeClr val="dk1"/>
                </a:solidFill>
                <a:latin typeface="Arial"/>
                <a:ea typeface="Arial"/>
                <a:cs typeface="Arial"/>
                <a:sym typeface="Arial"/>
              </a:rPr>
              <a:t>coincidencia</a:t>
            </a:r>
            <a:r>
              <a:rPr lang="en-US" sz="1600" b="0" i="0" u="none" strike="noStrike" cap="none" dirty="0">
                <a:solidFill>
                  <a:schemeClr val="dk1"/>
                </a:solidFill>
                <a:latin typeface="Arial"/>
                <a:ea typeface="Arial"/>
                <a:cs typeface="Arial"/>
                <a:sym typeface="Arial"/>
              </a:rPr>
              <a:t> ≤99% con </a:t>
            </a:r>
            <a:r>
              <a:rPr lang="en-US" sz="1600" b="0" i="0" u="none" strike="noStrike" cap="none" dirty="0" err="1">
                <a:solidFill>
                  <a:schemeClr val="dk1"/>
                </a:solidFill>
                <a:latin typeface="Arial"/>
                <a:ea typeface="Arial"/>
                <a:cs typeface="Arial"/>
                <a:sym typeface="Arial"/>
              </a:rPr>
              <a:t>el</a:t>
            </a:r>
            <a:r>
              <a:rPr lang="en-US" sz="1600" b="0" i="0" u="none" strike="noStrike" cap="none" dirty="0">
                <a:solidFill>
                  <a:schemeClr val="dk1"/>
                </a:solidFill>
                <a:latin typeface="Arial"/>
                <a:ea typeface="Arial"/>
                <a:cs typeface="Arial"/>
                <a:sym typeface="Arial"/>
              </a:rPr>
              <a:t> virus de la </a:t>
            </a:r>
            <a:r>
              <a:rPr lang="en-US" sz="1600" b="0" i="0" u="none" strike="noStrike" cap="none" dirty="0" err="1">
                <a:solidFill>
                  <a:schemeClr val="dk1"/>
                </a:solidFill>
                <a:latin typeface="Arial"/>
                <a:ea typeface="Arial"/>
                <a:cs typeface="Arial"/>
                <a:sym typeface="Arial"/>
              </a:rPr>
              <a:t>vacuna</a:t>
            </a:r>
            <a:r>
              <a:rPr lang="en-US" sz="1600" b="0" i="0" u="none" strike="noStrike" cap="none" dirty="0">
                <a:solidFill>
                  <a:schemeClr val="dk1"/>
                </a:solidFill>
                <a:latin typeface="Arial"/>
                <a:ea typeface="Arial"/>
                <a:cs typeface="Arial"/>
                <a:sym typeface="Arial"/>
              </a:rPr>
              <a:t> </a:t>
            </a:r>
            <a:endParaRPr dirty="0"/>
          </a:p>
          <a:p>
            <a:pPr marL="1143000" marR="0" lvl="3" indent="0" algn="l" rtl="0">
              <a:lnSpc>
                <a:spcPct val="90000"/>
              </a:lnSpc>
              <a:spcBef>
                <a:spcPts val="60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1143000" marR="0" lvl="3" indent="0" algn="l" rtl="0">
              <a:lnSpc>
                <a:spcPct val="90000"/>
              </a:lnSpc>
              <a:spcBef>
                <a:spcPts val="60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 Virus </a:t>
            </a:r>
            <a:r>
              <a:rPr lang="en-US" sz="1600" b="0" i="0" u="none" strike="noStrike" cap="none" dirty="0" err="1">
                <a:solidFill>
                  <a:schemeClr val="dk1"/>
                </a:solidFill>
                <a:latin typeface="Arial"/>
                <a:ea typeface="Arial"/>
                <a:cs typeface="Arial"/>
                <a:sym typeface="Arial"/>
              </a:rPr>
              <a:t>salvaje</a:t>
            </a:r>
            <a:r>
              <a:rPr lang="en-US" sz="1600" b="0" i="0" u="none" strike="noStrike" cap="none" dirty="0">
                <a:solidFill>
                  <a:schemeClr val="dk1"/>
                </a:solidFill>
                <a:latin typeface="Arial"/>
                <a:ea typeface="Arial"/>
                <a:cs typeface="Arial"/>
                <a:sym typeface="Arial"/>
              </a:rPr>
              <a:t> (PVS) </a:t>
            </a:r>
            <a:endParaRPr sz="16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71"/>
                                        </p:tgtEl>
                                        <p:attrNameLst>
                                          <p:attrName>style.visibility</p:attrName>
                                        </p:attrNameLst>
                                      </p:cBhvr>
                                      <p:to>
                                        <p:strVal val="visible"/>
                                      </p:to>
                                    </p:set>
                                    <p:animEffect transition="in" filter="barn(inVertical)">
                                      <p:cBhvr>
                                        <p:cTn id="7" dur="500"/>
                                        <p:tgtEl>
                                          <p:spTgt spid="67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70"/>
                                        </p:tgtEl>
                                        <p:attrNameLst>
                                          <p:attrName>style.visibility</p:attrName>
                                        </p:attrNameLst>
                                      </p:cBhvr>
                                      <p:to>
                                        <p:strVal val="visible"/>
                                      </p:to>
                                    </p:set>
                                    <p:animEffect transition="in" filter="fade">
                                      <p:cBhvr>
                                        <p:cTn id="12" dur="1000"/>
                                        <p:tgtEl>
                                          <p:spTgt spid="670"/>
                                        </p:tgtEl>
                                      </p:cBhvr>
                                    </p:animEffect>
                                    <p:anim calcmode="lin" valueType="num">
                                      <p:cBhvr>
                                        <p:cTn id="13" dur="1000" fill="hold"/>
                                        <p:tgtEl>
                                          <p:spTgt spid="670"/>
                                        </p:tgtEl>
                                        <p:attrNameLst>
                                          <p:attrName>ppt_x</p:attrName>
                                        </p:attrNameLst>
                                      </p:cBhvr>
                                      <p:tavLst>
                                        <p:tav tm="0">
                                          <p:val>
                                            <p:strVal val="#ppt_x"/>
                                          </p:val>
                                        </p:tav>
                                        <p:tav tm="100000">
                                          <p:val>
                                            <p:strVal val="#ppt_x"/>
                                          </p:val>
                                        </p:tav>
                                      </p:tavLst>
                                    </p:anim>
                                    <p:anim calcmode="lin" valueType="num">
                                      <p:cBhvr>
                                        <p:cTn id="14" dur="1000" fill="hold"/>
                                        <p:tgtEl>
                                          <p:spTgt spid="6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 grpId="0"/>
      <p:bldP spid="67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5"/>
        <p:cNvGrpSpPr/>
        <p:nvPr/>
      </p:nvGrpSpPr>
      <p:grpSpPr>
        <a:xfrm>
          <a:off x="0" y="0"/>
          <a:ext cx="0" cy="0"/>
          <a:chOff x="0" y="0"/>
          <a:chExt cx="0" cy="0"/>
        </a:xfrm>
      </p:grpSpPr>
      <p:sp>
        <p:nvSpPr>
          <p:cNvPr id="676" name="Google Shape;676;p3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7" name="Google Shape;677;p37"/>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8" name="Google Shape;678;p37"/>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9" name="Google Shape;679;p37"/>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0" name="Google Shape;680;p37"/>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1" name="Google Shape;681;p37"/>
          <p:cNvSpPr/>
          <p:nvPr/>
        </p:nvSpPr>
        <p:spPr>
          <a:xfrm>
            <a:off x="286049" y="2157651"/>
            <a:ext cx="11405419" cy="3978790"/>
          </a:xfrm>
          <a:prstGeom prst="rect">
            <a:avLst/>
          </a:prstGeom>
          <a:noFill/>
          <a:ln>
            <a:noFill/>
          </a:ln>
        </p:spPr>
        <p:txBody>
          <a:bodyPr spcFirstLastPara="1" wrap="square" lIns="91425" tIns="45700" rIns="91425" bIns="45700" anchor="ctr" anchorCtr="0">
            <a:normAutofit/>
          </a:bodyPr>
          <a:lstStyle/>
          <a:p>
            <a:pPr marL="0" marR="0" lvl="0" indent="79295" algn="just" rtl="0">
              <a:lnSpc>
                <a:spcPct val="80000"/>
              </a:lnSpc>
              <a:spcBef>
                <a:spcPts val="0"/>
              </a:spcBef>
              <a:spcAft>
                <a:spcPts val="0"/>
              </a:spcAft>
              <a:buClr>
                <a:schemeClr val="accent1"/>
              </a:buClr>
              <a:buSzPts val="1249"/>
              <a:buFont typeface="Arial"/>
              <a:buNone/>
            </a:pPr>
            <a:endParaRPr sz="1800" b="0" i="0" u="none" strike="noStrike" cap="none" dirty="0">
              <a:solidFill>
                <a:schemeClr val="dk1"/>
              </a:solidFill>
              <a:latin typeface="Arial"/>
              <a:ea typeface="Arial"/>
              <a:cs typeface="Arial"/>
              <a:sym typeface="Arial"/>
            </a:endParaRPr>
          </a:p>
          <a:p>
            <a:pPr marL="342900" marR="0" lvl="0" indent="-228600" algn="just" rtl="0">
              <a:lnSpc>
                <a:spcPct val="80000"/>
              </a:lnSpc>
              <a:spcBef>
                <a:spcPts val="333"/>
              </a:spcBef>
              <a:spcAft>
                <a:spcPts val="0"/>
              </a:spcAft>
              <a:buClr>
                <a:schemeClr val="accent1"/>
              </a:buClr>
              <a:buSzPts val="1249"/>
              <a:buFont typeface="Arial"/>
              <a:buChar char="•"/>
            </a:pPr>
            <a:r>
              <a:rPr lang="en-US" sz="1800" b="0" i="0" u="none" strike="noStrike" cap="none" dirty="0">
                <a:solidFill>
                  <a:schemeClr val="dk1"/>
                </a:solidFill>
                <a:latin typeface="Arial"/>
                <a:ea typeface="Arial"/>
                <a:cs typeface="Arial"/>
                <a:sym typeface="Arial"/>
              </a:rPr>
              <a:t>Ante </a:t>
            </a:r>
            <a:r>
              <a:rPr lang="en-US" sz="1800" b="0" i="0" u="none" strike="noStrike" cap="none" dirty="0" err="1">
                <a:solidFill>
                  <a:schemeClr val="dk1"/>
                </a:solidFill>
                <a:latin typeface="Arial"/>
                <a:ea typeface="Arial"/>
                <a:cs typeface="Arial"/>
                <a:sym typeface="Arial"/>
              </a:rPr>
              <a:t>el</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caso</a:t>
            </a:r>
            <a:r>
              <a:rPr lang="en-US" sz="1800" b="0" i="0" u="none" strike="noStrike" cap="none" dirty="0">
                <a:solidFill>
                  <a:schemeClr val="dk1"/>
                </a:solidFill>
                <a:latin typeface="Arial"/>
                <a:ea typeface="Arial"/>
                <a:cs typeface="Arial"/>
                <a:sym typeface="Arial"/>
              </a:rPr>
              <a:t> de PAF se </a:t>
            </a:r>
            <a:r>
              <a:rPr lang="en-US" sz="1800" b="0" i="0" u="none" strike="noStrike" cap="none" dirty="0" err="1">
                <a:solidFill>
                  <a:schemeClr val="dk1"/>
                </a:solidFill>
                <a:latin typeface="Arial"/>
                <a:ea typeface="Arial"/>
                <a:cs typeface="Arial"/>
                <a:sym typeface="Arial"/>
              </a:rPr>
              <a:t>deberá</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concurrir</a:t>
            </a:r>
            <a:r>
              <a:rPr lang="en-US" sz="1800" b="0" i="0" u="none" strike="noStrike" cap="none" dirty="0">
                <a:solidFill>
                  <a:schemeClr val="dk1"/>
                </a:solidFill>
                <a:latin typeface="Arial"/>
                <a:ea typeface="Arial"/>
                <a:cs typeface="Arial"/>
                <a:sym typeface="Arial"/>
              </a:rPr>
              <a:t> al </a:t>
            </a:r>
            <a:r>
              <a:rPr lang="en-US" sz="1800" b="1" i="0" u="none" strike="noStrike" cap="none" dirty="0" err="1">
                <a:solidFill>
                  <a:schemeClr val="dk1"/>
                </a:solidFill>
                <a:latin typeface="Arial"/>
                <a:ea typeface="Arial"/>
                <a:cs typeface="Arial"/>
                <a:sym typeface="Arial"/>
              </a:rPr>
              <a:t>domicilio</a:t>
            </a:r>
            <a:r>
              <a:rPr lang="en-US" sz="1800" b="1" i="0" u="none" strike="noStrike" cap="none" dirty="0">
                <a:solidFill>
                  <a:schemeClr val="dk1"/>
                </a:solidFill>
                <a:latin typeface="Arial"/>
                <a:ea typeface="Arial"/>
                <a:cs typeface="Arial"/>
                <a:sym typeface="Arial"/>
              </a:rPr>
              <a:t> </a:t>
            </a:r>
            <a:r>
              <a:rPr lang="en-US" sz="1800" b="0" i="0" u="none" strike="noStrike" cap="none" dirty="0">
                <a:solidFill>
                  <a:schemeClr val="dk1"/>
                </a:solidFill>
                <a:latin typeface="Arial"/>
                <a:ea typeface="Arial"/>
                <a:cs typeface="Arial"/>
                <a:sym typeface="Arial"/>
              </a:rPr>
              <a:t>del </a:t>
            </a:r>
            <a:r>
              <a:rPr lang="en-US" sz="1800" b="0" i="0" u="none" strike="noStrike" cap="none" dirty="0" err="1">
                <a:solidFill>
                  <a:schemeClr val="dk1"/>
                </a:solidFill>
                <a:latin typeface="Arial"/>
                <a:ea typeface="Arial"/>
                <a:cs typeface="Arial"/>
                <a:sym typeface="Arial"/>
              </a:rPr>
              <a:t>paciente</a:t>
            </a:r>
            <a:r>
              <a:rPr lang="en-US" sz="1800" b="0" i="0" u="none" strike="noStrike" cap="none" dirty="0">
                <a:solidFill>
                  <a:schemeClr val="dk1"/>
                </a:solidFill>
                <a:latin typeface="Arial"/>
                <a:ea typeface="Arial"/>
                <a:cs typeface="Arial"/>
                <a:sym typeface="Arial"/>
              </a:rPr>
              <a:t> y </a:t>
            </a:r>
            <a:r>
              <a:rPr lang="en-US" sz="1800" b="0" i="0" u="none" strike="noStrike" cap="none" dirty="0" err="1">
                <a:solidFill>
                  <a:schemeClr val="dk1"/>
                </a:solidFill>
                <a:latin typeface="Arial"/>
                <a:ea typeface="Arial"/>
                <a:cs typeface="Arial"/>
                <a:sym typeface="Arial"/>
              </a:rPr>
              <a:t>recabar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los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datos</a:t>
            </a:r>
            <a:r>
              <a:rPr lang="en-US" sz="1800" b="0" i="0" u="none" strike="noStrike" cap="none" dirty="0">
                <a:solidFill>
                  <a:schemeClr val="dk1"/>
                </a:solidFill>
                <a:latin typeface="Arial"/>
                <a:ea typeface="Arial"/>
                <a:cs typeface="Arial"/>
                <a:sym typeface="Arial"/>
              </a:rPr>
              <a:t> de </a:t>
            </a:r>
            <a:r>
              <a:rPr lang="en-US" sz="1800" b="1" i="0" u="none" strike="noStrike" cap="none" dirty="0" err="1">
                <a:solidFill>
                  <a:schemeClr val="dk1"/>
                </a:solidFill>
                <a:latin typeface="Arial"/>
                <a:ea typeface="Arial"/>
                <a:cs typeface="Arial"/>
                <a:sym typeface="Arial"/>
              </a:rPr>
              <a:t>inmunización</a:t>
            </a:r>
            <a:r>
              <a:rPr lang="en-US" sz="1800" b="0" i="0" u="none" strike="noStrike" cap="none" dirty="0">
                <a:solidFill>
                  <a:schemeClr val="dk1"/>
                </a:solidFill>
                <a:latin typeface="Arial"/>
                <a:ea typeface="Arial"/>
                <a:cs typeface="Arial"/>
                <a:sym typeface="Arial"/>
              </a:rPr>
              <a:t> de </a:t>
            </a:r>
            <a:r>
              <a:rPr lang="en-US" sz="1800" b="0" i="0" u="none" strike="noStrike" cap="none" dirty="0" err="1">
                <a:solidFill>
                  <a:schemeClr val="dk1"/>
                </a:solidFill>
                <a:latin typeface="Arial"/>
                <a:ea typeface="Arial"/>
                <a:cs typeface="Arial"/>
                <a:sym typeface="Arial"/>
              </a:rPr>
              <a:t>acuerdo</a:t>
            </a:r>
            <a:r>
              <a:rPr lang="en-US" sz="1800" b="0" i="0" u="none" strike="noStrike" cap="none" dirty="0">
                <a:solidFill>
                  <a:schemeClr val="dk1"/>
                </a:solidFill>
                <a:latin typeface="Arial"/>
                <a:ea typeface="Arial"/>
                <a:cs typeface="Arial"/>
                <a:sym typeface="Arial"/>
              </a:rPr>
              <a:t> al </a:t>
            </a:r>
            <a:r>
              <a:rPr lang="en-US" sz="1800" b="0" i="0" u="none" strike="noStrike" cap="none" dirty="0" err="1">
                <a:solidFill>
                  <a:schemeClr val="dk1"/>
                </a:solidFill>
                <a:latin typeface="Arial"/>
                <a:ea typeface="Arial"/>
                <a:cs typeface="Arial"/>
                <a:sym typeface="Arial"/>
              </a:rPr>
              <a:t>calendario</a:t>
            </a:r>
            <a:r>
              <a:rPr lang="en-US" sz="1800" b="0" i="0" u="none" strike="noStrike" cap="none" dirty="0">
                <a:solidFill>
                  <a:schemeClr val="dk1"/>
                </a:solidFill>
                <a:latin typeface="Arial"/>
                <a:ea typeface="Arial"/>
                <a:cs typeface="Arial"/>
                <a:sym typeface="Arial"/>
              </a:rPr>
              <a:t>.</a:t>
            </a:r>
            <a:endParaRPr sz="1600" b="0" i="0" u="none" strike="noStrike" cap="none" dirty="0">
              <a:solidFill>
                <a:srgbClr val="000000"/>
              </a:solidFill>
              <a:latin typeface="Arial"/>
              <a:ea typeface="Arial"/>
              <a:cs typeface="Arial"/>
              <a:sym typeface="Arial"/>
            </a:endParaRPr>
          </a:p>
          <a:p>
            <a:pPr marL="342900" marR="0" lvl="0" indent="-149304" algn="just" rtl="0">
              <a:lnSpc>
                <a:spcPct val="80000"/>
              </a:lnSpc>
              <a:spcBef>
                <a:spcPts val="333"/>
              </a:spcBef>
              <a:spcAft>
                <a:spcPts val="0"/>
              </a:spcAft>
              <a:buClr>
                <a:schemeClr val="accent1"/>
              </a:buClr>
              <a:buSzPts val="1249"/>
              <a:buFont typeface="Arial"/>
              <a:buNone/>
            </a:pPr>
            <a:endParaRPr sz="1800" b="0" i="0" u="none" strike="noStrike" cap="none" dirty="0">
              <a:solidFill>
                <a:schemeClr val="dk1"/>
              </a:solidFill>
              <a:latin typeface="Arial"/>
              <a:ea typeface="Arial"/>
              <a:cs typeface="Arial"/>
              <a:sym typeface="Arial"/>
            </a:endParaRPr>
          </a:p>
          <a:p>
            <a:pPr marL="342900" marR="0" lvl="0" indent="-228600" algn="just" rtl="0">
              <a:lnSpc>
                <a:spcPct val="80000"/>
              </a:lnSpc>
              <a:spcBef>
                <a:spcPts val="333"/>
              </a:spcBef>
              <a:spcAft>
                <a:spcPts val="0"/>
              </a:spcAft>
              <a:buClr>
                <a:schemeClr val="accent1"/>
              </a:buClr>
              <a:buSzPts val="1249"/>
              <a:buFont typeface="Arial"/>
              <a:buChar char="•"/>
            </a:pPr>
            <a:r>
              <a:rPr lang="en-US" sz="1800" b="0" i="0" u="none" strike="noStrike" cap="none" dirty="0" err="1">
                <a:solidFill>
                  <a:schemeClr val="dk1"/>
                </a:solidFill>
                <a:latin typeface="Arial"/>
                <a:ea typeface="Arial"/>
                <a:cs typeface="Arial"/>
                <a:sym typeface="Arial"/>
              </a:rPr>
              <a:t>Investigar</a:t>
            </a:r>
            <a:r>
              <a:rPr lang="en-US" sz="1800" b="0" i="0" u="none" strike="noStrike" cap="none" dirty="0">
                <a:solidFill>
                  <a:schemeClr val="dk1"/>
                </a:solidFill>
                <a:latin typeface="Arial"/>
                <a:ea typeface="Arial"/>
                <a:cs typeface="Arial"/>
                <a:sym typeface="Arial"/>
              </a:rPr>
              <a:t> las </a:t>
            </a:r>
            <a:r>
              <a:rPr lang="en-US" sz="1800" b="1" i="0" u="none" strike="noStrike" cap="none" dirty="0" err="1">
                <a:solidFill>
                  <a:schemeClr val="dk1"/>
                </a:solidFill>
                <a:latin typeface="Arial"/>
                <a:ea typeface="Arial"/>
                <a:cs typeface="Arial"/>
                <a:sym typeface="Arial"/>
              </a:rPr>
              <a:t>actividades</a:t>
            </a:r>
            <a:r>
              <a:rPr lang="en-US" sz="1800" b="1" i="0" u="none" strike="noStrike" cap="none" dirty="0">
                <a:solidFill>
                  <a:schemeClr val="dk1"/>
                </a:solidFill>
                <a:latin typeface="Arial"/>
                <a:ea typeface="Arial"/>
                <a:cs typeface="Arial"/>
                <a:sym typeface="Arial"/>
              </a:rPr>
              <a:t> y </a:t>
            </a:r>
            <a:r>
              <a:rPr lang="en-US" sz="1800" b="1" i="0" u="none" strike="noStrike" cap="none" dirty="0" err="1">
                <a:solidFill>
                  <a:schemeClr val="dk1"/>
                </a:solidFill>
                <a:latin typeface="Arial"/>
                <a:ea typeface="Arial"/>
                <a:cs typeface="Arial"/>
                <a:sym typeface="Arial"/>
              </a:rPr>
              <a:t>viajes</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probables</a:t>
            </a:r>
            <a:r>
              <a:rPr lang="en-US" sz="1800" b="1" i="0" u="none" strike="noStrike" cap="none" dirty="0">
                <a:solidFill>
                  <a:schemeClr val="dk1"/>
                </a:solidFill>
                <a:latin typeface="Arial"/>
                <a:ea typeface="Arial"/>
                <a:cs typeface="Arial"/>
                <a:sym typeface="Arial"/>
              </a:rPr>
              <a:t> del </a:t>
            </a:r>
            <a:r>
              <a:rPr lang="en-US" sz="1800" b="1" i="0" u="none" strike="noStrike" cap="none" dirty="0" err="1">
                <a:solidFill>
                  <a:schemeClr val="dk1"/>
                </a:solidFill>
                <a:latin typeface="Arial"/>
                <a:ea typeface="Arial"/>
                <a:cs typeface="Arial"/>
                <a:sym typeface="Arial"/>
              </a:rPr>
              <a:t>caso</a:t>
            </a:r>
            <a:endParaRPr sz="1800" b="1" i="0" u="none" strike="noStrike" cap="none" dirty="0">
              <a:solidFill>
                <a:schemeClr val="dk1"/>
              </a:solidFill>
              <a:latin typeface="Arial"/>
              <a:ea typeface="Arial"/>
              <a:cs typeface="Arial"/>
              <a:sym typeface="Arial"/>
            </a:endParaRPr>
          </a:p>
          <a:p>
            <a:pPr marL="342900" marR="0" lvl="0" indent="-149304" algn="just" rtl="0">
              <a:lnSpc>
                <a:spcPct val="80000"/>
              </a:lnSpc>
              <a:spcBef>
                <a:spcPts val="333"/>
              </a:spcBef>
              <a:spcAft>
                <a:spcPts val="0"/>
              </a:spcAft>
              <a:buClr>
                <a:schemeClr val="accent1"/>
              </a:buClr>
              <a:buSzPts val="1249"/>
              <a:buFont typeface="Arial"/>
              <a:buNone/>
            </a:pPr>
            <a:endParaRPr sz="1800" b="0" i="0" u="none" strike="noStrike" cap="none" dirty="0">
              <a:solidFill>
                <a:schemeClr val="dk1"/>
              </a:solidFill>
              <a:latin typeface="Arial"/>
              <a:ea typeface="Arial"/>
              <a:cs typeface="Arial"/>
              <a:sym typeface="Arial"/>
            </a:endParaRPr>
          </a:p>
          <a:p>
            <a:pPr marL="342900" marR="0" lvl="0" indent="-228600" algn="just" rtl="0">
              <a:lnSpc>
                <a:spcPct val="80000"/>
              </a:lnSpc>
              <a:spcBef>
                <a:spcPts val="333"/>
              </a:spcBef>
              <a:spcAft>
                <a:spcPts val="0"/>
              </a:spcAft>
              <a:buClr>
                <a:schemeClr val="accent1"/>
              </a:buClr>
              <a:buSzPts val="1249"/>
              <a:buFont typeface="Arial"/>
              <a:buChar char="•"/>
            </a:pPr>
            <a:r>
              <a:rPr lang="en-US" sz="1800" b="0" i="0" u="none" strike="noStrike" cap="none" dirty="0">
                <a:solidFill>
                  <a:schemeClr val="dk1"/>
                </a:solidFill>
                <a:latin typeface="Arial"/>
                <a:ea typeface="Arial"/>
                <a:cs typeface="Arial"/>
                <a:sym typeface="Arial"/>
              </a:rPr>
              <a:t>En </a:t>
            </a:r>
            <a:r>
              <a:rPr lang="en-US" sz="1800" b="0" i="0" u="none" strike="noStrike" cap="none" dirty="0" err="1">
                <a:solidFill>
                  <a:schemeClr val="dk1"/>
                </a:solidFill>
                <a:latin typeface="Arial"/>
                <a:ea typeface="Arial"/>
                <a:cs typeface="Arial"/>
                <a:sym typeface="Arial"/>
              </a:rPr>
              <a:t>todas</a:t>
            </a:r>
            <a:r>
              <a:rPr lang="en-US" sz="1800" b="0" i="0" u="none" strike="noStrike" cap="none" dirty="0">
                <a:solidFill>
                  <a:schemeClr val="dk1"/>
                </a:solidFill>
                <a:latin typeface="Arial"/>
                <a:ea typeface="Arial"/>
                <a:cs typeface="Arial"/>
                <a:sym typeface="Arial"/>
              </a:rPr>
              <a:t> las </a:t>
            </a:r>
            <a:r>
              <a:rPr lang="en-US" sz="1800" b="0" i="0" u="none" strike="noStrike" cap="none" dirty="0" err="1">
                <a:solidFill>
                  <a:schemeClr val="dk1"/>
                </a:solidFill>
                <a:latin typeface="Arial"/>
                <a:ea typeface="Arial"/>
                <a:cs typeface="Arial"/>
                <a:sym typeface="Arial"/>
              </a:rPr>
              <a:t>instituciones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donde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asista</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el</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caso</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comprobar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el</a:t>
            </a:r>
            <a:r>
              <a:rPr lang="en-US" sz="1800" b="0"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estado</a:t>
            </a:r>
            <a:r>
              <a:rPr lang="en-US" sz="1800" b="1" i="0" u="none" strike="noStrike" cap="none" dirty="0">
                <a:solidFill>
                  <a:schemeClr val="dk1"/>
                </a:solidFill>
                <a:latin typeface="Arial"/>
                <a:ea typeface="Arial"/>
                <a:cs typeface="Arial"/>
                <a:sym typeface="Arial"/>
              </a:rPr>
              <a:t> de </a:t>
            </a:r>
            <a:r>
              <a:rPr lang="en-US" sz="1800" b="1" i="0" u="none" strike="noStrike" cap="none" dirty="0" err="1">
                <a:solidFill>
                  <a:schemeClr val="dk1"/>
                </a:solidFill>
                <a:latin typeface="Arial"/>
                <a:ea typeface="Arial"/>
                <a:cs typeface="Arial"/>
                <a:sym typeface="Arial"/>
              </a:rPr>
              <a:t>inmunización</a:t>
            </a:r>
            <a:r>
              <a:rPr lang="en-US" sz="1800" b="1" i="0" u="none" strike="noStrike" cap="none" dirty="0">
                <a:solidFill>
                  <a:schemeClr val="dk1"/>
                </a:solidFill>
                <a:latin typeface="Arial"/>
                <a:ea typeface="Arial"/>
                <a:cs typeface="Arial"/>
                <a:sym typeface="Arial"/>
              </a:rPr>
              <a:t> de </a:t>
            </a:r>
            <a:r>
              <a:rPr lang="en-US" sz="1800" b="1" i="0" u="none" strike="noStrike" cap="none" dirty="0" err="1">
                <a:solidFill>
                  <a:schemeClr val="dk1"/>
                </a:solidFill>
                <a:latin typeface="Arial"/>
                <a:ea typeface="Arial"/>
                <a:cs typeface="Arial"/>
                <a:sym typeface="Arial"/>
              </a:rPr>
              <a:t>los</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contactos</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vacunar</a:t>
            </a:r>
            <a:r>
              <a:rPr lang="en-US" sz="1800" b="1" i="0" u="none" strike="noStrike" cap="none" dirty="0">
                <a:solidFill>
                  <a:schemeClr val="dk1"/>
                </a:solidFill>
                <a:latin typeface="Arial"/>
                <a:ea typeface="Arial"/>
                <a:cs typeface="Arial"/>
                <a:sym typeface="Arial"/>
              </a:rPr>
              <a:t> a </a:t>
            </a:r>
            <a:r>
              <a:rPr lang="en-US" sz="1800" b="1" i="0" u="none" strike="noStrike" cap="none" dirty="0" err="1">
                <a:solidFill>
                  <a:schemeClr val="dk1"/>
                </a:solidFill>
                <a:latin typeface="Arial"/>
                <a:ea typeface="Arial"/>
                <a:cs typeface="Arial"/>
                <a:sym typeface="Arial"/>
              </a:rPr>
              <a:t>los</a:t>
            </a:r>
            <a:r>
              <a:rPr lang="en-US" sz="1800" b="1" i="0" u="none" strike="noStrike" cap="none" dirty="0">
                <a:solidFill>
                  <a:schemeClr val="dk1"/>
                </a:solidFill>
                <a:latin typeface="Arial"/>
                <a:ea typeface="Arial"/>
                <a:cs typeface="Arial"/>
                <a:sym typeface="Arial"/>
              </a:rPr>
              <a:t> no </a:t>
            </a:r>
            <a:r>
              <a:rPr lang="en-US" sz="1800" b="1" i="0" u="none" strike="noStrike" cap="none" dirty="0" err="1">
                <a:solidFill>
                  <a:schemeClr val="dk1"/>
                </a:solidFill>
                <a:latin typeface="Arial"/>
                <a:ea typeface="Arial"/>
                <a:cs typeface="Arial"/>
                <a:sym typeface="Arial"/>
              </a:rPr>
              <a:t>vacunados</a:t>
            </a:r>
            <a:endParaRPr sz="1800" b="1" i="0" u="none" strike="noStrike" cap="none" dirty="0">
              <a:solidFill>
                <a:schemeClr val="dk1"/>
              </a:solidFill>
              <a:latin typeface="Arial"/>
              <a:ea typeface="Arial"/>
              <a:cs typeface="Arial"/>
              <a:sym typeface="Arial"/>
            </a:endParaRPr>
          </a:p>
          <a:p>
            <a:pPr marL="342900" marR="0" lvl="0" indent="-149304" algn="just" rtl="0">
              <a:lnSpc>
                <a:spcPct val="80000"/>
              </a:lnSpc>
              <a:spcBef>
                <a:spcPts val="333"/>
              </a:spcBef>
              <a:spcAft>
                <a:spcPts val="0"/>
              </a:spcAft>
              <a:buClr>
                <a:schemeClr val="accent1"/>
              </a:buClr>
              <a:buSzPts val="1249"/>
              <a:buFont typeface="Arial"/>
              <a:buNone/>
            </a:pPr>
            <a:endParaRPr sz="1800" b="0" i="0" u="none" strike="noStrike" cap="none" dirty="0">
              <a:solidFill>
                <a:schemeClr val="dk1"/>
              </a:solidFill>
              <a:latin typeface="Arial"/>
              <a:ea typeface="Arial"/>
              <a:cs typeface="Arial"/>
              <a:sym typeface="Arial"/>
            </a:endParaRPr>
          </a:p>
          <a:p>
            <a:pPr marL="342900" marR="0" lvl="0" indent="-228600" algn="just" rtl="0">
              <a:lnSpc>
                <a:spcPct val="80000"/>
              </a:lnSpc>
              <a:spcBef>
                <a:spcPts val="333"/>
              </a:spcBef>
              <a:spcAft>
                <a:spcPts val="0"/>
              </a:spcAft>
              <a:buClr>
                <a:schemeClr val="accent1"/>
              </a:buClr>
              <a:buSzPts val="1249"/>
              <a:buFont typeface="Arial"/>
              <a:buChar char="•"/>
            </a:pPr>
            <a:r>
              <a:rPr lang="en-US" sz="1800" b="0" i="0" u="none" strike="noStrike" cap="none" dirty="0" err="1">
                <a:solidFill>
                  <a:schemeClr val="dk1"/>
                </a:solidFill>
                <a:latin typeface="Arial"/>
                <a:ea typeface="Arial"/>
                <a:cs typeface="Arial"/>
                <a:sym typeface="Arial"/>
              </a:rPr>
              <a:t>Evaluar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si</a:t>
            </a:r>
            <a:r>
              <a:rPr lang="en-US" sz="1800" b="0" i="0" u="none" strike="noStrike" cap="none" dirty="0">
                <a:solidFill>
                  <a:schemeClr val="dk1"/>
                </a:solidFill>
                <a:latin typeface="Arial"/>
                <a:ea typeface="Arial"/>
                <a:cs typeface="Arial"/>
                <a:sym typeface="Arial"/>
              </a:rPr>
              <a:t> se </a:t>
            </a:r>
            <a:r>
              <a:rPr lang="en-US" sz="1800" b="0" i="0" u="none" strike="noStrike" cap="none" dirty="0" err="1">
                <a:solidFill>
                  <a:schemeClr val="dk1"/>
                </a:solidFill>
                <a:latin typeface="Arial"/>
                <a:ea typeface="Arial"/>
                <a:cs typeface="Arial"/>
                <a:sym typeface="Arial"/>
              </a:rPr>
              <a:t>produjeron</a:t>
            </a:r>
            <a:r>
              <a:rPr lang="en-US" sz="1800" b="0"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casos</a:t>
            </a:r>
            <a:r>
              <a:rPr lang="en-US" sz="1800" b="1" i="0" u="none" strike="noStrike" cap="none" dirty="0">
                <a:solidFill>
                  <a:schemeClr val="dk1"/>
                </a:solidFill>
                <a:latin typeface="Arial"/>
                <a:ea typeface="Arial"/>
                <a:cs typeface="Arial"/>
                <a:sym typeface="Arial"/>
              </a:rPr>
              <a:t> de PAF </a:t>
            </a:r>
            <a:r>
              <a:rPr lang="en-US" sz="1800" b="1" i="0" u="none" strike="noStrike" cap="none" dirty="0" err="1">
                <a:solidFill>
                  <a:schemeClr val="dk1"/>
                </a:solidFill>
                <a:latin typeface="Arial"/>
                <a:ea typeface="Arial"/>
                <a:cs typeface="Arial"/>
                <a:sym typeface="Arial"/>
              </a:rPr>
              <a:t>en</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el</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área</a:t>
            </a:r>
            <a:endParaRPr sz="1800" b="1" i="0" u="none" strike="noStrike" cap="none" dirty="0">
              <a:solidFill>
                <a:schemeClr val="dk1"/>
              </a:solidFill>
              <a:latin typeface="Arial"/>
              <a:ea typeface="Arial"/>
              <a:cs typeface="Arial"/>
              <a:sym typeface="Arial"/>
            </a:endParaRPr>
          </a:p>
          <a:p>
            <a:pPr marL="342900" marR="0" lvl="0" indent="-149304" algn="just" rtl="0">
              <a:lnSpc>
                <a:spcPct val="80000"/>
              </a:lnSpc>
              <a:spcBef>
                <a:spcPts val="333"/>
              </a:spcBef>
              <a:spcAft>
                <a:spcPts val="0"/>
              </a:spcAft>
              <a:buClr>
                <a:schemeClr val="accent1"/>
              </a:buClr>
              <a:buSzPts val="1249"/>
              <a:buFont typeface="Arial"/>
              <a:buNone/>
            </a:pPr>
            <a:endParaRPr sz="1800" b="0" i="0" u="none" strike="noStrike" cap="none" dirty="0">
              <a:solidFill>
                <a:schemeClr val="dk1"/>
              </a:solidFill>
              <a:latin typeface="Arial"/>
              <a:ea typeface="Arial"/>
              <a:cs typeface="Arial"/>
              <a:sym typeface="Arial"/>
            </a:endParaRPr>
          </a:p>
          <a:p>
            <a:pPr marL="342900" marR="0" lvl="0" indent="-228600" algn="just" rtl="0">
              <a:lnSpc>
                <a:spcPct val="80000"/>
              </a:lnSpc>
              <a:spcBef>
                <a:spcPts val="333"/>
              </a:spcBef>
              <a:spcAft>
                <a:spcPts val="0"/>
              </a:spcAft>
              <a:buClr>
                <a:schemeClr val="accent1"/>
              </a:buClr>
              <a:buSzPts val="1249"/>
              <a:buFont typeface="Arial"/>
              <a:buChar char="•"/>
            </a:pPr>
            <a:r>
              <a:rPr lang="en-US" sz="1800" b="0" i="0" u="none" strike="noStrike" cap="none" dirty="0" err="1">
                <a:solidFill>
                  <a:schemeClr val="dk1"/>
                </a:solidFill>
                <a:latin typeface="Arial"/>
                <a:ea typeface="Arial"/>
                <a:cs typeface="Arial"/>
                <a:sym typeface="Arial"/>
              </a:rPr>
              <a:t>Informar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dentro</a:t>
            </a:r>
            <a:r>
              <a:rPr lang="en-US" sz="1800" b="0" i="0" u="none" strike="noStrike" cap="none" dirty="0">
                <a:solidFill>
                  <a:schemeClr val="dk1"/>
                </a:solidFill>
                <a:latin typeface="Arial"/>
                <a:ea typeface="Arial"/>
                <a:cs typeface="Arial"/>
                <a:sym typeface="Arial"/>
              </a:rPr>
              <a:t> de las 48 horas de las </a:t>
            </a:r>
            <a:r>
              <a:rPr lang="en-US" sz="1800" b="0" i="0" u="none" strike="noStrike" cap="none" dirty="0" err="1">
                <a:solidFill>
                  <a:schemeClr val="dk1"/>
                </a:solidFill>
                <a:latin typeface="Arial"/>
                <a:ea typeface="Arial"/>
                <a:cs typeface="Arial"/>
                <a:sym typeface="Arial"/>
              </a:rPr>
              <a:t>actividades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realizadas</a:t>
            </a:r>
            <a:endParaRPr sz="1800" b="0" i="0" u="none" strike="noStrike" cap="none" dirty="0">
              <a:solidFill>
                <a:schemeClr val="dk1"/>
              </a:solidFill>
              <a:latin typeface="Arial"/>
              <a:ea typeface="Arial"/>
              <a:cs typeface="Arial"/>
              <a:sym typeface="Arial"/>
            </a:endParaRPr>
          </a:p>
          <a:p>
            <a:pPr marL="342900" marR="0" lvl="0" indent="-149304" algn="just" rtl="0">
              <a:lnSpc>
                <a:spcPct val="80000"/>
              </a:lnSpc>
              <a:spcBef>
                <a:spcPts val="333"/>
              </a:spcBef>
              <a:spcAft>
                <a:spcPts val="0"/>
              </a:spcAft>
              <a:buClr>
                <a:schemeClr val="accent1"/>
              </a:buClr>
              <a:buSzPts val="1249"/>
              <a:buFont typeface="Arial"/>
              <a:buNone/>
            </a:pPr>
            <a:endParaRPr sz="1800" b="0" i="0" u="none" strike="noStrike" cap="none" dirty="0">
              <a:solidFill>
                <a:schemeClr val="dk1"/>
              </a:solidFill>
              <a:latin typeface="Arial"/>
              <a:ea typeface="Arial"/>
              <a:cs typeface="Arial"/>
              <a:sym typeface="Arial"/>
            </a:endParaRPr>
          </a:p>
          <a:p>
            <a:pPr marL="342900" marR="0" lvl="0" indent="-228600" algn="just" rtl="0">
              <a:lnSpc>
                <a:spcPct val="80000"/>
              </a:lnSpc>
              <a:spcBef>
                <a:spcPts val="333"/>
              </a:spcBef>
              <a:spcAft>
                <a:spcPts val="0"/>
              </a:spcAft>
              <a:buClr>
                <a:schemeClr val="accent1"/>
              </a:buClr>
              <a:buSzPts val="1249"/>
              <a:buFont typeface="Arial"/>
              <a:buChar char="•"/>
            </a:pPr>
            <a:r>
              <a:rPr lang="en-US" sz="1800" b="0" i="0" u="none" strike="noStrike" cap="none" dirty="0">
                <a:solidFill>
                  <a:schemeClr val="dk1"/>
                </a:solidFill>
                <a:latin typeface="Arial"/>
                <a:ea typeface="Arial"/>
                <a:cs typeface="Arial"/>
                <a:sym typeface="Arial"/>
              </a:rPr>
              <a:t>A </a:t>
            </a:r>
            <a:r>
              <a:rPr lang="en-US" sz="1800" b="0" i="0" u="none" strike="noStrike" cap="none" dirty="0" err="1">
                <a:solidFill>
                  <a:schemeClr val="dk1"/>
                </a:solidFill>
                <a:latin typeface="Arial"/>
                <a:ea typeface="Arial"/>
                <a:cs typeface="Arial"/>
                <a:sym typeface="Arial"/>
              </a:rPr>
              <a:t>los</a:t>
            </a:r>
            <a:r>
              <a:rPr lang="en-US" sz="1800" b="0" i="0" u="none" strike="noStrike" cap="none" dirty="0">
                <a:solidFill>
                  <a:schemeClr val="dk1"/>
                </a:solidFill>
                <a:latin typeface="Arial"/>
                <a:ea typeface="Arial"/>
                <a:cs typeface="Arial"/>
                <a:sym typeface="Arial"/>
              </a:rPr>
              <a:t> </a:t>
            </a:r>
            <a:r>
              <a:rPr lang="en-US" sz="1800" b="1" i="0" u="none" strike="noStrike" cap="none" dirty="0">
                <a:solidFill>
                  <a:schemeClr val="dk1"/>
                </a:solidFill>
                <a:latin typeface="Arial"/>
                <a:ea typeface="Arial"/>
                <a:cs typeface="Arial"/>
                <a:sym typeface="Arial"/>
              </a:rPr>
              <a:t>60 días: </a:t>
            </a:r>
            <a:r>
              <a:rPr lang="en-US" sz="1800" b="1" i="0" u="none" strike="noStrike" cap="none" dirty="0" err="1">
                <a:solidFill>
                  <a:schemeClr val="dk1"/>
                </a:solidFill>
                <a:latin typeface="Arial"/>
                <a:ea typeface="Arial"/>
                <a:cs typeface="Arial"/>
                <a:sym typeface="Arial"/>
              </a:rPr>
              <a:t>evaluar</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secuelas</a:t>
            </a:r>
            <a:r>
              <a:rPr lang="en-US" sz="1800" b="1"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el</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caso</a:t>
            </a:r>
            <a:endParaRPr sz="1800" b="0" i="0" u="none" strike="noStrike" cap="none" dirty="0">
              <a:solidFill>
                <a:schemeClr val="dk1"/>
              </a:solidFill>
              <a:latin typeface="Arial"/>
              <a:ea typeface="Arial"/>
              <a:cs typeface="Arial"/>
              <a:sym typeface="Arial"/>
            </a:endParaRPr>
          </a:p>
        </p:txBody>
      </p:sp>
      <p:sp>
        <p:nvSpPr>
          <p:cNvPr id="682" name="Google Shape;682;p37"/>
          <p:cNvSpPr txBox="1"/>
          <p:nvPr/>
        </p:nvSpPr>
        <p:spPr>
          <a:xfrm>
            <a:off x="286049" y="156754"/>
            <a:ext cx="12323821" cy="12772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 Vigilancia de las PAF </a:t>
            </a: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Acciones en terreno: Caso sospechoso</a:t>
            </a:r>
            <a:endParaRPr sz="36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6"/>
        <p:cNvGrpSpPr/>
        <p:nvPr/>
      </p:nvGrpSpPr>
      <p:grpSpPr>
        <a:xfrm>
          <a:off x="0" y="0"/>
          <a:ext cx="0" cy="0"/>
          <a:chOff x="0" y="0"/>
          <a:chExt cx="0" cy="0"/>
        </a:xfrm>
      </p:grpSpPr>
      <p:sp>
        <p:nvSpPr>
          <p:cNvPr id="687" name="Google Shape;687;p3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8" name="Google Shape;688;p38"/>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9" name="Google Shape;689;p38"/>
          <p:cNvSpPr txBox="1"/>
          <p:nvPr/>
        </p:nvSpPr>
        <p:spPr>
          <a:xfrm>
            <a:off x="312276" y="2890152"/>
            <a:ext cx="4863573" cy="332066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4800"/>
              <a:buFont typeface="Arial"/>
              <a:buNone/>
            </a:pPr>
            <a:r>
              <a:rPr lang="en-US" sz="4800" b="1" i="0" u="none" strike="noStrike" cap="none">
                <a:solidFill>
                  <a:schemeClr val="dk1"/>
                </a:solidFill>
                <a:latin typeface="Play"/>
                <a:ea typeface="Play"/>
                <a:cs typeface="Play"/>
                <a:sym typeface="Play"/>
              </a:rPr>
              <a:t>Enfermedades febriles exantematicas</a:t>
            </a:r>
            <a:endParaRPr sz="4800" b="1" i="0" u="none" strike="noStrike" cap="none">
              <a:solidFill>
                <a:schemeClr val="dk1"/>
              </a:solidFill>
              <a:latin typeface="Play"/>
              <a:ea typeface="Play"/>
              <a:cs typeface="Play"/>
              <a:sym typeface="Play"/>
            </a:endParaRPr>
          </a:p>
        </p:txBody>
      </p:sp>
      <p:pic>
        <p:nvPicPr>
          <p:cNvPr id="690" name="Google Shape;690;p38" descr="En 2022, 37 países experimentaron brotes de sarampión importantes, en comparación con 22 países en 2021. Foto: SHUTTERSTOCK "/>
          <p:cNvPicPr preferRelativeResize="0"/>
          <p:nvPr/>
        </p:nvPicPr>
        <p:blipFill rotWithShape="1">
          <a:blip r:embed="rId3">
            <a:alphaModFix/>
          </a:blip>
          <a:srcRect l="26682" r="6362" b="-1"/>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4"/>
        <p:cNvGrpSpPr/>
        <p:nvPr/>
      </p:nvGrpSpPr>
      <p:grpSpPr>
        <a:xfrm>
          <a:off x="0" y="0"/>
          <a:ext cx="0" cy="0"/>
          <a:chOff x="0" y="0"/>
          <a:chExt cx="0" cy="0"/>
        </a:xfrm>
      </p:grpSpPr>
      <p:sp>
        <p:nvSpPr>
          <p:cNvPr id="695" name="Google Shape;695;p3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6" name="Google Shape;696;p39"/>
          <p:cNvSpPr/>
          <p:nvPr/>
        </p:nvSpPr>
        <p:spPr>
          <a:xfrm flipH="1">
            <a:off x="2" y="0"/>
            <a:ext cx="12191998" cy="1575955"/>
          </a:xfrm>
          <a:prstGeom prst="rect">
            <a:avLst/>
          </a:prstGeom>
          <a:gradFill>
            <a:gsLst>
              <a:gs pos="0">
                <a:srgbClr val="000000">
                  <a:alpha val="95294"/>
                </a:srgbClr>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7" name="Google Shape;697;p39"/>
          <p:cNvSpPr/>
          <p:nvPr/>
        </p:nvSpPr>
        <p:spPr>
          <a:xfrm rot="10800000" flipH="1">
            <a:off x="8128857" y="0"/>
            <a:ext cx="4063143" cy="1576412"/>
          </a:xfrm>
          <a:prstGeom prst="rect">
            <a:avLst/>
          </a:prstGeom>
          <a:gradFill>
            <a:gsLst>
              <a:gs pos="0">
                <a:srgbClr val="0A3041">
                  <a:alpha val="67450"/>
                </a:srgbClr>
              </a:gs>
              <a:gs pos="19000">
                <a:srgbClr val="0A3041">
                  <a:alpha val="67450"/>
                </a:srgbClr>
              </a:gs>
              <a:gs pos="100000">
                <a:srgbClr val="156082">
                  <a:alpha val="78431"/>
                </a:srgbClr>
              </a:gs>
            </a:gsLst>
            <a:lin ang="191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8" name="Google Shape;698;p39"/>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333"/>
                </a:srgbClr>
              </a:gs>
              <a:gs pos="100000">
                <a:srgbClr val="000000">
                  <a:alpha val="73333"/>
                </a:srgbClr>
              </a:gs>
            </a:gsLst>
            <a:lin ang="203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9" name="Google Shape;699;p39"/>
          <p:cNvSpPr txBox="1"/>
          <p:nvPr/>
        </p:nvSpPr>
        <p:spPr>
          <a:xfrm>
            <a:off x="1382044" y="4353779"/>
            <a:ext cx="9427907" cy="238526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err="1">
                <a:solidFill>
                  <a:schemeClr val="dk1"/>
                </a:solidFill>
                <a:latin typeface="Arial"/>
                <a:ea typeface="Arial"/>
                <a:cs typeface="Arial"/>
                <a:sym typeface="Arial"/>
              </a:rPr>
              <a:t>Siendo</a:t>
            </a:r>
            <a:r>
              <a:rPr lang="en-US" sz="1800" b="0" i="0" u="none" strike="noStrike" cap="none" dirty="0">
                <a:solidFill>
                  <a:schemeClr val="dk1"/>
                </a:solidFill>
                <a:latin typeface="Arial"/>
                <a:ea typeface="Arial"/>
                <a:cs typeface="Arial"/>
                <a:sym typeface="Arial"/>
              </a:rPr>
              <a:t> que Argentina </a:t>
            </a:r>
            <a:r>
              <a:rPr lang="en-US" sz="1800" b="0" i="0" u="none" strike="noStrike" cap="none" dirty="0" err="1">
                <a:solidFill>
                  <a:schemeClr val="dk1"/>
                </a:solidFill>
                <a:latin typeface="Arial"/>
                <a:ea typeface="Arial"/>
                <a:cs typeface="Arial"/>
                <a:sym typeface="Arial"/>
              </a:rPr>
              <a:t>mantiene</a:t>
            </a:r>
            <a:r>
              <a:rPr lang="en-US" sz="1800" b="0" i="0" u="none" strike="noStrike" cap="none" dirty="0">
                <a:solidFill>
                  <a:schemeClr val="dk1"/>
                </a:solidFill>
                <a:latin typeface="Arial"/>
                <a:ea typeface="Arial"/>
                <a:cs typeface="Arial"/>
                <a:sym typeface="Arial"/>
              </a:rPr>
              <a:t> la </a:t>
            </a:r>
            <a:r>
              <a:rPr lang="en-US" sz="1800" b="0" i="0" u="none" strike="noStrike" cap="none" dirty="0" err="1">
                <a:solidFill>
                  <a:schemeClr val="dk1"/>
                </a:solidFill>
                <a:latin typeface="Arial"/>
                <a:ea typeface="Arial"/>
                <a:cs typeface="Arial"/>
                <a:sym typeface="Arial"/>
              </a:rPr>
              <a:t>condición</a:t>
            </a:r>
            <a:r>
              <a:rPr lang="en-US" sz="1800" b="0" i="0" u="none" strike="noStrike" cap="none" dirty="0">
                <a:solidFill>
                  <a:schemeClr val="dk1"/>
                </a:solidFill>
                <a:latin typeface="Arial"/>
                <a:ea typeface="Arial"/>
                <a:cs typeface="Arial"/>
                <a:sym typeface="Arial"/>
              </a:rPr>
              <a:t> de </a:t>
            </a:r>
            <a:r>
              <a:rPr lang="en-US" sz="1800" b="0" i="0" u="none" strike="noStrike" cap="none" dirty="0" err="1">
                <a:solidFill>
                  <a:schemeClr val="dk1"/>
                </a:solidFill>
                <a:latin typeface="Arial"/>
                <a:ea typeface="Arial"/>
                <a:cs typeface="Arial"/>
                <a:sym typeface="Arial"/>
              </a:rPr>
              <a:t>país</a:t>
            </a:r>
            <a:r>
              <a:rPr lang="en-US" sz="1800" b="0" i="0" u="none" strike="noStrike" cap="none" dirty="0">
                <a:solidFill>
                  <a:schemeClr val="dk1"/>
                </a:solidFill>
                <a:latin typeface="Arial"/>
                <a:ea typeface="Arial"/>
                <a:cs typeface="Arial"/>
                <a:sym typeface="Arial"/>
              </a:rPr>
              <a:t> libre de </a:t>
            </a:r>
            <a:r>
              <a:rPr lang="en-US" sz="1800" b="0" i="0" u="none" strike="noStrike" cap="none" dirty="0" err="1">
                <a:solidFill>
                  <a:schemeClr val="dk1"/>
                </a:solidFill>
                <a:latin typeface="Arial"/>
                <a:ea typeface="Arial"/>
                <a:cs typeface="Arial"/>
                <a:sym typeface="Arial"/>
              </a:rPr>
              <a:t>sarampión</a:t>
            </a:r>
            <a:r>
              <a:rPr lang="en-US" sz="1800" b="0" i="0" u="none" strike="noStrike" cap="none" dirty="0">
                <a:solidFill>
                  <a:schemeClr val="dk1"/>
                </a:solidFill>
                <a:latin typeface="Arial"/>
                <a:ea typeface="Arial"/>
                <a:cs typeface="Arial"/>
                <a:sym typeface="Arial"/>
              </a:rPr>
              <a:t>  y </a:t>
            </a:r>
            <a:r>
              <a:rPr lang="en-US" sz="1800" b="0" i="0" u="none" strike="noStrike" cap="none" dirty="0" err="1">
                <a:solidFill>
                  <a:schemeClr val="dk1"/>
                </a:solidFill>
                <a:latin typeface="Arial"/>
                <a:ea typeface="Arial"/>
                <a:cs typeface="Arial"/>
                <a:sym typeface="Arial"/>
              </a:rPr>
              <a:t>considerando</a:t>
            </a:r>
            <a:r>
              <a:rPr lang="en-US" sz="1800" b="0" i="0" u="none" strike="noStrike" cap="none" dirty="0">
                <a:solidFill>
                  <a:schemeClr val="dk1"/>
                </a:solidFill>
                <a:latin typeface="Arial"/>
                <a:ea typeface="Arial"/>
                <a:cs typeface="Arial"/>
                <a:sym typeface="Arial"/>
              </a:rPr>
              <a:t> que </a:t>
            </a:r>
            <a:r>
              <a:rPr lang="en-US" sz="1800" b="0" i="0" u="none" strike="noStrike" cap="none" dirty="0" err="1">
                <a:solidFill>
                  <a:schemeClr val="dk1"/>
                </a:solidFill>
                <a:latin typeface="Arial"/>
                <a:ea typeface="Arial"/>
                <a:cs typeface="Arial"/>
                <a:sym typeface="Arial"/>
              </a:rPr>
              <a:t>el</a:t>
            </a:r>
            <a:r>
              <a:rPr lang="en-US" sz="1800" b="0" i="0" u="none" strike="noStrike" cap="none" dirty="0">
                <a:solidFill>
                  <a:schemeClr val="dk1"/>
                </a:solidFill>
                <a:latin typeface="Arial"/>
                <a:ea typeface="Arial"/>
                <a:cs typeface="Arial"/>
                <a:sym typeface="Arial"/>
              </a:rPr>
              <a:t> virus </a:t>
            </a:r>
            <a:r>
              <a:rPr lang="en-US" sz="1800" b="0" i="0" u="none" strike="noStrike" cap="none" dirty="0" err="1">
                <a:solidFill>
                  <a:schemeClr val="dk1"/>
                </a:solidFill>
                <a:latin typeface="Arial"/>
                <a:ea typeface="Arial"/>
                <a:cs typeface="Arial"/>
                <a:sym typeface="Arial"/>
              </a:rPr>
              <a:t>continúa</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circulando</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otros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países</a:t>
            </a:r>
            <a:r>
              <a:rPr lang="en-US" sz="1800" b="0" i="0" u="none" strike="noStrike" cap="none" dirty="0">
                <a:solidFill>
                  <a:schemeClr val="dk1"/>
                </a:solidFill>
                <a:latin typeface="Arial"/>
                <a:ea typeface="Arial"/>
                <a:cs typeface="Arial"/>
                <a:sym typeface="Arial"/>
              </a:rPr>
              <a:t> de la </a:t>
            </a:r>
            <a:r>
              <a:rPr lang="en-US" sz="1800" b="0" i="0" u="none" strike="noStrike" cap="none" dirty="0" err="1">
                <a:solidFill>
                  <a:schemeClr val="dk1"/>
                </a:solidFill>
                <a:latin typeface="Arial"/>
                <a:ea typeface="Arial"/>
                <a:cs typeface="Arial"/>
                <a:sym typeface="Arial"/>
              </a:rPr>
              <a:t>Región</a:t>
            </a:r>
            <a:r>
              <a:rPr lang="en-US" sz="1800" b="0" i="0" u="none" strike="noStrike" cap="none" dirty="0">
                <a:solidFill>
                  <a:schemeClr val="dk1"/>
                </a:solidFill>
                <a:latin typeface="Arial"/>
                <a:ea typeface="Arial"/>
                <a:cs typeface="Arial"/>
                <a:sym typeface="Arial"/>
              </a:rPr>
              <a:t> y </a:t>
            </a:r>
            <a:r>
              <a:rPr lang="en-US" sz="1800" b="0" i="0" u="none" strike="noStrike" cap="none" dirty="0" err="1">
                <a:solidFill>
                  <a:schemeClr val="dk1"/>
                </a:solidFill>
                <a:latin typeface="Arial"/>
                <a:ea typeface="Arial"/>
                <a:cs typeface="Arial"/>
                <a:sym typeface="Arial"/>
              </a:rPr>
              <a:t>el</a:t>
            </a:r>
            <a:r>
              <a:rPr lang="en-US" sz="1800" b="0" i="0" u="none" strike="noStrike" cap="none" dirty="0">
                <a:solidFill>
                  <a:schemeClr val="dk1"/>
                </a:solidFill>
                <a:latin typeface="Arial"/>
                <a:ea typeface="Arial"/>
                <a:cs typeface="Arial"/>
                <a:sym typeface="Arial"/>
              </a:rPr>
              <a:t> resto del </a:t>
            </a:r>
            <a:r>
              <a:rPr lang="en-US" sz="1800" b="0" i="0" u="none" strike="noStrike" cap="none" dirty="0" err="1">
                <a:solidFill>
                  <a:schemeClr val="dk1"/>
                </a:solidFill>
                <a:latin typeface="Arial"/>
                <a:ea typeface="Arial"/>
                <a:cs typeface="Arial"/>
                <a:sym typeface="Arial"/>
              </a:rPr>
              <a:t>mundo</a:t>
            </a:r>
            <a:r>
              <a:rPr lang="en-US" sz="1800" b="0" i="0" u="none" strike="noStrike" cap="none" dirty="0">
                <a:solidFill>
                  <a:schemeClr val="dk1"/>
                </a:solidFill>
                <a:latin typeface="Arial"/>
                <a:ea typeface="Arial"/>
                <a:cs typeface="Arial"/>
                <a:sym typeface="Arial"/>
              </a:rPr>
              <a:t>, y ante la </a:t>
            </a:r>
            <a:r>
              <a:rPr lang="en-US" sz="1800" b="0" i="0" u="none" strike="noStrike" cap="none" dirty="0" err="1">
                <a:solidFill>
                  <a:schemeClr val="dk1"/>
                </a:solidFill>
                <a:latin typeface="Arial"/>
                <a:ea typeface="Arial"/>
                <a:cs typeface="Arial"/>
                <a:sym typeface="Arial"/>
              </a:rPr>
              <a:t>disminución</a:t>
            </a:r>
            <a:r>
              <a:rPr lang="en-US" sz="1800" b="0" i="0" u="none" strike="noStrike" cap="none" dirty="0">
                <a:solidFill>
                  <a:schemeClr val="dk1"/>
                </a:solidFill>
                <a:latin typeface="Arial"/>
                <a:ea typeface="Arial"/>
                <a:cs typeface="Arial"/>
                <a:sym typeface="Arial"/>
              </a:rPr>
              <a:t> de las </a:t>
            </a:r>
            <a:r>
              <a:rPr lang="en-US" sz="1800" b="0" i="0" u="none" strike="noStrike" cap="none" dirty="0" err="1">
                <a:solidFill>
                  <a:schemeClr val="dk1"/>
                </a:solidFill>
                <a:latin typeface="Arial"/>
                <a:ea typeface="Arial"/>
                <a:cs typeface="Arial"/>
                <a:sym typeface="Arial"/>
              </a:rPr>
              <a:t>coberturas</a:t>
            </a:r>
            <a:r>
              <a:rPr lang="en-US" sz="1800" b="0" i="0" u="none" strike="noStrike" cap="none" dirty="0">
                <a:solidFill>
                  <a:schemeClr val="dk1"/>
                </a:solidFill>
                <a:latin typeface="Arial"/>
                <a:ea typeface="Arial"/>
                <a:cs typeface="Arial"/>
                <a:sym typeface="Arial"/>
              </a:rPr>
              <a:t> de </a:t>
            </a:r>
            <a:r>
              <a:rPr lang="en-US" sz="1800" b="0" i="0" u="none" strike="noStrike" cap="none" dirty="0" err="1">
                <a:solidFill>
                  <a:schemeClr val="dk1"/>
                </a:solidFill>
                <a:latin typeface="Arial"/>
                <a:ea typeface="Arial"/>
                <a:cs typeface="Arial"/>
                <a:sym typeface="Arial"/>
              </a:rPr>
              <a:t>vacunación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existe</a:t>
            </a:r>
            <a:r>
              <a:rPr lang="en-US" sz="1800" b="0" i="0" u="none" strike="noStrike" cap="none" dirty="0">
                <a:solidFill>
                  <a:schemeClr val="dk1"/>
                </a:solidFill>
                <a:latin typeface="Arial"/>
                <a:ea typeface="Arial"/>
                <a:cs typeface="Arial"/>
                <a:sym typeface="Arial"/>
              </a:rPr>
              <a:t> alto </a:t>
            </a:r>
            <a:r>
              <a:rPr lang="en-US" sz="1800" b="0" i="0" u="none" strike="noStrike" cap="none" dirty="0" err="1">
                <a:solidFill>
                  <a:schemeClr val="dk1"/>
                </a:solidFill>
                <a:latin typeface="Arial"/>
                <a:ea typeface="Arial"/>
                <a:cs typeface="Arial"/>
                <a:sym typeface="Arial"/>
              </a:rPr>
              <a:t>riesgo</a:t>
            </a:r>
            <a:r>
              <a:rPr lang="en-US" sz="1800" b="0" i="0" u="none" strike="noStrike" cap="none" dirty="0">
                <a:solidFill>
                  <a:schemeClr val="dk1"/>
                </a:solidFill>
                <a:latin typeface="Arial"/>
                <a:ea typeface="Arial"/>
                <a:cs typeface="Arial"/>
                <a:sym typeface="Arial"/>
              </a:rPr>
              <a:t> de </a:t>
            </a:r>
            <a:r>
              <a:rPr lang="en-US" sz="1800" b="0" i="0" u="none" strike="noStrike" cap="none" dirty="0" err="1">
                <a:solidFill>
                  <a:schemeClr val="dk1"/>
                </a:solidFill>
                <a:latin typeface="Arial"/>
                <a:ea typeface="Arial"/>
                <a:cs typeface="Arial"/>
                <a:sym typeface="Arial"/>
              </a:rPr>
              <a:t>importación</a:t>
            </a:r>
            <a:r>
              <a:rPr lang="en-US" sz="1800" b="0" i="0" u="none" strike="noStrike" cap="none" dirty="0">
                <a:solidFill>
                  <a:schemeClr val="dk1"/>
                </a:solidFill>
                <a:latin typeface="Arial"/>
                <a:ea typeface="Arial"/>
                <a:cs typeface="Arial"/>
                <a:sym typeface="Arial"/>
              </a:rPr>
              <a:t> de </a:t>
            </a:r>
            <a:r>
              <a:rPr lang="en-US" sz="1800" b="0" i="0" u="none" strike="noStrike" cap="none" dirty="0" err="1">
                <a:solidFill>
                  <a:schemeClr val="dk1"/>
                </a:solidFill>
                <a:latin typeface="Arial"/>
                <a:ea typeface="Arial"/>
                <a:cs typeface="Arial"/>
                <a:sym typeface="Arial"/>
              </a:rPr>
              <a:t>casos</a:t>
            </a:r>
            <a:r>
              <a:rPr lang="en-US" sz="1800" b="0" i="0" u="none" strike="noStrike" cap="none" dirty="0">
                <a:solidFill>
                  <a:schemeClr val="dk1"/>
                </a:solidFill>
                <a:latin typeface="Arial"/>
                <a:ea typeface="Arial"/>
                <a:cs typeface="Arial"/>
                <a:sym typeface="Arial"/>
              </a:rPr>
              <a:t> y </a:t>
            </a:r>
            <a:r>
              <a:rPr lang="en-US" sz="1800" b="0" i="0" u="none" strike="noStrike" cap="none" dirty="0" err="1">
                <a:solidFill>
                  <a:schemeClr val="dk1"/>
                </a:solidFill>
                <a:latin typeface="Arial"/>
                <a:ea typeface="Arial"/>
                <a:cs typeface="Arial"/>
                <a:sym typeface="Arial"/>
              </a:rPr>
              <a:t>desarrollo</a:t>
            </a:r>
            <a:r>
              <a:rPr lang="en-US" sz="1800" b="0" i="0" u="none" strike="noStrike" cap="none" dirty="0">
                <a:solidFill>
                  <a:schemeClr val="dk1"/>
                </a:solidFill>
                <a:latin typeface="Arial"/>
                <a:ea typeface="Arial"/>
                <a:cs typeface="Arial"/>
                <a:sym typeface="Arial"/>
              </a:rPr>
              <a:t> de </a:t>
            </a:r>
            <a:r>
              <a:rPr lang="en-US" sz="1800" b="0" i="0" u="none" strike="noStrike" cap="none" dirty="0" err="1">
                <a:solidFill>
                  <a:schemeClr val="dk1"/>
                </a:solidFill>
                <a:latin typeface="Arial"/>
                <a:ea typeface="Arial"/>
                <a:cs typeface="Arial"/>
                <a:sym typeface="Arial"/>
              </a:rPr>
              <a:t>brotes</a:t>
            </a:r>
            <a:r>
              <a:rPr lang="en-US" sz="180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 Para </a:t>
            </a:r>
            <a:r>
              <a:rPr lang="en-US" sz="1800" b="0" i="0" u="none" strike="noStrike" cap="none" dirty="0" err="1">
                <a:solidFill>
                  <a:schemeClr val="dk1"/>
                </a:solidFill>
                <a:latin typeface="Arial"/>
                <a:ea typeface="Arial"/>
                <a:cs typeface="Arial"/>
                <a:sym typeface="Arial"/>
              </a:rPr>
              <a:t>sostener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los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logros</a:t>
            </a:r>
            <a:r>
              <a:rPr lang="en-US" sz="1800" b="0" i="0" u="none" strike="noStrike" cap="none" dirty="0">
                <a:solidFill>
                  <a:schemeClr val="dk1"/>
                </a:solidFill>
                <a:latin typeface="Arial"/>
                <a:ea typeface="Arial"/>
                <a:cs typeface="Arial"/>
                <a:sym typeface="Arial"/>
              </a:rPr>
              <a:t> y </a:t>
            </a:r>
            <a:r>
              <a:rPr lang="en-US" sz="1800" b="0" i="0" u="none" strike="noStrike" cap="none" dirty="0" err="1">
                <a:solidFill>
                  <a:schemeClr val="dk1"/>
                </a:solidFill>
                <a:latin typeface="Arial"/>
                <a:ea typeface="Arial"/>
                <a:cs typeface="Arial"/>
                <a:sym typeface="Arial"/>
              </a:rPr>
              <a:t>evitar</a:t>
            </a:r>
            <a:r>
              <a:rPr lang="en-US" sz="1800" b="0" i="0" u="none" strike="noStrike" cap="none" dirty="0">
                <a:solidFill>
                  <a:schemeClr val="dk1"/>
                </a:solidFill>
                <a:latin typeface="Arial"/>
                <a:ea typeface="Arial"/>
                <a:cs typeface="Arial"/>
                <a:sym typeface="Arial"/>
              </a:rPr>
              <a:t> la </a:t>
            </a:r>
            <a:r>
              <a:rPr lang="en-US" sz="1800" b="0" i="0" u="none" strike="noStrike" cap="none" dirty="0" err="1">
                <a:solidFill>
                  <a:schemeClr val="dk1"/>
                </a:solidFill>
                <a:latin typeface="Arial"/>
                <a:ea typeface="Arial"/>
                <a:cs typeface="Arial"/>
                <a:sym typeface="Arial"/>
              </a:rPr>
              <a:t>reintroducción</a:t>
            </a:r>
            <a:r>
              <a:rPr lang="en-US" sz="1800" b="0" i="0" u="none" strike="noStrike" cap="none" dirty="0">
                <a:solidFill>
                  <a:schemeClr val="dk1"/>
                </a:solidFill>
                <a:latin typeface="Arial"/>
                <a:ea typeface="Arial"/>
                <a:cs typeface="Arial"/>
                <a:sym typeface="Arial"/>
              </a:rPr>
              <a:t> del virus al </a:t>
            </a:r>
            <a:r>
              <a:rPr lang="en-US" sz="1800" b="0" i="0" u="none" strike="noStrike" cap="none" dirty="0" err="1">
                <a:solidFill>
                  <a:schemeClr val="dk1"/>
                </a:solidFill>
                <a:latin typeface="Arial"/>
                <a:ea typeface="Arial"/>
                <a:cs typeface="Arial"/>
                <a:sym typeface="Arial"/>
              </a:rPr>
              <a:t>país</a:t>
            </a:r>
            <a:r>
              <a:rPr lang="en-US" sz="1800" b="0" i="0" u="none" strike="noStrike" cap="none" dirty="0">
                <a:solidFill>
                  <a:schemeClr val="dk1"/>
                </a:solidFill>
                <a:latin typeface="Arial"/>
                <a:ea typeface="Arial"/>
                <a:cs typeface="Arial"/>
                <a:sym typeface="Arial"/>
              </a:rPr>
              <a:t>, se </a:t>
            </a:r>
            <a:r>
              <a:rPr lang="en-US" sz="1800" b="0" i="0" u="none" strike="noStrike" cap="none" dirty="0" err="1">
                <a:solidFill>
                  <a:schemeClr val="dk1"/>
                </a:solidFill>
                <a:latin typeface="Arial"/>
                <a:ea typeface="Arial"/>
                <a:cs typeface="Arial"/>
                <a:sym typeface="Arial"/>
              </a:rPr>
              <a:t>requiere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sostener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altas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coberturas</a:t>
            </a:r>
            <a:r>
              <a:rPr lang="en-US" sz="1800" b="0" i="0" u="none" strike="noStrike" cap="none" dirty="0">
                <a:solidFill>
                  <a:schemeClr val="dk1"/>
                </a:solidFill>
                <a:latin typeface="Arial"/>
                <a:ea typeface="Arial"/>
                <a:cs typeface="Arial"/>
                <a:sym typeface="Arial"/>
              </a:rPr>
              <a:t> de </a:t>
            </a:r>
            <a:r>
              <a:rPr lang="en-US" sz="1800" b="0" i="0" u="none" strike="noStrike" cap="none" dirty="0" err="1">
                <a:solidFill>
                  <a:schemeClr val="dk1"/>
                </a:solidFill>
                <a:latin typeface="Arial"/>
                <a:ea typeface="Arial"/>
                <a:cs typeface="Arial"/>
                <a:sym typeface="Arial"/>
              </a:rPr>
              <a:t>vacunación</a:t>
            </a:r>
            <a:r>
              <a:rPr lang="en-US" sz="1800" b="0" i="0" u="none" strike="noStrike" cap="none" dirty="0">
                <a:solidFill>
                  <a:schemeClr val="dk1"/>
                </a:solidFill>
                <a:latin typeface="Arial"/>
                <a:ea typeface="Arial"/>
                <a:cs typeface="Arial"/>
                <a:sym typeface="Arial"/>
              </a:rPr>
              <a:t> con dos </a:t>
            </a:r>
            <a:r>
              <a:rPr lang="en-US" sz="1800" b="0" i="0" u="none" strike="noStrike" cap="none" dirty="0" err="1">
                <a:solidFill>
                  <a:schemeClr val="dk1"/>
                </a:solidFill>
                <a:latin typeface="Arial"/>
                <a:ea typeface="Arial"/>
                <a:cs typeface="Arial"/>
                <a:sym typeface="Arial"/>
              </a:rPr>
              <a:t>dosis</a:t>
            </a:r>
            <a:r>
              <a:rPr lang="en-US" sz="1800" b="0" i="0" u="none" strike="noStrike" cap="none" dirty="0">
                <a:solidFill>
                  <a:schemeClr val="dk1"/>
                </a:solidFill>
                <a:latin typeface="Arial"/>
                <a:ea typeface="Arial"/>
                <a:cs typeface="Arial"/>
                <a:sym typeface="Arial"/>
              </a:rPr>
              <a:t> de </a:t>
            </a:r>
            <a:r>
              <a:rPr lang="en-US" sz="1800" b="0" i="0" u="none" strike="noStrike" cap="none" dirty="0" err="1">
                <a:solidFill>
                  <a:schemeClr val="dk1"/>
                </a:solidFill>
                <a:latin typeface="Arial"/>
                <a:ea typeface="Arial"/>
                <a:cs typeface="Arial"/>
                <a:sym typeface="Arial"/>
              </a:rPr>
              <a:t>vacuna</a:t>
            </a:r>
            <a:r>
              <a:rPr lang="en-US" sz="1800" b="0" i="0" u="none" strike="noStrike" cap="none" dirty="0">
                <a:solidFill>
                  <a:schemeClr val="dk1"/>
                </a:solidFill>
                <a:latin typeface="Arial"/>
                <a:ea typeface="Arial"/>
                <a:cs typeface="Arial"/>
                <a:sym typeface="Arial"/>
              </a:rPr>
              <a:t> contra </a:t>
            </a:r>
            <a:r>
              <a:rPr lang="en-US" sz="1800" b="0" i="0" u="none" strike="noStrike" cap="none" dirty="0" err="1">
                <a:solidFill>
                  <a:schemeClr val="dk1"/>
                </a:solidFill>
                <a:latin typeface="Arial"/>
                <a:ea typeface="Arial"/>
                <a:cs typeface="Arial"/>
                <a:sym typeface="Arial"/>
              </a:rPr>
              <a:t>el</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sarampión</a:t>
            </a:r>
            <a:r>
              <a:rPr lang="en-US" sz="1800" b="0" i="0" u="none" strike="noStrike" cap="none" dirty="0">
                <a:solidFill>
                  <a:schemeClr val="dk1"/>
                </a:solidFill>
                <a:latin typeface="Arial"/>
                <a:ea typeface="Arial"/>
                <a:cs typeface="Arial"/>
                <a:sym typeface="Arial"/>
              </a:rPr>
              <a:t> (doble o triple viral) y  un </a:t>
            </a:r>
            <a:r>
              <a:rPr lang="en-US" sz="1800" b="0" i="0" u="none" strike="noStrike" cap="none" dirty="0" err="1">
                <a:solidFill>
                  <a:schemeClr val="dk1"/>
                </a:solidFill>
                <a:latin typeface="Arial"/>
                <a:ea typeface="Arial"/>
                <a:cs typeface="Arial"/>
                <a:sym typeface="Arial"/>
              </a:rPr>
              <a:t>sistema</a:t>
            </a:r>
            <a:r>
              <a:rPr lang="en-US" sz="1800" b="0" i="0" u="none" strike="noStrike" cap="none" dirty="0">
                <a:solidFill>
                  <a:schemeClr val="dk1"/>
                </a:solidFill>
                <a:latin typeface="Arial"/>
                <a:ea typeface="Arial"/>
                <a:cs typeface="Arial"/>
                <a:sym typeface="Arial"/>
              </a:rPr>
              <a:t> de </a:t>
            </a:r>
            <a:r>
              <a:rPr lang="en-US" sz="1800" b="0" i="0" u="none" strike="noStrike" cap="none" dirty="0" err="1">
                <a:solidFill>
                  <a:schemeClr val="dk1"/>
                </a:solidFill>
                <a:latin typeface="Arial"/>
                <a:ea typeface="Arial"/>
                <a:cs typeface="Arial"/>
                <a:sym typeface="Arial"/>
              </a:rPr>
              <a:t>vigilancia</a:t>
            </a:r>
            <a:r>
              <a:rPr lang="en-US" sz="1800" b="0" i="0" u="none" strike="noStrike" cap="none" dirty="0">
                <a:solidFill>
                  <a:schemeClr val="dk1"/>
                </a:solidFill>
                <a:latin typeface="Arial"/>
                <a:ea typeface="Arial"/>
                <a:cs typeface="Arial"/>
                <a:sym typeface="Arial"/>
              </a:rPr>
              <a:t> sensible </a:t>
            </a:r>
            <a:r>
              <a:rPr lang="en-US" sz="1800" b="0" i="0" u="none" strike="noStrike" cap="none" dirty="0" err="1">
                <a:solidFill>
                  <a:schemeClr val="dk1"/>
                </a:solidFill>
                <a:latin typeface="Arial"/>
                <a:ea typeface="Arial"/>
                <a:cs typeface="Arial"/>
                <a:sym typeface="Arial"/>
              </a:rPr>
              <a:t>capaz</a:t>
            </a:r>
            <a:r>
              <a:rPr lang="en-US" sz="1800" b="0" i="0" u="none" strike="noStrike" cap="none" dirty="0">
                <a:solidFill>
                  <a:schemeClr val="dk1"/>
                </a:solidFill>
                <a:latin typeface="Arial"/>
                <a:ea typeface="Arial"/>
                <a:cs typeface="Arial"/>
                <a:sym typeface="Arial"/>
              </a:rPr>
              <a:t> de </a:t>
            </a:r>
            <a:r>
              <a:rPr lang="en-US" sz="1800" b="0" i="0" u="none" strike="noStrike" cap="none" dirty="0" err="1">
                <a:solidFill>
                  <a:schemeClr val="dk1"/>
                </a:solidFill>
                <a:latin typeface="Arial"/>
                <a:ea typeface="Arial"/>
                <a:cs typeface="Arial"/>
                <a:sym typeface="Arial"/>
              </a:rPr>
              <a:t>detectar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oportunamente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los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casos</a:t>
            </a:r>
            <a:r>
              <a:rPr lang="en-US" sz="1800" b="0" i="0" u="none" strike="noStrike" cap="none" dirty="0">
                <a:solidFill>
                  <a:schemeClr val="dk1"/>
                </a:solidFill>
                <a:latin typeface="Arial"/>
                <a:ea typeface="Arial"/>
                <a:cs typeface="Arial"/>
                <a:sym typeface="Arial"/>
              </a:rPr>
              <a:t> y </a:t>
            </a:r>
            <a:r>
              <a:rPr lang="en-US" sz="1800" b="0" i="0" u="none" strike="noStrike" cap="none" dirty="0" err="1">
                <a:solidFill>
                  <a:schemeClr val="dk1"/>
                </a:solidFill>
                <a:latin typeface="Arial"/>
                <a:ea typeface="Arial"/>
                <a:cs typeface="Arial"/>
                <a:sym typeface="Arial"/>
              </a:rPr>
              <a:t>así</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evitar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su</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diseminación</a:t>
            </a:r>
            <a:r>
              <a:rPr lang="en-US" sz="180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700" name="Google Shape;700;p39"/>
          <p:cNvSpPr txBox="1"/>
          <p:nvPr/>
        </p:nvSpPr>
        <p:spPr>
          <a:xfrm>
            <a:off x="299311" y="201779"/>
            <a:ext cx="11646883"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Play"/>
                <a:ea typeface="Play"/>
                <a:cs typeface="Play"/>
                <a:sym typeface="Play"/>
              </a:rPr>
              <a:t>VIGILANCIA EPIDEMIOLÓGICA DE </a:t>
            </a:r>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Play"/>
                <a:ea typeface="Play"/>
                <a:cs typeface="Play"/>
                <a:sym typeface="Play"/>
              </a:rPr>
              <a:t>SARAMPIÓN -RUBÉOLA </a:t>
            </a:r>
            <a:endParaRPr sz="3600" b="0" i="0" u="none" strike="noStrike" cap="none">
              <a:solidFill>
                <a:srgbClr val="000000"/>
              </a:solidFill>
              <a:latin typeface="Play"/>
              <a:ea typeface="Play"/>
              <a:cs typeface="Play"/>
              <a:sym typeface="Play"/>
            </a:endParaRPr>
          </a:p>
        </p:txBody>
      </p:sp>
      <p:grpSp>
        <p:nvGrpSpPr>
          <p:cNvPr id="701" name="Google Shape;701;p39"/>
          <p:cNvGrpSpPr/>
          <p:nvPr/>
        </p:nvGrpSpPr>
        <p:grpSpPr>
          <a:xfrm>
            <a:off x="1000498" y="1712722"/>
            <a:ext cx="10191001" cy="2448508"/>
            <a:chOff x="0" y="0"/>
            <a:chExt cx="10191001" cy="2448508"/>
          </a:xfrm>
        </p:grpSpPr>
        <p:sp>
          <p:nvSpPr>
            <p:cNvPr id="702" name="Google Shape;702;p39"/>
            <p:cNvSpPr/>
            <p:nvPr/>
          </p:nvSpPr>
          <p:spPr>
            <a:xfrm>
              <a:off x="0" y="0"/>
              <a:ext cx="10191001" cy="1063168"/>
            </a:xfrm>
            <a:prstGeom prst="roundRect">
              <a:avLst>
                <a:gd name="adj" fmla="val 10000"/>
              </a:avLst>
            </a:prstGeom>
            <a:solidFill>
              <a:srgbClr val="E971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39"/>
            <p:cNvSpPr/>
            <p:nvPr/>
          </p:nvSpPr>
          <p:spPr>
            <a:xfrm>
              <a:off x="321608" y="368081"/>
              <a:ext cx="584742" cy="584742"/>
            </a:xfrm>
            <a:prstGeom prst="rect">
              <a:avLst/>
            </a:prstGeom>
            <a:blipFill rotWithShape="1">
              <a:blip r:embed="rId3">
                <a:alphaModFix/>
              </a:blip>
              <a:stretch>
                <a:fillRect/>
              </a:stretch>
            </a:blipFill>
            <a:ln w="19050" cap="flat" cmpd="sng">
              <a:solidFill>
                <a:schemeClr val="lt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39"/>
            <p:cNvSpPr/>
            <p:nvPr/>
          </p:nvSpPr>
          <p:spPr>
            <a:xfrm>
              <a:off x="1227959" y="128868"/>
              <a:ext cx="8963041" cy="106316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39"/>
            <p:cNvSpPr txBox="1"/>
            <p:nvPr/>
          </p:nvSpPr>
          <p:spPr>
            <a:xfrm>
              <a:off x="1227959" y="128868"/>
              <a:ext cx="8963041" cy="1063168"/>
            </a:xfrm>
            <a:prstGeom prst="rect">
              <a:avLst/>
            </a:prstGeom>
            <a:noFill/>
            <a:ln>
              <a:noFill/>
            </a:ln>
          </p:spPr>
          <p:txBody>
            <a:bodyPr spcFirstLastPara="1" wrap="square" lIns="112500" tIns="112500" rIns="112500" bIns="112500" anchor="ctr"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El sarampión, la rubéola y el síndrome de rubéola congénita (SRC) son eventos de notificación obligatoria (ENO) </a:t>
              </a:r>
              <a:endParaRPr sz="1800" b="0" i="0" u="none" strike="noStrike" cap="none">
                <a:solidFill>
                  <a:schemeClr val="lt1"/>
                </a:solidFill>
                <a:latin typeface="Arial"/>
                <a:ea typeface="Arial"/>
                <a:cs typeface="Arial"/>
                <a:sym typeface="Arial"/>
              </a:endParaRPr>
            </a:p>
          </p:txBody>
        </p:sp>
        <p:sp>
          <p:nvSpPr>
            <p:cNvPr id="706" name="Google Shape;706;p39"/>
            <p:cNvSpPr/>
            <p:nvPr/>
          </p:nvSpPr>
          <p:spPr>
            <a:xfrm>
              <a:off x="0" y="1385340"/>
              <a:ext cx="10191001" cy="1063168"/>
            </a:xfrm>
            <a:prstGeom prst="roundRect">
              <a:avLst>
                <a:gd name="adj" fmla="val 10000"/>
              </a:avLst>
            </a:prstGeom>
            <a:solidFill>
              <a:srgbClr val="176B2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39"/>
            <p:cNvSpPr/>
            <p:nvPr/>
          </p:nvSpPr>
          <p:spPr>
            <a:xfrm>
              <a:off x="321608" y="1624553"/>
              <a:ext cx="584742" cy="584742"/>
            </a:xfrm>
            <a:prstGeom prst="rect">
              <a:avLst/>
            </a:prstGeom>
            <a:blipFill rotWithShape="1">
              <a:blip r:embed="rId3">
                <a:alphaModFix/>
              </a:blip>
              <a:stretch>
                <a:fillRect/>
              </a:stretch>
            </a:blipFill>
            <a:ln w="19050" cap="flat" cmpd="sng">
              <a:solidFill>
                <a:schemeClr val="lt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39"/>
            <p:cNvSpPr/>
            <p:nvPr/>
          </p:nvSpPr>
          <p:spPr>
            <a:xfrm>
              <a:off x="1227959" y="1385340"/>
              <a:ext cx="8963041" cy="106316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39"/>
            <p:cNvSpPr txBox="1"/>
            <p:nvPr/>
          </p:nvSpPr>
          <p:spPr>
            <a:xfrm>
              <a:off x="1227959" y="1385340"/>
              <a:ext cx="8963041" cy="1063168"/>
            </a:xfrm>
            <a:prstGeom prst="rect">
              <a:avLst/>
            </a:prstGeom>
            <a:noFill/>
            <a:ln>
              <a:noFill/>
            </a:ln>
          </p:spPr>
          <p:txBody>
            <a:bodyPr spcFirstLastPara="1" wrap="square" lIns="112500" tIns="112500" rIns="112500" bIns="112500" anchor="ctr"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El médico que asista o cualquier profesional de la salud que haya asistido al enfermo están obligados a  notificar el evento  ante la sospecha en cualquier subsector en el que se desempeñe (público o privado). </a:t>
              </a:r>
              <a:endParaRPr sz="1800" b="0" i="0" u="none" strike="noStrike" cap="none">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01"/>
                                        </p:tgtEl>
                                        <p:attrNameLst>
                                          <p:attrName>style.visibility</p:attrName>
                                        </p:attrNameLst>
                                      </p:cBhvr>
                                      <p:to>
                                        <p:strVal val="visible"/>
                                      </p:to>
                                    </p:set>
                                    <p:animEffect transition="in" filter="barn(inVertical)">
                                      <p:cBhvr>
                                        <p:cTn id="7" dur="500"/>
                                        <p:tgtEl>
                                          <p:spTgt spid="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p:nvPr/>
        </p:nvSpPr>
        <p:spPr>
          <a:xfrm>
            <a:off x="575183" y="368706"/>
            <a:ext cx="11120284" cy="1135628"/>
          </a:xfrm>
          <a:custGeom>
            <a:avLst/>
            <a:gdLst/>
            <a:ahLst/>
            <a:cxnLst/>
            <a:rect l="l" t="t" r="r" b="b"/>
            <a:pathLst>
              <a:path w="11120284" h="1135628" fill="none" extrusionOk="0">
                <a:moveTo>
                  <a:pt x="0" y="0"/>
                </a:moveTo>
                <a:cubicBezTo>
                  <a:pt x="323508" y="26884"/>
                  <a:pt x="500315" y="6788"/>
                  <a:pt x="806221" y="0"/>
                </a:cubicBezTo>
                <a:cubicBezTo>
                  <a:pt x="1112127" y="-6788"/>
                  <a:pt x="1240670" y="7732"/>
                  <a:pt x="1612441" y="0"/>
                </a:cubicBezTo>
                <a:cubicBezTo>
                  <a:pt x="1984212" y="-7732"/>
                  <a:pt x="1854090" y="-6248"/>
                  <a:pt x="2085053" y="0"/>
                </a:cubicBezTo>
                <a:cubicBezTo>
                  <a:pt x="2316016" y="6248"/>
                  <a:pt x="2374561" y="17693"/>
                  <a:pt x="2557665" y="0"/>
                </a:cubicBezTo>
                <a:cubicBezTo>
                  <a:pt x="2740769" y="-17693"/>
                  <a:pt x="2958583" y="-25747"/>
                  <a:pt x="3141480" y="0"/>
                </a:cubicBezTo>
                <a:cubicBezTo>
                  <a:pt x="3324377" y="25747"/>
                  <a:pt x="3484217" y="-22256"/>
                  <a:pt x="3614092" y="0"/>
                </a:cubicBezTo>
                <a:cubicBezTo>
                  <a:pt x="3743967" y="22256"/>
                  <a:pt x="3955399" y="-24965"/>
                  <a:pt x="4197907" y="0"/>
                </a:cubicBezTo>
                <a:cubicBezTo>
                  <a:pt x="4440416" y="24965"/>
                  <a:pt x="4645456" y="-23916"/>
                  <a:pt x="4892925" y="0"/>
                </a:cubicBezTo>
                <a:cubicBezTo>
                  <a:pt x="5140394" y="23916"/>
                  <a:pt x="5408956" y="-18654"/>
                  <a:pt x="5699146" y="0"/>
                </a:cubicBezTo>
                <a:cubicBezTo>
                  <a:pt x="5989336" y="18654"/>
                  <a:pt x="5949312" y="1979"/>
                  <a:pt x="6060555" y="0"/>
                </a:cubicBezTo>
                <a:cubicBezTo>
                  <a:pt x="6171798" y="-1979"/>
                  <a:pt x="6587447" y="-9999"/>
                  <a:pt x="6755573" y="0"/>
                </a:cubicBezTo>
                <a:cubicBezTo>
                  <a:pt x="6923699" y="9999"/>
                  <a:pt x="7288030" y="-6808"/>
                  <a:pt x="7450590" y="0"/>
                </a:cubicBezTo>
                <a:cubicBezTo>
                  <a:pt x="7613150" y="6808"/>
                  <a:pt x="7893159" y="23634"/>
                  <a:pt x="8034405" y="0"/>
                </a:cubicBezTo>
                <a:cubicBezTo>
                  <a:pt x="8175652" y="-23634"/>
                  <a:pt x="8346193" y="21058"/>
                  <a:pt x="8618220" y="0"/>
                </a:cubicBezTo>
                <a:cubicBezTo>
                  <a:pt x="8890248" y="-21058"/>
                  <a:pt x="8975809" y="-7682"/>
                  <a:pt x="9202035" y="0"/>
                </a:cubicBezTo>
                <a:cubicBezTo>
                  <a:pt x="9428262" y="7682"/>
                  <a:pt x="9468153" y="8891"/>
                  <a:pt x="9674647" y="0"/>
                </a:cubicBezTo>
                <a:cubicBezTo>
                  <a:pt x="9881141" y="-8891"/>
                  <a:pt x="10465115" y="-26197"/>
                  <a:pt x="11120284" y="0"/>
                </a:cubicBezTo>
                <a:cubicBezTo>
                  <a:pt x="11129942" y="273096"/>
                  <a:pt x="11127864" y="365440"/>
                  <a:pt x="11120284" y="556458"/>
                </a:cubicBezTo>
                <a:cubicBezTo>
                  <a:pt x="11112704" y="747476"/>
                  <a:pt x="11103646" y="970398"/>
                  <a:pt x="11120284" y="1135628"/>
                </a:cubicBezTo>
                <a:cubicBezTo>
                  <a:pt x="10890087" y="1141912"/>
                  <a:pt x="10878259" y="1127304"/>
                  <a:pt x="10647672" y="1135628"/>
                </a:cubicBezTo>
                <a:cubicBezTo>
                  <a:pt x="10417085" y="1143952"/>
                  <a:pt x="10312956" y="1159765"/>
                  <a:pt x="10063857" y="1135628"/>
                </a:cubicBezTo>
                <a:cubicBezTo>
                  <a:pt x="9814759" y="1111491"/>
                  <a:pt x="9475489" y="1164352"/>
                  <a:pt x="9257636" y="1135628"/>
                </a:cubicBezTo>
                <a:cubicBezTo>
                  <a:pt x="9039783" y="1106904"/>
                  <a:pt x="8908667" y="1113324"/>
                  <a:pt x="8785024" y="1135628"/>
                </a:cubicBezTo>
                <a:cubicBezTo>
                  <a:pt x="8661381" y="1157932"/>
                  <a:pt x="8199226" y="1149480"/>
                  <a:pt x="7978804" y="1135628"/>
                </a:cubicBezTo>
                <a:cubicBezTo>
                  <a:pt x="7758382" y="1121776"/>
                  <a:pt x="7266330" y="1166168"/>
                  <a:pt x="7061380" y="1135628"/>
                </a:cubicBezTo>
                <a:cubicBezTo>
                  <a:pt x="6856430" y="1105088"/>
                  <a:pt x="6806359" y="1137860"/>
                  <a:pt x="6699971" y="1135628"/>
                </a:cubicBezTo>
                <a:cubicBezTo>
                  <a:pt x="6593583" y="1133396"/>
                  <a:pt x="6259894" y="1112276"/>
                  <a:pt x="6116156" y="1135628"/>
                </a:cubicBezTo>
                <a:cubicBezTo>
                  <a:pt x="5972419" y="1158980"/>
                  <a:pt x="5807879" y="1146493"/>
                  <a:pt x="5643544" y="1135628"/>
                </a:cubicBezTo>
                <a:cubicBezTo>
                  <a:pt x="5479209" y="1124763"/>
                  <a:pt x="5042237" y="1137781"/>
                  <a:pt x="4726121" y="1135628"/>
                </a:cubicBezTo>
                <a:cubicBezTo>
                  <a:pt x="4410005" y="1133475"/>
                  <a:pt x="4415476" y="1149128"/>
                  <a:pt x="4253509" y="1135628"/>
                </a:cubicBezTo>
                <a:cubicBezTo>
                  <a:pt x="4091542" y="1122128"/>
                  <a:pt x="3998183" y="1112164"/>
                  <a:pt x="3780897" y="1135628"/>
                </a:cubicBezTo>
                <a:cubicBezTo>
                  <a:pt x="3563611" y="1159092"/>
                  <a:pt x="3196783" y="1130601"/>
                  <a:pt x="2863473" y="1135628"/>
                </a:cubicBezTo>
                <a:cubicBezTo>
                  <a:pt x="2530163" y="1140655"/>
                  <a:pt x="2323134" y="1101976"/>
                  <a:pt x="2168455" y="1135628"/>
                </a:cubicBezTo>
                <a:cubicBezTo>
                  <a:pt x="2013776" y="1169280"/>
                  <a:pt x="1729398" y="1147477"/>
                  <a:pt x="1362235" y="1135628"/>
                </a:cubicBezTo>
                <a:cubicBezTo>
                  <a:pt x="995072" y="1123779"/>
                  <a:pt x="588866" y="1108177"/>
                  <a:pt x="0" y="1135628"/>
                </a:cubicBezTo>
                <a:cubicBezTo>
                  <a:pt x="-17294" y="1000781"/>
                  <a:pt x="12347" y="752086"/>
                  <a:pt x="0" y="545101"/>
                </a:cubicBezTo>
                <a:cubicBezTo>
                  <a:pt x="-12347" y="338116"/>
                  <a:pt x="3162" y="156723"/>
                  <a:pt x="0" y="0"/>
                </a:cubicBezTo>
                <a:close/>
              </a:path>
              <a:path w="11120284" h="1135628" extrusionOk="0">
                <a:moveTo>
                  <a:pt x="0" y="0"/>
                </a:moveTo>
                <a:cubicBezTo>
                  <a:pt x="375798" y="4275"/>
                  <a:pt x="632301" y="36960"/>
                  <a:pt x="806221" y="0"/>
                </a:cubicBezTo>
                <a:cubicBezTo>
                  <a:pt x="980141" y="-36960"/>
                  <a:pt x="1002843" y="17299"/>
                  <a:pt x="1167630" y="0"/>
                </a:cubicBezTo>
                <a:cubicBezTo>
                  <a:pt x="1332417" y="-17299"/>
                  <a:pt x="1401756" y="-15413"/>
                  <a:pt x="1529039" y="0"/>
                </a:cubicBezTo>
                <a:cubicBezTo>
                  <a:pt x="1656322" y="15413"/>
                  <a:pt x="1893404" y="-21255"/>
                  <a:pt x="2001651" y="0"/>
                </a:cubicBezTo>
                <a:cubicBezTo>
                  <a:pt x="2109898" y="21255"/>
                  <a:pt x="2542381" y="-34153"/>
                  <a:pt x="2696669" y="0"/>
                </a:cubicBezTo>
                <a:cubicBezTo>
                  <a:pt x="2850957" y="34153"/>
                  <a:pt x="3332062" y="-22434"/>
                  <a:pt x="3502889" y="0"/>
                </a:cubicBezTo>
                <a:cubicBezTo>
                  <a:pt x="3673716" y="22434"/>
                  <a:pt x="3824996" y="-976"/>
                  <a:pt x="4086704" y="0"/>
                </a:cubicBezTo>
                <a:cubicBezTo>
                  <a:pt x="4348412" y="976"/>
                  <a:pt x="4505253" y="18735"/>
                  <a:pt x="4670519" y="0"/>
                </a:cubicBezTo>
                <a:cubicBezTo>
                  <a:pt x="4835786" y="-18735"/>
                  <a:pt x="5031527" y="-4321"/>
                  <a:pt x="5254334" y="0"/>
                </a:cubicBezTo>
                <a:cubicBezTo>
                  <a:pt x="5477142" y="4321"/>
                  <a:pt x="5605217" y="-2112"/>
                  <a:pt x="5838149" y="0"/>
                </a:cubicBezTo>
                <a:cubicBezTo>
                  <a:pt x="6071081" y="2112"/>
                  <a:pt x="6129569" y="-13194"/>
                  <a:pt x="6310761" y="0"/>
                </a:cubicBezTo>
                <a:cubicBezTo>
                  <a:pt x="6491953" y="13194"/>
                  <a:pt x="6554712" y="-12592"/>
                  <a:pt x="6672170" y="0"/>
                </a:cubicBezTo>
                <a:cubicBezTo>
                  <a:pt x="6789628" y="12592"/>
                  <a:pt x="7083258" y="-10585"/>
                  <a:pt x="7478391" y="0"/>
                </a:cubicBezTo>
                <a:cubicBezTo>
                  <a:pt x="7873524" y="10585"/>
                  <a:pt x="7918885" y="8443"/>
                  <a:pt x="8173409" y="0"/>
                </a:cubicBezTo>
                <a:cubicBezTo>
                  <a:pt x="8427933" y="-8443"/>
                  <a:pt x="8774739" y="31412"/>
                  <a:pt x="8979629" y="0"/>
                </a:cubicBezTo>
                <a:cubicBezTo>
                  <a:pt x="9184519" y="-31412"/>
                  <a:pt x="9529474" y="22872"/>
                  <a:pt x="9897053" y="0"/>
                </a:cubicBezTo>
                <a:cubicBezTo>
                  <a:pt x="10264632" y="-22872"/>
                  <a:pt x="10256943" y="5548"/>
                  <a:pt x="10369665" y="0"/>
                </a:cubicBezTo>
                <a:cubicBezTo>
                  <a:pt x="10482387" y="-5548"/>
                  <a:pt x="10936628" y="-31802"/>
                  <a:pt x="11120284" y="0"/>
                </a:cubicBezTo>
                <a:cubicBezTo>
                  <a:pt x="11113392" y="282303"/>
                  <a:pt x="11123109" y="344474"/>
                  <a:pt x="11120284" y="567814"/>
                </a:cubicBezTo>
                <a:cubicBezTo>
                  <a:pt x="11117459" y="791154"/>
                  <a:pt x="11092962" y="928556"/>
                  <a:pt x="11120284" y="1135628"/>
                </a:cubicBezTo>
                <a:cubicBezTo>
                  <a:pt x="11042043" y="1134727"/>
                  <a:pt x="10840169" y="1136702"/>
                  <a:pt x="10758875" y="1135628"/>
                </a:cubicBezTo>
                <a:cubicBezTo>
                  <a:pt x="10677581" y="1134554"/>
                  <a:pt x="10334486" y="1127436"/>
                  <a:pt x="10175060" y="1135628"/>
                </a:cubicBezTo>
                <a:cubicBezTo>
                  <a:pt x="10015634" y="1143820"/>
                  <a:pt x="9929817" y="1119733"/>
                  <a:pt x="9702448" y="1135628"/>
                </a:cubicBezTo>
                <a:cubicBezTo>
                  <a:pt x="9475079" y="1151523"/>
                  <a:pt x="9127418" y="1175326"/>
                  <a:pt x="8896227" y="1135628"/>
                </a:cubicBezTo>
                <a:cubicBezTo>
                  <a:pt x="8665036" y="1095930"/>
                  <a:pt x="8202190" y="1173897"/>
                  <a:pt x="7978804" y="1135628"/>
                </a:cubicBezTo>
                <a:cubicBezTo>
                  <a:pt x="7755418" y="1097359"/>
                  <a:pt x="7639362" y="1112666"/>
                  <a:pt x="7506192" y="1135628"/>
                </a:cubicBezTo>
                <a:cubicBezTo>
                  <a:pt x="7373022" y="1158590"/>
                  <a:pt x="6980192" y="1125193"/>
                  <a:pt x="6811174" y="1135628"/>
                </a:cubicBezTo>
                <a:cubicBezTo>
                  <a:pt x="6642156" y="1146063"/>
                  <a:pt x="6504165" y="1106865"/>
                  <a:pt x="6227359" y="1135628"/>
                </a:cubicBezTo>
                <a:cubicBezTo>
                  <a:pt x="5950554" y="1164391"/>
                  <a:pt x="6016083" y="1138043"/>
                  <a:pt x="5865950" y="1135628"/>
                </a:cubicBezTo>
                <a:cubicBezTo>
                  <a:pt x="5715817" y="1133213"/>
                  <a:pt x="5646618" y="1127985"/>
                  <a:pt x="5504541" y="1135628"/>
                </a:cubicBezTo>
                <a:cubicBezTo>
                  <a:pt x="5362464" y="1143271"/>
                  <a:pt x="5167674" y="1148242"/>
                  <a:pt x="5031929" y="1135628"/>
                </a:cubicBezTo>
                <a:cubicBezTo>
                  <a:pt x="4896184" y="1123014"/>
                  <a:pt x="4559400" y="1137019"/>
                  <a:pt x="4336911" y="1135628"/>
                </a:cubicBezTo>
                <a:cubicBezTo>
                  <a:pt x="4114422" y="1134237"/>
                  <a:pt x="4048897" y="1115031"/>
                  <a:pt x="3864299" y="1135628"/>
                </a:cubicBezTo>
                <a:cubicBezTo>
                  <a:pt x="3679701" y="1156225"/>
                  <a:pt x="3415340" y="1144160"/>
                  <a:pt x="3169281" y="1135628"/>
                </a:cubicBezTo>
                <a:cubicBezTo>
                  <a:pt x="2923222" y="1127096"/>
                  <a:pt x="2617098" y="1138888"/>
                  <a:pt x="2474263" y="1135628"/>
                </a:cubicBezTo>
                <a:cubicBezTo>
                  <a:pt x="2331428" y="1132368"/>
                  <a:pt x="1848596" y="1135546"/>
                  <a:pt x="1668043" y="1135628"/>
                </a:cubicBezTo>
                <a:cubicBezTo>
                  <a:pt x="1487490" y="1135710"/>
                  <a:pt x="1361077" y="1151964"/>
                  <a:pt x="1084228" y="1135628"/>
                </a:cubicBezTo>
                <a:cubicBezTo>
                  <a:pt x="807380" y="1119292"/>
                  <a:pt x="851266" y="1146925"/>
                  <a:pt x="722818" y="1135628"/>
                </a:cubicBezTo>
                <a:cubicBezTo>
                  <a:pt x="594370" y="1124332"/>
                  <a:pt x="169734" y="1162898"/>
                  <a:pt x="0" y="1135628"/>
                </a:cubicBezTo>
                <a:cubicBezTo>
                  <a:pt x="13014" y="912631"/>
                  <a:pt x="7826" y="718501"/>
                  <a:pt x="0" y="590527"/>
                </a:cubicBezTo>
                <a:cubicBezTo>
                  <a:pt x="-7826" y="462553"/>
                  <a:pt x="-6715" y="145257"/>
                  <a:pt x="0" y="0"/>
                </a:cubicBezTo>
                <a:close/>
              </a:path>
            </a:pathLst>
          </a:cu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Características de la Vigilancia</a:t>
            </a:r>
            <a:endParaRPr sz="8000" b="0" i="0" u="none" strike="noStrike" cap="none">
              <a:solidFill>
                <a:schemeClr val="dk1"/>
              </a:solidFill>
              <a:latin typeface="Play"/>
              <a:ea typeface="Play"/>
              <a:cs typeface="Play"/>
              <a:sym typeface="Play"/>
            </a:endParaRPr>
          </a:p>
        </p:txBody>
      </p:sp>
      <p:sp>
        <p:nvSpPr>
          <p:cNvPr id="143" name="Google Shape;143;p5"/>
          <p:cNvSpPr txBox="1"/>
          <p:nvPr/>
        </p:nvSpPr>
        <p:spPr>
          <a:xfrm rot="-2745962">
            <a:off x="67080" y="4043870"/>
            <a:ext cx="318150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Arial"/>
                <a:ea typeface="Arial"/>
                <a:cs typeface="Arial"/>
                <a:sym typeface="Arial"/>
              </a:rPr>
              <a:t>Continuo y </a:t>
            </a:r>
            <a:r>
              <a:rPr lang="en-US" sz="2800" b="1" i="0" u="none" strike="noStrike" cap="none" dirty="0" err="1">
                <a:solidFill>
                  <a:schemeClr val="dk1"/>
                </a:solidFill>
                <a:latin typeface="Arial"/>
                <a:ea typeface="Arial"/>
                <a:cs typeface="Arial"/>
                <a:sym typeface="Arial"/>
              </a:rPr>
              <a:t>sistemático</a:t>
            </a:r>
            <a:endParaRPr sz="2800" b="0" i="0" u="none" strike="noStrike" cap="none" dirty="0">
              <a:solidFill>
                <a:schemeClr val="dk1"/>
              </a:solidFill>
              <a:latin typeface="Arial"/>
              <a:ea typeface="Arial"/>
              <a:cs typeface="Arial"/>
              <a:sym typeface="Arial"/>
            </a:endParaRPr>
          </a:p>
        </p:txBody>
      </p:sp>
      <p:sp>
        <p:nvSpPr>
          <p:cNvPr id="144" name="Google Shape;144;p5"/>
          <p:cNvSpPr txBox="1"/>
          <p:nvPr/>
        </p:nvSpPr>
        <p:spPr>
          <a:xfrm rot="-2675484">
            <a:off x="3091220" y="4600812"/>
            <a:ext cx="227506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err="1">
                <a:solidFill>
                  <a:schemeClr val="dk1"/>
                </a:solidFill>
                <a:latin typeface="Arial"/>
                <a:ea typeface="Arial"/>
                <a:cs typeface="Arial"/>
                <a:sym typeface="Arial"/>
              </a:rPr>
              <a:t>Tendencias</a:t>
            </a:r>
            <a:endParaRPr sz="2800" b="0" i="0" u="none" strike="noStrike" cap="none" dirty="0">
              <a:solidFill>
                <a:schemeClr val="dk1"/>
              </a:solidFill>
              <a:latin typeface="Arial"/>
              <a:ea typeface="Arial"/>
              <a:cs typeface="Arial"/>
              <a:sym typeface="Arial"/>
            </a:endParaRPr>
          </a:p>
        </p:txBody>
      </p:sp>
      <p:sp>
        <p:nvSpPr>
          <p:cNvPr id="145" name="Google Shape;145;p5"/>
          <p:cNvSpPr txBox="1"/>
          <p:nvPr/>
        </p:nvSpPr>
        <p:spPr>
          <a:xfrm rot="-2689833">
            <a:off x="6009533" y="4492072"/>
            <a:ext cx="28759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err="1">
                <a:solidFill>
                  <a:schemeClr val="dk1"/>
                </a:solidFill>
                <a:latin typeface="Arial"/>
                <a:ea typeface="Arial"/>
                <a:cs typeface="Arial"/>
                <a:sym typeface="Arial"/>
              </a:rPr>
              <a:t>Comparación</a:t>
            </a:r>
            <a:endParaRPr sz="2800" b="0" i="0" u="none" strike="noStrike" cap="none" dirty="0">
              <a:solidFill>
                <a:schemeClr val="dk1"/>
              </a:solidFill>
              <a:latin typeface="Arial"/>
              <a:ea typeface="Arial"/>
              <a:cs typeface="Arial"/>
              <a:sym typeface="Arial"/>
            </a:endParaRPr>
          </a:p>
        </p:txBody>
      </p:sp>
      <p:sp>
        <p:nvSpPr>
          <p:cNvPr id="146" name="Google Shape;146;p5"/>
          <p:cNvSpPr txBox="1"/>
          <p:nvPr/>
        </p:nvSpPr>
        <p:spPr>
          <a:xfrm rot="-2937795">
            <a:off x="9237334" y="4580465"/>
            <a:ext cx="249022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err="1">
                <a:solidFill>
                  <a:schemeClr val="dk1"/>
                </a:solidFill>
                <a:latin typeface="Arial"/>
                <a:ea typeface="Arial"/>
                <a:cs typeface="Arial"/>
                <a:sym typeface="Arial"/>
              </a:rPr>
              <a:t>Información</a:t>
            </a:r>
            <a:endParaRPr sz="2800" b="0" i="0" u="none" strike="noStrike" cap="none" dirty="0">
              <a:solidFill>
                <a:schemeClr val="dk1"/>
              </a:solidFill>
              <a:latin typeface="Arial"/>
              <a:ea typeface="Arial"/>
              <a:cs typeface="Arial"/>
              <a:sym typeface="Arial"/>
            </a:endParaRPr>
          </a:p>
        </p:txBody>
      </p:sp>
      <p:cxnSp>
        <p:nvCxnSpPr>
          <p:cNvPr id="147" name="Google Shape;147;p5"/>
          <p:cNvCxnSpPr/>
          <p:nvPr/>
        </p:nvCxnSpPr>
        <p:spPr>
          <a:xfrm>
            <a:off x="390878" y="3303643"/>
            <a:ext cx="11452070" cy="0"/>
          </a:xfrm>
          <a:prstGeom prst="straightConnector1">
            <a:avLst/>
          </a:prstGeom>
          <a:noFill/>
          <a:ln w="38100" cap="flat" cmpd="sng">
            <a:solidFill>
              <a:schemeClr val="accent1"/>
            </a:solidFill>
            <a:prstDash val="solid"/>
            <a:miter lim="800000"/>
            <a:headEnd type="none" w="sm" len="sm"/>
            <a:tailEnd type="none" w="sm" len="sm"/>
          </a:ln>
        </p:spPr>
      </p:cxnSp>
      <p:cxnSp>
        <p:nvCxnSpPr>
          <p:cNvPr id="148" name="Google Shape;148;p5"/>
          <p:cNvCxnSpPr/>
          <p:nvPr/>
        </p:nvCxnSpPr>
        <p:spPr>
          <a:xfrm>
            <a:off x="1976284" y="3288892"/>
            <a:ext cx="0" cy="656848"/>
          </a:xfrm>
          <a:prstGeom prst="straightConnector1">
            <a:avLst/>
          </a:prstGeom>
          <a:noFill/>
          <a:ln w="38100" cap="flat" cmpd="sng">
            <a:solidFill>
              <a:schemeClr val="accent1"/>
            </a:solidFill>
            <a:prstDash val="solid"/>
            <a:miter lim="800000"/>
            <a:headEnd type="none" w="sm" len="sm"/>
            <a:tailEnd type="none" w="sm" len="sm"/>
          </a:ln>
        </p:spPr>
      </p:cxnSp>
      <p:sp>
        <p:nvSpPr>
          <p:cNvPr id="149" name="Google Shape;149;p5"/>
          <p:cNvSpPr/>
          <p:nvPr/>
        </p:nvSpPr>
        <p:spPr>
          <a:xfrm>
            <a:off x="1917355" y="3945740"/>
            <a:ext cx="147418" cy="16906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50" name="Google Shape;150;p5"/>
          <p:cNvCxnSpPr/>
          <p:nvPr/>
        </p:nvCxnSpPr>
        <p:spPr>
          <a:xfrm>
            <a:off x="8116531" y="3303641"/>
            <a:ext cx="0" cy="656848"/>
          </a:xfrm>
          <a:prstGeom prst="straightConnector1">
            <a:avLst/>
          </a:prstGeom>
          <a:noFill/>
          <a:ln w="38100" cap="flat" cmpd="sng">
            <a:solidFill>
              <a:schemeClr val="accent1"/>
            </a:solidFill>
            <a:prstDash val="solid"/>
            <a:miter lim="800000"/>
            <a:headEnd type="none" w="sm" len="sm"/>
            <a:tailEnd type="none" w="sm" len="sm"/>
          </a:ln>
        </p:spPr>
      </p:cxnSp>
      <p:sp>
        <p:nvSpPr>
          <p:cNvPr id="151" name="Google Shape;151;p5"/>
          <p:cNvSpPr/>
          <p:nvPr/>
        </p:nvSpPr>
        <p:spPr>
          <a:xfrm>
            <a:off x="8046222" y="3953662"/>
            <a:ext cx="147418" cy="16906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52" name="Google Shape;152;p5"/>
          <p:cNvCxnSpPr/>
          <p:nvPr/>
        </p:nvCxnSpPr>
        <p:spPr>
          <a:xfrm>
            <a:off x="11218609" y="3317435"/>
            <a:ext cx="0" cy="656848"/>
          </a:xfrm>
          <a:prstGeom prst="straightConnector1">
            <a:avLst/>
          </a:prstGeom>
          <a:noFill/>
          <a:ln w="38100" cap="flat" cmpd="sng">
            <a:solidFill>
              <a:schemeClr val="accent1"/>
            </a:solidFill>
            <a:prstDash val="solid"/>
            <a:miter lim="800000"/>
            <a:headEnd type="none" w="sm" len="sm"/>
            <a:tailEnd type="none" w="sm" len="sm"/>
          </a:ln>
        </p:spPr>
      </p:cxnSp>
      <p:sp>
        <p:nvSpPr>
          <p:cNvPr id="153" name="Google Shape;153;p5"/>
          <p:cNvSpPr/>
          <p:nvPr/>
        </p:nvSpPr>
        <p:spPr>
          <a:xfrm>
            <a:off x="11159678" y="3940825"/>
            <a:ext cx="147418" cy="16906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54" name="Google Shape;154;p5"/>
          <p:cNvCxnSpPr/>
          <p:nvPr/>
        </p:nvCxnSpPr>
        <p:spPr>
          <a:xfrm>
            <a:off x="4925963" y="3318389"/>
            <a:ext cx="0" cy="656848"/>
          </a:xfrm>
          <a:prstGeom prst="straightConnector1">
            <a:avLst/>
          </a:prstGeom>
          <a:noFill/>
          <a:ln w="38100" cap="flat" cmpd="sng">
            <a:solidFill>
              <a:schemeClr val="accent1"/>
            </a:solidFill>
            <a:prstDash val="solid"/>
            <a:miter lim="800000"/>
            <a:headEnd type="none" w="sm" len="sm"/>
            <a:tailEnd type="none" w="sm" len="sm"/>
          </a:ln>
        </p:spPr>
      </p:cxnSp>
      <p:sp>
        <p:nvSpPr>
          <p:cNvPr id="155" name="Google Shape;155;p5"/>
          <p:cNvSpPr/>
          <p:nvPr/>
        </p:nvSpPr>
        <p:spPr>
          <a:xfrm>
            <a:off x="4867034" y="3975237"/>
            <a:ext cx="147418" cy="16906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anim calcmode="lin" valueType="num">
                                      <p:cBhvr>
                                        <p:cTn id="8" dur="1000" fill="hold"/>
                                        <p:tgtEl>
                                          <p:spTgt spid="143"/>
                                        </p:tgtEl>
                                        <p:attrNameLst>
                                          <p:attrName>ppt_x</p:attrName>
                                        </p:attrNameLst>
                                      </p:cBhvr>
                                      <p:tavLst>
                                        <p:tav tm="0">
                                          <p:val>
                                            <p:strVal val="#ppt_x"/>
                                          </p:val>
                                        </p:tav>
                                        <p:tav tm="100000">
                                          <p:val>
                                            <p:strVal val="#ppt_x"/>
                                          </p:val>
                                        </p:tav>
                                      </p:tavLst>
                                    </p:anim>
                                    <p:anim calcmode="lin" valueType="num">
                                      <p:cBhvr>
                                        <p:cTn id="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anim calcmode="lin" valueType="num">
                                      <p:cBhvr>
                                        <p:cTn id="15" dur="1000" fill="hold"/>
                                        <p:tgtEl>
                                          <p:spTgt spid="144"/>
                                        </p:tgtEl>
                                        <p:attrNameLst>
                                          <p:attrName>ppt_x</p:attrName>
                                        </p:attrNameLst>
                                      </p:cBhvr>
                                      <p:tavLst>
                                        <p:tav tm="0">
                                          <p:val>
                                            <p:strVal val="#ppt_x"/>
                                          </p:val>
                                        </p:tav>
                                        <p:tav tm="100000">
                                          <p:val>
                                            <p:strVal val="#ppt_x"/>
                                          </p:val>
                                        </p:tav>
                                      </p:tavLst>
                                    </p:anim>
                                    <p:anim calcmode="lin" valueType="num">
                                      <p:cBhvr>
                                        <p:cTn id="16"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anim calcmode="lin" valueType="num">
                                      <p:cBhvr>
                                        <p:cTn id="22" dur="1000" fill="hold"/>
                                        <p:tgtEl>
                                          <p:spTgt spid="145"/>
                                        </p:tgtEl>
                                        <p:attrNameLst>
                                          <p:attrName>ppt_x</p:attrName>
                                        </p:attrNameLst>
                                      </p:cBhvr>
                                      <p:tavLst>
                                        <p:tav tm="0">
                                          <p:val>
                                            <p:strVal val="#ppt_x"/>
                                          </p:val>
                                        </p:tav>
                                        <p:tav tm="100000">
                                          <p:val>
                                            <p:strVal val="#ppt_x"/>
                                          </p:val>
                                        </p:tav>
                                      </p:tavLst>
                                    </p:anim>
                                    <p:anim calcmode="lin" valueType="num">
                                      <p:cBhvr>
                                        <p:cTn id="23"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anim calcmode="lin" valueType="num">
                                      <p:cBhvr>
                                        <p:cTn id="29" dur="1000" fill="hold"/>
                                        <p:tgtEl>
                                          <p:spTgt spid="146"/>
                                        </p:tgtEl>
                                        <p:attrNameLst>
                                          <p:attrName>ppt_x</p:attrName>
                                        </p:attrNameLst>
                                      </p:cBhvr>
                                      <p:tavLst>
                                        <p:tav tm="0">
                                          <p:val>
                                            <p:strVal val="#ppt_x"/>
                                          </p:val>
                                        </p:tav>
                                        <p:tav tm="100000">
                                          <p:val>
                                            <p:strVal val="#ppt_x"/>
                                          </p:val>
                                        </p:tav>
                                      </p:tavLst>
                                    </p:anim>
                                    <p:anim calcmode="lin" valueType="num">
                                      <p:cBhvr>
                                        <p:cTn id="30" dur="1000" fill="hold"/>
                                        <p:tgtEl>
                                          <p:spTgt spid="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4" grpId="0"/>
      <p:bldP spid="145" grpId="0"/>
      <p:bldP spid="1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40"/>
          <p:cNvSpPr txBox="1"/>
          <p:nvPr/>
        </p:nvSpPr>
        <p:spPr>
          <a:xfrm>
            <a:off x="1775520" y="4831595"/>
            <a:ext cx="345638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8A1E82"/>
                </a:solidFill>
                <a:latin typeface="Arial"/>
                <a:ea typeface="Arial"/>
                <a:cs typeface="Arial"/>
                <a:sym typeface="Arial"/>
              </a:rPr>
              <a:t>Vacunación: mantener coberturas &gt; 95%</a:t>
            </a:r>
            <a:endParaRPr sz="2400" b="0" i="0" u="none" strike="noStrike" cap="none">
              <a:solidFill>
                <a:srgbClr val="8A1E82"/>
              </a:solidFill>
              <a:latin typeface="Arial"/>
              <a:ea typeface="Arial"/>
              <a:cs typeface="Arial"/>
              <a:sym typeface="Arial"/>
            </a:endParaRPr>
          </a:p>
        </p:txBody>
      </p:sp>
      <p:pic>
        <p:nvPicPr>
          <p:cNvPr id="716" name="Google Shape;716;p40"/>
          <p:cNvPicPr preferRelativeResize="0"/>
          <p:nvPr/>
        </p:nvPicPr>
        <p:blipFill rotWithShape="1">
          <a:blip r:embed="rId3">
            <a:alphaModFix/>
          </a:blip>
          <a:srcRect/>
          <a:stretch/>
        </p:blipFill>
        <p:spPr>
          <a:xfrm>
            <a:off x="1679510" y="2503069"/>
            <a:ext cx="3047084" cy="2137507"/>
          </a:xfrm>
          <a:prstGeom prst="rect">
            <a:avLst/>
          </a:prstGeom>
          <a:noFill/>
          <a:ln>
            <a:noFill/>
          </a:ln>
        </p:spPr>
      </p:pic>
      <p:pic>
        <p:nvPicPr>
          <p:cNvPr id="717" name="Google Shape;717;p40"/>
          <p:cNvPicPr preferRelativeResize="0"/>
          <p:nvPr/>
        </p:nvPicPr>
        <p:blipFill rotWithShape="1">
          <a:blip r:embed="rId4">
            <a:alphaModFix/>
          </a:blip>
          <a:srcRect/>
          <a:stretch/>
        </p:blipFill>
        <p:spPr>
          <a:xfrm>
            <a:off x="6530776" y="2068866"/>
            <a:ext cx="3981715" cy="3939129"/>
          </a:xfrm>
          <a:prstGeom prst="rect">
            <a:avLst/>
          </a:prstGeom>
          <a:noFill/>
          <a:ln>
            <a:noFill/>
          </a:ln>
        </p:spPr>
      </p:pic>
      <p:sp>
        <p:nvSpPr>
          <p:cNvPr id="718" name="Google Shape;718;p40"/>
          <p:cNvSpPr txBox="1"/>
          <p:nvPr/>
        </p:nvSpPr>
        <p:spPr>
          <a:xfrm>
            <a:off x="789827" y="1530338"/>
            <a:ext cx="10949890" cy="6669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1" i="0" u="none" strike="noStrike" cap="none">
                <a:solidFill>
                  <a:schemeClr val="dk1"/>
                </a:solidFill>
                <a:latin typeface="Arial"/>
                <a:ea typeface="Arial"/>
                <a:cs typeface="Arial"/>
                <a:sym typeface="Arial"/>
              </a:rPr>
              <a:t>Definición de caso: </a:t>
            </a:r>
            <a:r>
              <a:rPr lang="en-US" sz="1867" b="0" i="0" u="none" strike="noStrike" cap="none">
                <a:solidFill>
                  <a:schemeClr val="dk1"/>
                </a:solidFill>
                <a:latin typeface="Arial"/>
                <a:ea typeface="Arial"/>
                <a:cs typeface="Arial"/>
                <a:sym typeface="Arial"/>
              </a:rPr>
              <a:t>paciente de cualquier edad con fiebre y exantema o bien que un trabajador de la salud lo sospeche. </a:t>
            </a:r>
            <a:endParaRPr sz="1400" b="0" i="0" u="none" strike="noStrike" cap="none">
              <a:solidFill>
                <a:srgbClr val="000000"/>
              </a:solidFill>
              <a:latin typeface="Arial"/>
              <a:ea typeface="Arial"/>
              <a:cs typeface="Arial"/>
              <a:sym typeface="Arial"/>
            </a:endParaRPr>
          </a:p>
        </p:txBody>
      </p:sp>
      <p:sp>
        <p:nvSpPr>
          <p:cNvPr id="719" name="Google Shape;719;p40"/>
          <p:cNvSpPr txBox="1">
            <a:spLocks noGrp="1"/>
          </p:cNvSpPr>
          <p:nvPr>
            <p:ph type="title"/>
          </p:nvPr>
        </p:nvSpPr>
        <p:spPr>
          <a:xfrm>
            <a:off x="261910" y="1317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b="1"/>
              <a:t>Identificación de caso</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8"/>
                                        </p:tgtEl>
                                        <p:attrNameLst>
                                          <p:attrName>style.visibility</p:attrName>
                                        </p:attrNameLst>
                                      </p:cBhvr>
                                      <p:to>
                                        <p:strVal val="visible"/>
                                      </p:to>
                                    </p:set>
                                    <p:animEffect transition="in" filter="barn(inVertical)">
                                      <p:cBhvr>
                                        <p:cTn id="7" dur="500"/>
                                        <p:tgtEl>
                                          <p:spTgt spid="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pic>
        <p:nvPicPr>
          <p:cNvPr id="725" name="Google Shape;725;p41"/>
          <p:cNvPicPr preferRelativeResize="0"/>
          <p:nvPr/>
        </p:nvPicPr>
        <p:blipFill rotWithShape="1">
          <a:blip r:embed="rId3">
            <a:alphaModFix/>
          </a:blip>
          <a:srcRect l="32069" r="10690" b="-1"/>
          <a:stretch/>
        </p:blipFill>
        <p:spPr>
          <a:xfrm>
            <a:off x="8110468" y="1048604"/>
            <a:ext cx="3092365" cy="3092365"/>
          </a:xfrm>
          <a:custGeom>
            <a:avLst/>
            <a:gdLst/>
            <a:ahLst/>
            <a:cxnLst/>
            <a:rect l="l" t="t" r="r" b="b"/>
            <a:pathLst>
              <a:path w="3741748" h="3741748" extrusionOk="0">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ln>
            <a:noFill/>
          </a:ln>
        </p:spPr>
      </p:pic>
      <p:sp>
        <p:nvSpPr>
          <p:cNvPr id="726" name="Google Shape;726;p41"/>
          <p:cNvSpPr txBox="1"/>
          <p:nvPr/>
        </p:nvSpPr>
        <p:spPr>
          <a:xfrm>
            <a:off x="470466" y="1878894"/>
            <a:ext cx="6692017" cy="13236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67"/>
              <a:buFont typeface="Arial"/>
              <a:buNone/>
            </a:pPr>
            <a:r>
              <a:rPr lang="en-US" sz="2667" b="1" i="1" u="none" strike="noStrike" cap="none" dirty="0">
                <a:solidFill>
                  <a:srgbClr val="747474"/>
                </a:solidFill>
                <a:latin typeface="Arial"/>
                <a:ea typeface="Arial"/>
                <a:cs typeface="Arial"/>
                <a:sym typeface="Arial"/>
              </a:rPr>
              <a:t>Es </a:t>
            </a:r>
            <a:r>
              <a:rPr lang="en-US" sz="2667" b="1" i="1" u="none" strike="noStrike" cap="none" dirty="0" err="1">
                <a:solidFill>
                  <a:srgbClr val="747474"/>
                </a:solidFill>
                <a:latin typeface="Arial"/>
                <a:ea typeface="Arial"/>
                <a:cs typeface="Arial"/>
                <a:sym typeface="Arial"/>
              </a:rPr>
              <a:t>todavía</a:t>
            </a:r>
            <a:r>
              <a:rPr lang="en-US" sz="2667" b="1" i="1" u="none" strike="noStrike" cap="none" dirty="0">
                <a:solidFill>
                  <a:srgbClr val="747474"/>
                </a:solidFill>
                <a:latin typeface="Arial"/>
                <a:ea typeface="Arial"/>
                <a:cs typeface="Arial"/>
                <a:sym typeface="Arial"/>
              </a:rPr>
              <a:t> </a:t>
            </a:r>
            <a:r>
              <a:rPr lang="en-US" sz="2667" b="1" i="1" u="none" strike="noStrike" cap="none" dirty="0" err="1">
                <a:solidFill>
                  <a:srgbClr val="747474"/>
                </a:solidFill>
                <a:latin typeface="Arial"/>
                <a:ea typeface="Arial"/>
                <a:cs typeface="Arial"/>
                <a:sym typeface="Arial"/>
              </a:rPr>
              <a:t>una</a:t>
            </a:r>
            <a:r>
              <a:rPr lang="en-US" sz="2667" b="1" i="1" u="none" strike="noStrike" cap="none" dirty="0">
                <a:solidFill>
                  <a:srgbClr val="747474"/>
                </a:solidFill>
                <a:latin typeface="Arial"/>
                <a:ea typeface="Arial"/>
                <a:cs typeface="Arial"/>
                <a:sym typeface="Arial"/>
              </a:rPr>
              <a:t> de las </a:t>
            </a:r>
            <a:r>
              <a:rPr lang="en-US" sz="2667" b="1" i="1" u="none" strike="noStrike" cap="none" dirty="0" err="1">
                <a:solidFill>
                  <a:srgbClr val="747474"/>
                </a:solidFill>
                <a:latin typeface="Arial"/>
                <a:ea typeface="Arial"/>
                <a:cs typeface="Arial"/>
                <a:sym typeface="Arial"/>
              </a:rPr>
              <a:t>principales</a:t>
            </a:r>
            <a:r>
              <a:rPr lang="en-US" sz="2667" b="1" i="1" u="none" strike="noStrike" cap="none" dirty="0">
                <a:solidFill>
                  <a:srgbClr val="747474"/>
                </a:solidFill>
                <a:latin typeface="Arial"/>
                <a:ea typeface="Arial"/>
                <a:cs typeface="Arial"/>
                <a:sym typeface="Arial"/>
              </a:rPr>
              <a:t> </a:t>
            </a:r>
            <a:r>
              <a:rPr lang="en-US" sz="2667" b="1" i="1" u="none" strike="noStrike" cap="none" dirty="0" err="1">
                <a:solidFill>
                  <a:srgbClr val="747474"/>
                </a:solidFill>
                <a:latin typeface="Arial"/>
                <a:ea typeface="Arial"/>
                <a:cs typeface="Arial"/>
                <a:sym typeface="Arial"/>
              </a:rPr>
              <a:t>causas</a:t>
            </a:r>
            <a:r>
              <a:rPr lang="en-US" sz="2667" b="1" i="1" u="none" strike="noStrike" cap="none" dirty="0">
                <a:solidFill>
                  <a:srgbClr val="747474"/>
                </a:solidFill>
                <a:latin typeface="Arial"/>
                <a:ea typeface="Arial"/>
                <a:cs typeface="Arial"/>
                <a:sym typeface="Arial"/>
              </a:rPr>
              <a:t> de </a:t>
            </a:r>
            <a:r>
              <a:rPr lang="en-US" sz="2667" b="1" i="1" u="none" strike="noStrike" cap="none" dirty="0" err="1">
                <a:solidFill>
                  <a:srgbClr val="747474"/>
                </a:solidFill>
                <a:latin typeface="Arial"/>
                <a:ea typeface="Arial"/>
                <a:cs typeface="Arial"/>
                <a:sym typeface="Arial"/>
              </a:rPr>
              <a:t>muerte</a:t>
            </a:r>
            <a:r>
              <a:rPr lang="en-US" sz="2667" b="1" i="1" u="none" strike="noStrike" cap="none" dirty="0">
                <a:solidFill>
                  <a:srgbClr val="747474"/>
                </a:solidFill>
                <a:latin typeface="Arial"/>
                <a:ea typeface="Arial"/>
                <a:cs typeface="Arial"/>
                <a:sym typeface="Arial"/>
              </a:rPr>
              <a:t> </a:t>
            </a:r>
            <a:r>
              <a:rPr lang="en-US" sz="2667" b="1" i="1" u="none" strike="noStrike" cap="none" dirty="0" err="1">
                <a:solidFill>
                  <a:srgbClr val="747474"/>
                </a:solidFill>
                <a:latin typeface="Arial"/>
                <a:ea typeface="Arial"/>
                <a:cs typeface="Arial"/>
                <a:sym typeface="Arial"/>
              </a:rPr>
              <a:t>en</a:t>
            </a:r>
            <a:r>
              <a:rPr lang="en-US" sz="2667" b="1" i="1" u="none" strike="noStrike" cap="none" dirty="0">
                <a:solidFill>
                  <a:srgbClr val="747474"/>
                </a:solidFill>
                <a:latin typeface="Arial"/>
                <a:ea typeface="Arial"/>
                <a:cs typeface="Arial"/>
                <a:sym typeface="Arial"/>
              </a:rPr>
              <a:t> </a:t>
            </a:r>
            <a:r>
              <a:rPr lang="en-US" sz="2667" b="1" i="1" u="none" strike="noStrike" cap="none" dirty="0" err="1">
                <a:solidFill>
                  <a:srgbClr val="747474"/>
                </a:solidFill>
                <a:latin typeface="Arial"/>
                <a:ea typeface="Arial"/>
                <a:cs typeface="Arial"/>
                <a:sym typeface="Arial"/>
              </a:rPr>
              <a:t>el</a:t>
            </a:r>
            <a:r>
              <a:rPr lang="en-US" sz="2667" b="1" i="1" u="none" strike="noStrike" cap="none" dirty="0">
                <a:solidFill>
                  <a:srgbClr val="747474"/>
                </a:solidFill>
                <a:latin typeface="Arial"/>
                <a:ea typeface="Arial"/>
                <a:cs typeface="Arial"/>
                <a:sym typeface="Arial"/>
              </a:rPr>
              <a:t> </a:t>
            </a:r>
            <a:r>
              <a:rPr lang="en-US" sz="2667" b="1" i="1" u="none" strike="noStrike" cap="none" dirty="0" err="1">
                <a:solidFill>
                  <a:srgbClr val="747474"/>
                </a:solidFill>
                <a:latin typeface="Arial"/>
                <a:ea typeface="Arial"/>
                <a:cs typeface="Arial"/>
                <a:sym typeface="Arial"/>
              </a:rPr>
              <a:t>mundo</a:t>
            </a:r>
            <a:r>
              <a:rPr lang="en-US" sz="2667" b="1" i="1" u="none" strike="noStrike" cap="none" dirty="0">
                <a:solidFill>
                  <a:srgbClr val="747474"/>
                </a:solidFill>
                <a:latin typeface="Arial"/>
                <a:ea typeface="Arial"/>
                <a:cs typeface="Arial"/>
                <a:sym typeface="Arial"/>
              </a:rPr>
              <a:t> </a:t>
            </a:r>
            <a:r>
              <a:rPr lang="en-US" sz="2667" b="1" i="1" u="none" strike="noStrike" cap="none" dirty="0" err="1">
                <a:solidFill>
                  <a:srgbClr val="747474"/>
                </a:solidFill>
                <a:latin typeface="Arial"/>
                <a:ea typeface="Arial"/>
                <a:cs typeface="Arial"/>
                <a:sym typeface="Arial"/>
              </a:rPr>
              <a:t>por</a:t>
            </a:r>
            <a:r>
              <a:rPr lang="en-US" sz="2667" b="1" i="1" u="none" strike="noStrike" cap="none" dirty="0">
                <a:solidFill>
                  <a:srgbClr val="747474"/>
                </a:solidFill>
                <a:latin typeface="Arial"/>
                <a:ea typeface="Arial"/>
                <a:cs typeface="Arial"/>
                <a:sym typeface="Arial"/>
              </a:rPr>
              <a:t> </a:t>
            </a:r>
            <a:r>
              <a:rPr lang="en-US" sz="2667" b="1" i="1" u="none" strike="noStrike" cap="none" dirty="0" err="1">
                <a:solidFill>
                  <a:srgbClr val="747474"/>
                </a:solidFill>
                <a:latin typeface="Arial"/>
                <a:ea typeface="Arial"/>
                <a:cs typeface="Arial"/>
                <a:sym typeface="Arial"/>
              </a:rPr>
              <a:t>enfermedades</a:t>
            </a:r>
            <a:r>
              <a:rPr lang="en-US" sz="2667" b="1" i="1" u="none" strike="noStrike" cap="none" dirty="0">
                <a:solidFill>
                  <a:srgbClr val="747474"/>
                </a:solidFill>
                <a:latin typeface="Arial"/>
                <a:ea typeface="Arial"/>
                <a:cs typeface="Arial"/>
                <a:sym typeface="Arial"/>
              </a:rPr>
              <a:t> </a:t>
            </a:r>
            <a:r>
              <a:rPr lang="en-US" sz="2667" b="1" i="1" u="none" strike="noStrike" cap="none" dirty="0" err="1">
                <a:solidFill>
                  <a:srgbClr val="747474"/>
                </a:solidFill>
                <a:latin typeface="Arial"/>
                <a:ea typeface="Arial"/>
                <a:cs typeface="Arial"/>
                <a:sym typeface="Arial"/>
              </a:rPr>
              <a:t>inmunoprevenibles</a:t>
            </a:r>
            <a:r>
              <a:rPr lang="en-US" sz="2667" b="1" i="1" u="none" strike="noStrike" cap="none" dirty="0">
                <a:solidFill>
                  <a:srgbClr val="333399"/>
                </a:solidFill>
                <a:latin typeface="Arial"/>
                <a:ea typeface="Arial"/>
                <a:cs typeface="Arial"/>
                <a:sym typeface="Arial"/>
              </a:rPr>
              <a:t>…</a:t>
            </a:r>
            <a:endParaRPr sz="2667" b="1" i="1" u="none" strike="noStrike" cap="none" dirty="0">
              <a:solidFill>
                <a:srgbClr val="747474"/>
              </a:solidFill>
              <a:latin typeface="Arial"/>
              <a:ea typeface="Arial"/>
              <a:cs typeface="Arial"/>
              <a:sym typeface="Arial"/>
            </a:endParaRPr>
          </a:p>
        </p:txBody>
      </p:sp>
      <p:pic>
        <p:nvPicPr>
          <p:cNvPr id="727" name="Google Shape;727;p41"/>
          <p:cNvPicPr preferRelativeResize="0"/>
          <p:nvPr/>
        </p:nvPicPr>
        <p:blipFill rotWithShape="1">
          <a:blip r:embed="rId4">
            <a:alphaModFix/>
          </a:blip>
          <a:srcRect/>
          <a:stretch/>
        </p:blipFill>
        <p:spPr>
          <a:xfrm>
            <a:off x="8110469" y="5194941"/>
            <a:ext cx="3336676" cy="739159"/>
          </a:xfrm>
          <a:prstGeom prst="rect">
            <a:avLst/>
          </a:prstGeom>
          <a:noFill/>
          <a:ln>
            <a:noFill/>
          </a:ln>
        </p:spPr>
      </p:pic>
      <p:grpSp>
        <p:nvGrpSpPr>
          <p:cNvPr id="728" name="Google Shape;728;p41"/>
          <p:cNvGrpSpPr/>
          <p:nvPr/>
        </p:nvGrpSpPr>
        <p:grpSpPr>
          <a:xfrm>
            <a:off x="443208" y="3505780"/>
            <a:ext cx="7476995" cy="2396144"/>
            <a:chOff x="0" y="599416"/>
            <a:chExt cx="7476995" cy="2396144"/>
          </a:xfrm>
        </p:grpSpPr>
        <p:sp>
          <p:nvSpPr>
            <p:cNvPr id="729" name="Google Shape;729;p41"/>
            <p:cNvSpPr/>
            <p:nvPr/>
          </p:nvSpPr>
          <p:spPr>
            <a:xfrm>
              <a:off x="0" y="599416"/>
              <a:ext cx="7476995" cy="1625018"/>
            </a:xfrm>
            <a:prstGeom prst="rightArrow">
              <a:avLst>
                <a:gd name="adj1" fmla="val 50000"/>
                <a:gd name="adj2" fmla="val 50000"/>
              </a:avLst>
            </a:prstGeom>
            <a:gradFill>
              <a:gsLst>
                <a:gs pos="0">
                  <a:srgbClr val="486B85"/>
                </a:gs>
                <a:gs pos="50000">
                  <a:srgbClr val="0A577A"/>
                </a:gs>
                <a:gs pos="100000">
                  <a:srgbClr val="044F6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41"/>
            <p:cNvSpPr txBox="1"/>
            <p:nvPr/>
          </p:nvSpPr>
          <p:spPr>
            <a:xfrm>
              <a:off x="0" y="1005671"/>
              <a:ext cx="7070741" cy="812509"/>
            </a:xfrm>
            <a:prstGeom prst="rect">
              <a:avLst/>
            </a:prstGeom>
            <a:noFill/>
            <a:ln>
              <a:noFill/>
            </a:ln>
          </p:spPr>
          <p:txBody>
            <a:bodyPr spcFirstLastPara="1" wrap="square" lIns="60950" tIns="60950" rIns="254000" bIns="1728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2019:</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56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207.500 muertes </a:t>
              </a:r>
              <a:endParaRPr sz="1400" b="0" i="0" u="none" strike="noStrike" cap="none">
                <a:solidFill>
                  <a:srgbClr val="000000"/>
                </a:solidFill>
                <a:latin typeface="Arial"/>
                <a:ea typeface="Arial"/>
                <a:cs typeface="Arial"/>
                <a:sym typeface="Arial"/>
              </a:endParaRPr>
            </a:p>
          </p:txBody>
        </p:sp>
        <p:sp>
          <p:nvSpPr>
            <p:cNvPr id="731" name="Google Shape;731;p41"/>
            <p:cNvSpPr/>
            <p:nvPr/>
          </p:nvSpPr>
          <p:spPr>
            <a:xfrm>
              <a:off x="2302914" y="992177"/>
              <a:ext cx="5174080" cy="1565453"/>
            </a:xfrm>
            <a:prstGeom prst="rightArrow">
              <a:avLst>
                <a:gd name="adj1" fmla="val 50000"/>
                <a:gd name="adj2" fmla="val 50000"/>
              </a:avLst>
            </a:prstGeom>
            <a:gradFill>
              <a:gsLst>
                <a:gs pos="0">
                  <a:srgbClr val="5A8CB2"/>
                </a:gs>
                <a:gs pos="50000">
                  <a:srgbClr val="377FAD"/>
                </a:gs>
                <a:gs pos="100000">
                  <a:srgbClr val="2C709D"/>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41"/>
            <p:cNvSpPr txBox="1"/>
            <p:nvPr/>
          </p:nvSpPr>
          <p:spPr>
            <a:xfrm>
              <a:off x="2302914" y="1383540"/>
              <a:ext cx="4782717" cy="782727"/>
            </a:xfrm>
            <a:prstGeom prst="rect">
              <a:avLst/>
            </a:prstGeom>
            <a:noFill/>
            <a:ln>
              <a:noFill/>
            </a:ln>
          </p:spPr>
          <p:txBody>
            <a:bodyPr spcFirstLastPara="1" wrap="square" lIns="60950" tIns="60950" rIns="254000" bIns="1728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568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56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muertes/día</a:t>
              </a:r>
              <a:endParaRPr sz="1400" b="0" i="0" u="none" strike="noStrike" cap="none">
                <a:solidFill>
                  <a:srgbClr val="000000"/>
                </a:solidFill>
                <a:latin typeface="Arial"/>
                <a:ea typeface="Arial"/>
                <a:cs typeface="Arial"/>
                <a:sym typeface="Arial"/>
              </a:endParaRPr>
            </a:p>
          </p:txBody>
        </p:sp>
        <p:sp>
          <p:nvSpPr>
            <p:cNvPr id="733" name="Google Shape;733;p41"/>
            <p:cNvSpPr/>
            <p:nvPr/>
          </p:nvSpPr>
          <p:spPr>
            <a:xfrm>
              <a:off x="4605828" y="1280204"/>
              <a:ext cx="2871166" cy="1715356"/>
            </a:xfrm>
            <a:prstGeom prst="rightArrow">
              <a:avLst>
                <a:gd name="adj1" fmla="val 50000"/>
                <a:gd name="adj2" fmla="val 50000"/>
              </a:avLst>
            </a:prstGeom>
            <a:gradFill>
              <a:gsLst>
                <a:gs pos="0">
                  <a:srgbClr val="9FAEBA"/>
                </a:gs>
                <a:gs pos="50000">
                  <a:srgbClr val="92A4B4"/>
                </a:gs>
                <a:gs pos="100000">
                  <a:srgbClr val="7E90A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41"/>
            <p:cNvSpPr txBox="1"/>
            <p:nvPr/>
          </p:nvSpPr>
          <p:spPr>
            <a:xfrm>
              <a:off x="4605828" y="1709043"/>
              <a:ext cx="2442327" cy="857678"/>
            </a:xfrm>
            <a:prstGeom prst="rect">
              <a:avLst/>
            </a:prstGeom>
            <a:noFill/>
            <a:ln>
              <a:noFill/>
            </a:ln>
          </p:spPr>
          <p:txBody>
            <a:bodyPr spcFirstLastPara="1" wrap="square" lIns="60950" tIns="60950" rIns="254000" bIns="1728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23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56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muertes/ hora</a:t>
              </a:r>
              <a:endParaRPr sz="1400" b="0" i="0" u="none" strike="noStrike" cap="none">
                <a:solidFill>
                  <a:srgbClr val="000000"/>
                </a:solidFill>
                <a:latin typeface="Arial"/>
                <a:ea typeface="Arial"/>
                <a:cs typeface="Arial"/>
                <a:sym typeface="Arial"/>
              </a:endParaRPr>
            </a:p>
          </p:txBody>
        </p:sp>
      </p:grpSp>
      <p:sp>
        <p:nvSpPr>
          <p:cNvPr id="735" name="Google Shape;735;p41"/>
          <p:cNvSpPr txBox="1"/>
          <p:nvPr/>
        </p:nvSpPr>
        <p:spPr>
          <a:xfrm>
            <a:off x="443209" y="115971"/>
            <a:ext cx="10704511" cy="9130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333"/>
              <a:buFont typeface="Arial"/>
              <a:buNone/>
            </a:pPr>
            <a:r>
              <a:rPr lang="en-US" sz="5333" b="1" i="0" u="none" strike="noStrike" cap="none">
                <a:solidFill>
                  <a:schemeClr val="dk1"/>
                </a:solidFill>
                <a:latin typeface="Play"/>
                <a:ea typeface="Play"/>
                <a:cs typeface="Play"/>
                <a:sym typeface="Play"/>
              </a:rPr>
              <a:t>Sarampión</a:t>
            </a:r>
            <a:endParaRPr sz="5333" b="1" i="0" u="none" strike="noStrike" cap="none">
              <a:solidFill>
                <a:schemeClr val="dk1"/>
              </a:solidFill>
              <a:latin typeface="Play"/>
              <a:ea typeface="Play"/>
              <a:cs typeface="Play"/>
              <a:sym typeface="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6"/>
                                        </p:tgtEl>
                                        <p:attrNameLst>
                                          <p:attrName>style.visibility</p:attrName>
                                        </p:attrNameLst>
                                      </p:cBhvr>
                                      <p:to>
                                        <p:strVal val="visible"/>
                                      </p:to>
                                    </p:set>
                                    <p:animEffect transition="in" filter="fade">
                                      <p:cBhvr>
                                        <p:cTn id="7" dur="500"/>
                                        <p:tgtEl>
                                          <p:spTgt spid="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grpSp>
        <p:nvGrpSpPr>
          <p:cNvPr id="740" name="Google Shape;740;p42"/>
          <p:cNvGrpSpPr/>
          <p:nvPr/>
        </p:nvGrpSpPr>
        <p:grpSpPr>
          <a:xfrm>
            <a:off x="335361" y="1856236"/>
            <a:ext cx="7142783" cy="3867904"/>
            <a:chOff x="255236" y="370303"/>
            <a:chExt cx="7142783" cy="3867904"/>
          </a:xfrm>
        </p:grpSpPr>
        <p:sp>
          <p:nvSpPr>
            <p:cNvPr id="741" name="Google Shape;741;p42"/>
            <p:cNvSpPr/>
            <p:nvPr/>
          </p:nvSpPr>
          <p:spPr>
            <a:xfrm>
              <a:off x="689328" y="370303"/>
              <a:ext cx="710332" cy="710332"/>
            </a:xfrm>
            <a:prstGeom prst="rect">
              <a:avLst/>
            </a:prstGeom>
            <a:blipFill rotWithShape="1">
              <a:blip r:embed="rId3">
                <a:alphaModFix/>
              </a:blip>
              <a:stretch>
                <a:fillRect/>
              </a:stretch>
            </a:blip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42"/>
            <p:cNvSpPr/>
            <p:nvPr/>
          </p:nvSpPr>
          <p:spPr>
            <a:xfrm>
              <a:off x="255236" y="1357146"/>
              <a:ext cx="1578515" cy="74979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42"/>
            <p:cNvSpPr txBox="1"/>
            <p:nvPr/>
          </p:nvSpPr>
          <p:spPr>
            <a:xfrm>
              <a:off x="255236" y="1357146"/>
              <a:ext cx="1578515" cy="74979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Se transmite de persona a persona por vía respiratoria o por contacto directo.</a:t>
              </a:r>
              <a:endParaRPr sz="1100" b="0" i="0" u="none" strike="noStrike" cap="none">
                <a:solidFill>
                  <a:schemeClr val="dk1"/>
                </a:solidFill>
                <a:latin typeface="Arial"/>
                <a:ea typeface="Arial"/>
                <a:cs typeface="Arial"/>
                <a:sym typeface="Arial"/>
              </a:endParaRPr>
            </a:p>
          </p:txBody>
        </p:sp>
        <p:sp>
          <p:nvSpPr>
            <p:cNvPr id="744" name="Google Shape;744;p42"/>
            <p:cNvSpPr/>
            <p:nvPr/>
          </p:nvSpPr>
          <p:spPr>
            <a:xfrm>
              <a:off x="2544084" y="370303"/>
              <a:ext cx="710332" cy="710332"/>
            </a:xfrm>
            <a:prstGeom prst="rect">
              <a:avLst/>
            </a:prstGeom>
            <a:blipFill rotWithShape="1">
              <a:blip r:embed="rId4">
                <a:alphaModFix/>
              </a:blip>
              <a:stretch>
                <a:fillRect/>
              </a:stretch>
            </a:blip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42"/>
            <p:cNvSpPr/>
            <p:nvPr/>
          </p:nvSpPr>
          <p:spPr>
            <a:xfrm>
              <a:off x="2109992" y="1357146"/>
              <a:ext cx="1578515" cy="74979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42"/>
            <p:cNvSpPr txBox="1"/>
            <p:nvPr/>
          </p:nvSpPr>
          <p:spPr>
            <a:xfrm>
              <a:off x="2109992" y="1357146"/>
              <a:ext cx="1578515" cy="74979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Presente en secreciones nasofaríngeas, sangre y orina.</a:t>
              </a:r>
              <a:endParaRPr sz="1400" b="0" i="0" u="none" strike="noStrike" cap="none">
                <a:solidFill>
                  <a:srgbClr val="000000"/>
                </a:solidFill>
                <a:latin typeface="Arial"/>
                <a:ea typeface="Arial"/>
                <a:cs typeface="Arial"/>
                <a:sym typeface="Arial"/>
              </a:endParaRPr>
            </a:p>
          </p:txBody>
        </p:sp>
        <p:sp>
          <p:nvSpPr>
            <p:cNvPr id="747" name="Google Shape;747;p42"/>
            <p:cNvSpPr/>
            <p:nvPr/>
          </p:nvSpPr>
          <p:spPr>
            <a:xfrm>
              <a:off x="4398840" y="370303"/>
              <a:ext cx="710332" cy="710332"/>
            </a:xfrm>
            <a:prstGeom prst="rect">
              <a:avLst/>
            </a:prstGeom>
            <a:blipFill rotWithShape="1">
              <a:blip r:embed="rId5">
                <a:alphaModFix/>
              </a:blip>
              <a:stretch>
                <a:fillRect/>
              </a:stretch>
            </a:blip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42"/>
            <p:cNvSpPr/>
            <p:nvPr/>
          </p:nvSpPr>
          <p:spPr>
            <a:xfrm>
              <a:off x="3964748" y="1357146"/>
              <a:ext cx="1578515" cy="74979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42"/>
            <p:cNvSpPr txBox="1"/>
            <p:nvPr/>
          </p:nvSpPr>
          <p:spPr>
            <a:xfrm>
              <a:off x="3964748" y="1357146"/>
              <a:ext cx="1578515" cy="74979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El ser humano es el único huésped natural del virus.</a:t>
              </a:r>
              <a:endParaRPr sz="1400" b="0" i="0" u="none" strike="noStrike" cap="none">
                <a:solidFill>
                  <a:srgbClr val="000000"/>
                </a:solidFill>
                <a:latin typeface="Arial"/>
                <a:ea typeface="Arial"/>
                <a:cs typeface="Arial"/>
                <a:sym typeface="Arial"/>
              </a:endParaRPr>
            </a:p>
          </p:txBody>
        </p:sp>
        <p:sp>
          <p:nvSpPr>
            <p:cNvPr id="750" name="Google Shape;750;p42"/>
            <p:cNvSpPr/>
            <p:nvPr/>
          </p:nvSpPr>
          <p:spPr>
            <a:xfrm>
              <a:off x="6253596" y="370303"/>
              <a:ext cx="710332" cy="710332"/>
            </a:xfrm>
            <a:prstGeom prst="rect">
              <a:avLst/>
            </a:prstGeom>
            <a:blipFill rotWithShape="1">
              <a:blip r:embed="rId6">
                <a:alphaModFix/>
              </a:blip>
              <a:stretch>
                <a:fillRect/>
              </a:stretch>
            </a:blip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42"/>
            <p:cNvSpPr/>
            <p:nvPr/>
          </p:nvSpPr>
          <p:spPr>
            <a:xfrm>
              <a:off x="5819504" y="1357146"/>
              <a:ext cx="1578515" cy="74979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42"/>
            <p:cNvSpPr txBox="1"/>
            <p:nvPr/>
          </p:nvSpPr>
          <p:spPr>
            <a:xfrm>
              <a:off x="5819504" y="1357146"/>
              <a:ext cx="1578515" cy="74979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Período de incubación: 7-21 días (promedio 14 días).</a:t>
              </a:r>
              <a:endParaRPr sz="1400" b="0" i="0" u="none" strike="noStrike" cap="none">
                <a:solidFill>
                  <a:srgbClr val="000000"/>
                </a:solidFill>
                <a:latin typeface="Arial"/>
                <a:ea typeface="Arial"/>
                <a:cs typeface="Arial"/>
                <a:sym typeface="Arial"/>
              </a:endParaRPr>
            </a:p>
          </p:txBody>
        </p:sp>
        <p:sp>
          <p:nvSpPr>
            <p:cNvPr id="753" name="Google Shape;753;p42"/>
            <p:cNvSpPr/>
            <p:nvPr/>
          </p:nvSpPr>
          <p:spPr>
            <a:xfrm>
              <a:off x="2544084" y="2501570"/>
              <a:ext cx="710332" cy="710332"/>
            </a:xfrm>
            <a:prstGeom prst="rect">
              <a:avLst/>
            </a:prstGeom>
            <a:blipFill rotWithShape="1">
              <a:blip r:embed="rId7">
                <a:alphaModFix/>
              </a:blip>
              <a:stretch>
                <a:fillRect/>
              </a:stretch>
            </a:blip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42"/>
            <p:cNvSpPr/>
            <p:nvPr/>
          </p:nvSpPr>
          <p:spPr>
            <a:xfrm>
              <a:off x="2109992" y="3488413"/>
              <a:ext cx="1578515" cy="74979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42"/>
            <p:cNvSpPr txBox="1"/>
            <p:nvPr/>
          </p:nvSpPr>
          <p:spPr>
            <a:xfrm>
              <a:off x="2109992" y="3488413"/>
              <a:ext cx="1578515" cy="74979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No hay casos subclínicos de la enfermedad. </a:t>
              </a:r>
              <a:endParaRPr sz="1400" b="0" i="0" u="none" strike="noStrike" cap="none">
                <a:solidFill>
                  <a:srgbClr val="000000"/>
                </a:solidFill>
                <a:latin typeface="Arial"/>
                <a:ea typeface="Arial"/>
                <a:cs typeface="Arial"/>
                <a:sym typeface="Arial"/>
              </a:endParaRPr>
            </a:p>
          </p:txBody>
        </p:sp>
        <p:sp>
          <p:nvSpPr>
            <p:cNvPr id="756" name="Google Shape;756;p42"/>
            <p:cNvSpPr/>
            <p:nvPr/>
          </p:nvSpPr>
          <p:spPr>
            <a:xfrm>
              <a:off x="4398840" y="2501570"/>
              <a:ext cx="710332" cy="710332"/>
            </a:xfrm>
            <a:prstGeom prst="rect">
              <a:avLst/>
            </a:prstGeom>
            <a:blipFill rotWithShape="1">
              <a:blip r:embed="rId8">
                <a:alphaModFix/>
              </a:blip>
              <a:stretch>
                <a:fillRect/>
              </a:stretch>
            </a:blip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42"/>
            <p:cNvSpPr/>
            <p:nvPr/>
          </p:nvSpPr>
          <p:spPr>
            <a:xfrm>
              <a:off x="3964748" y="3488413"/>
              <a:ext cx="1578515" cy="74979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42"/>
            <p:cNvSpPr txBox="1"/>
            <p:nvPr/>
          </p:nvSpPr>
          <p:spPr>
            <a:xfrm>
              <a:off x="3964748" y="3488413"/>
              <a:ext cx="1578515" cy="74979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La presencia de aerosoles permite la transmisión aérea en lugares cerrados hasta dos horas después de retirado el caso.</a:t>
              </a:r>
              <a:endParaRPr sz="1400" b="0" i="0" u="none" strike="noStrike" cap="none">
                <a:solidFill>
                  <a:srgbClr val="000000"/>
                </a:solidFill>
                <a:latin typeface="Arial"/>
                <a:ea typeface="Arial"/>
                <a:cs typeface="Arial"/>
                <a:sym typeface="Arial"/>
              </a:endParaRPr>
            </a:p>
          </p:txBody>
        </p:sp>
      </p:grpSp>
      <p:sp>
        <p:nvSpPr>
          <p:cNvPr id="759" name="Google Shape;759;p42"/>
          <p:cNvSpPr txBox="1"/>
          <p:nvPr/>
        </p:nvSpPr>
        <p:spPr>
          <a:xfrm>
            <a:off x="335361" y="215546"/>
            <a:ext cx="10704511" cy="9130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333"/>
              <a:buFont typeface="Arial"/>
              <a:buNone/>
            </a:pPr>
            <a:r>
              <a:rPr lang="en-US" sz="5333" b="1" i="0" u="none" strike="noStrike" cap="none">
                <a:solidFill>
                  <a:schemeClr val="dk1"/>
                </a:solidFill>
                <a:latin typeface="Play"/>
                <a:ea typeface="Play"/>
                <a:cs typeface="Play"/>
                <a:sym typeface="Play"/>
              </a:rPr>
              <a:t>Características del sarampión</a:t>
            </a:r>
            <a:endParaRPr sz="5333" b="1" i="0" u="none" strike="noStrike" cap="none">
              <a:solidFill>
                <a:schemeClr val="dk1"/>
              </a:solidFill>
              <a:latin typeface="Play"/>
              <a:ea typeface="Play"/>
              <a:cs typeface="Play"/>
              <a:sym typeface="Play"/>
            </a:endParaRPr>
          </a:p>
        </p:txBody>
      </p:sp>
      <p:pic>
        <p:nvPicPr>
          <p:cNvPr id="760" name="Google Shape;760;p42"/>
          <p:cNvPicPr preferRelativeResize="0"/>
          <p:nvPr/>
        </p:nvPicPr>
        <p:blipFill rotWithShape="1">
          <a:blip r:embed="rId9">
            <a:alphaModFix/>
          </a:blip>
          <a:srcRect/>
          <a:stretch/>
        </p:blipFill>
        <p:spPr>
          <a:xfrm>
            <a:off x="7754385" y="2348872"/>
            <a:ext cx="4367713" cy="345638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3"/>
          <p:cNvSpPr txBox="1"/>
          <p:nvPr/>
        </p:nvSpPr>
        <p:spPr>
          <a:xfrm>
            <a:off x="239350" y="89383"/>
            <a:ext cx="1070451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Play"/>
                <a:ea typeface="Play"/>
                <a:cs typeface="Play"/>
                <a:sym typeface="Play"/>
              </a:rPr>
              <a:t>Situación en Argentina</a:t>
            </a:r>
            <a:endParaRPr sz="4800" b="1" i="0" u="none" strike="noStrike" cap="none">
              <a:solidFill>
                <a:schemeClr val="dk1"/>
              </a:solidFill>
              <a:latin typeface="Play"/>
              <a:ea typeface="Play"/>
              <a:cs typeface="Play"/>
              <a:sym typeface="Play"/>
            </a:endParaRPr>
          </a:p>
        </p:txBody>
      </p:sp>
      <p:pic>
        <p:nvPicPr>
          <p:cNvPr id="767" name="Google Shape;767;p43"/>
          <p:cNvPicPr preferRelativeResize="0"/>
          <p:nvPr/>
        </p:nvPicPr>
        <p:blipFill rotWithShape="1">
          <a:blip r:embed="rId3">
            <a:alphaModFix/>
          </a:blip>
          <a:srcRect/>
          <a:stretch/>
        </p:blipFill>
        <p:spPr>
          <a:xfrm>
            <a:off x="20826" y="1464918"/>
            <a:ext cx="8283420" cy="4199767"/>
          </a:xfrm>
          <a:prstGeom prst="rect">
            <a:avLst/>
          </a:prstGeom>
          <a:noFill/>
          <a:ln>
            <a:noFill/>
          </a:ln>
        </p:spPr>
      </p:pic>
      <p:sp>
        <p:nvSpPr>
          <p:cNvPr id="768" name="Google Shape;768;p43"/>
          <p:cNvSpPr txBox="1"/>
          <p:nvPr/>
        </p:nvSpPr>
        <p:spPr>
          <a:xfrm>
            <a:off x="8496267" y="1464918"/>
            <a:ext cx="3360373" cy="3702873"/>
          </a:xfrm>
          <a:prstGeom prst="rect">
            <a:avLst/>
          </a:prstGeom>
          <a:solidFill>
            <a:srgbClr val="BEF2C7"/>
          </a:solidFill>
          <a:ln>
            <a:noFill/>
          </a:ln>
        </p:spPr>
        <p:txBody>
          <a:bodyPr spcFirstLastPara="1" wrap="square" lIns="91425" tIns="45700" rIns="91425" bIns="45700" anchor="t" anchorCtr="0">
            <a:spAutoFit/>
          </a:bodyPr>
          <a:lstStyle/>
          <a:p>
            <a:pPr marL="228594" marR="0" lvl="0" indent="-228594" algn="just" rtl="0">
              <a:lnSpc>
                <a:spcPct val="100000"/>
              </a:lnSpc>
              <a:spcBef>
                <a:spcPts val="0"/>
              </a:spcBef>
              <a:spcAft>
                <a:spcPts val="0"/>
              </a:spcAft>
              <a:buClr>
                <a:srgbClr val="BF4F14"/>
              </a:buClr>
              <a:buSzPts val="2133"/>
              <a:buFont typeface="Courier New"/>
              <a:buChar char="o"/>
            </a:pPr>
            <a:r>
              <a:rPr lang="en-US" sz="2133" b="0" i="0" u="none" strike="noStrike" cap="none">
                <a:solidFill>
                  <a:srgbClr val="BF4F14"/>
                </a:solidFill>
                <a:latin typeface="Arial"/>
                <a:ea typeface="Arial"/>
                <a:cs typeface="Arial"/>
                <a:sym typeface="Arial"/>
              </a:rPr>
              <a:t>Último caso endémico en Argentina se registró en el año 2000.</a:t>
            </a:r>
            <a:endParaRPr sz="1400" b="0" i="0" u="none" strike="noStrike" cap="none">
              <a:solidFill>
                <a:srgbClr val="000000"/>
              </a:solidFill>
              <a:latin typeface="Arial"/>
              <a:ea typeface="Arial"/>
              <a:cs typeface="Arial"/>
              <a:sym typeface="Arial"/>
            </a:endParaRPr>
          </a:p>
          <a:p>
            <a:pPr marL="228594" marR="0" lvl="0" indent="-93148" algn="just" rtl="0">
              <a:lnSpc>
                <a:spcPct val="100000"/>
              </a:lnSpc>
              <a:spcBef>
                <a:spcPts val="0"/>
              </a:spcBef>
              <a:spcAft>
                <a:spcPts val="0"/>
              </a:spcAft>
              <a:buClr>
                <a:srgbClr val="BF4F14"/>
              </a:buClr>
              <a:buSzPts val="2133"/>
              <a:buFont typeface="Courier New"/>
              <a:buNone/>
            </a:pPr>
            <a:endParaRPr sz="2133" b="0" i="0" u="none" strike="noStrike" cap="none">
              <a:solidFill>
                <a:srgbClr val="BF4F14"/>
              </a:solidFill>
              <a:latin typeface="Arial"/>
              <a:ea typeface="Arial"/>
              <a:cs typeface="Arial"/>
              <a:sym typeface="Arial"/>
            </a:endParaRPr>
          </a:p>
          <a:p>
            <a:pPr marL="228594" marR="0" lvl="0" indent="-228594" algn="just" rtl="0">
              <a:lnSpc>
                <a:spcPct val="100000"/>
              </a:lnSpc>
              <a:spcBef>
                <a:spcPts val="0"/>
              </a:spcBef>
              <a:spcAft>
                <a:spcPts val="0"/>
              </a:spcAft>
              <a:buClr>
                <a:srgbClr val="BF4F14"/>
              </a:buClr>
              <a:buSzPts val="2133"/>
              <a:buFont typeface="Courier New"/>
              <a:buChar char="o"/>
            </a:pPr>
            <a:r>
              <a:rPr lang="en-US" sz="2133" b="0" i="0" u="none" strike="noStrike" cap="none">
                <a:solidFill>
                  <a:srgbClr val="BF4F14"/>
                </a:solidFill>
                <a:latin typeface="Arial"/>
                <a:ea typeface="Arial"/>
                <a:cs typeface="Arial"/>
                <a:sym typeface="Arial"/>
              </a:rPr>
              <a:t>2000 y 2018: 43 casos importados y relacionados a la importación</a:t>
            </a:r>
            <a:endParaRPr sz="1400" b="0" i="0" u="none" strike="noStrike" cap="none">
              <a:solidFill>
                <a:srgbClr val="000000"/>
              </a:solidFill>
              <a:latin typeface="Arial"/>
              <a:ea typeface="Arial"/>
              <a:cs typeface="Arial"/>
              <a:sym typeface="Arial"/>
            </a:endParaRPr>
          </a:p>
          <a:p>
            <a:pPr marL="228594" marR="0" lvl="0" indent="-93148" algn="just" rtl="0">
              <a:lnSpc>
                <a:spcPct val="100000"/>
              </a:lnSpc>
              <a:spcBef>
                <a:spcPts val="0"/>
              </a:spcBef>
              <a:spcAft>
                <a:spcPts val="0"/>
              </a:spcAft>
              <a:buClr>
                <a:srgbClr val="BF4F14"/>
              </a:buClr>
              <a:buSzPts val="2133"/>
              <a:buFont typeface="Courier New"/>
              <a:buNone/>
            </a:pPr>
            <a:endParaRPr sz="2133" b="0" i="0" u="none" strike="noStrike" cap="none">
              <a:solidFill>
                <a:srgbClr val="BF4F14"/>
              </a:solidFill>
              <a:latin typeface="Arial"/>
              <a:ea typeface="Arial"/>
              <a:cs typeface="Arial"/>
              <a:sym typeface="Arial"/>
            </a:endParaRPr>
          </a:p>
          <a:p>
            <a:pPr marL="228594" marR="0" lvl="0" indent="-228594" algn="just" rtl="0">
              <a:lnSpc>
                <a:spcPct val="100000"/>
              </a:lnSpc>
              <a:spcBef>
                <a:spcPts val="0"/>
              </a:spcBef>
              <a:spcAft>
                <a:spcPts val="0"/>
              </a:spcAft>
              <a:buClr>
                <a:srgbClr val="BF4F14"/>
              </a:buClr>
              <a:buSzPts val="2133"/>
              <a:buFont typeface="Courier New"/>
              <a:buChar char="o"/>
            </a:pPr>
            <a:r>
              <a:rPr lang="en-US" sz="2133" b="0" i="0" u="none" strike="noStrike" cap="none">
                <a:solidFill>
                  <a:srgbClr val="BF4F14"/>
                </a:solidFill>
                <a:latin typeface="Arial"/>
                <a:ea typeface="Arial"/>
                <a:cs typeface="Arial"/>
                <a:sym typeface="Arial"/>
              </a:rPr>
              <a:t>2019: mayor brote desde la eliminación </a:t>
            </a:r>
            <a:endParaRPr sz="2133" b="0" i="0" u="none" strike="noStrike" cap="none">
              <a:solidFill>
                <a:srgbClr val="BF4F14"/>
              </a:solidFill>
              <a:latin typeface="Arial"/>
              <a:ea typeface="Arial"/>
              <a:cs typeface="Arial"/>
              <a:sym typeface="Arial"/>
            </a:endParaRPr>
          </a:p>
        </p:txBody>
      </p:sp>
      <p:sp>
        <p:nvSpPr>
          <p:cNvPr id="769" name="Google Shape;769;p43"/>
          <p:cNvSpPr/>
          <p:nvPr/>
        </p:nvSpPr>
        <p:spPr>
          <a:xfrm>
            <a:off x="0" y="6528059"/>
            <a:ext cx="12192000" cy="329941"/>
          </a:xfrm>
          <a:prstGeom prst="rect">
            <a:avLst/>
          </a:prstGeom>
          <a:solidFill>
            <a:srgbClr val="2A7AD0"/>
          </a:solidFill>
          <a:ln w="1905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accent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pic>
        <p:nvPicPr>
          <p:cNvPr id="774" name="Google Shape;774;p48"/>
          <p:cNvPicPr preferRelativeResize="0">
            <a:picLocks noGrp="1"/>
          </p:cNvPicPr>
          <p:nvPr>
            <p:ph type="body" idx="1"/>
          </p:nvPr>
        </p:nvPicPr>
        <p:blipFill rotWithShape="1">
          <a:blip r:embed="rId3">
            <a:alphaModFix/>
          </a:blip>
          <a:srcRect/>
          <a:stretch/>
        </p:blipFill>
        <p:spPr>
          <a:xfrm>
            <a:off x="295301" y="261900"/>
            <a:ext cx="7584000" cy="3499200"/>
          </a:xfrm>
          <a:prstGeom prst="rect">
            <a:avLst/>
          </a:prstGeom>
          <a:noFill/>
          <a:ln>
            <a:noFill/>
          </a:ln>
        </p:spPr>
      </p:pic>
      <p:sp>
        <p:nvSpPr>
          <p:cNvPr id="775" name="Google Shape;775;p48"/>
          <p:cNvSpPr txBox="1"/>
          <p:nvPr/>
        </p:nvSpPr>
        <p:spPr>
          <a:xfrm>
            <a:off x="388751" y="3960250"/>
            <a:ext cx="5353200" cy="258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F1F1F"/>
                </a:solidFill>
                <a:latin typeface="Roboto"/>
                <a:ea typeface="Roboto"/>
                <a:cs typeface="Roboto"/>
                <a:sym typeface="Roboto"/>
              </a:rPr>
              <a:t>Un nene de 6 años no vacunado que reside en Barcelona y arribó a la Ciudad de Buenos Aires el 27 de enero</a:t>
            </a:r>
            <a:r>
              <a:rPr lang="en-US" sz="1800" b="0" i="0" u="none" strike="noStrike" cap="none">
                <a:solidFill>
                  <a:srgbClr val="1F1F1F"/>
                </a:solidFill>
                <a:latin typeface="Roboto"/>
                <a:ea typeface="Roboto"/>
                <a:cs typeface="Roboto"/>
                <a:sym typeface="Roboto"/>
              </a:rPr>
              <a:t>. A los dos días de llegar al país, presentó fiebre, luego tos, rinitis, conjuntivitis y manchas de Koplic. El paciente evoluciona favorablemente sin haber requerido internación y continúa con </a:t>
            </a:r>
            <a:r>
              <a:rPr lang="en-US" sz="1800" b="1" i="0" u="none" strike="noStrike" cap="none">
                <a:solidFill>
                  <a:srgbClr val="1F1F1F"/>
                </a:solidFill>
                <a:latin typeface="Roboto"/>
                <a:ea typeface="Roboto"/>
                <a:cs typeface="Roboto"/>
                <a:sym typeface="Roboto"/>
              </a:rPr>
              <a:t>aislamiento domiciliario y seguimiento clínico</a:t>
            </a:r>
            <a:r>
              <a:rPr lang="en-US" sz="1800" b="0" i="0" u="none" strike="noStrike" cap="none">
                <a:solidFill>
                  <a:srgbClr val="1F1F1F"/>
                </a:solidFill>
                <a:latin typeface="Roboto"/>
                <a:ea typeface="Roboto"/>
                <a:cs typeface="Roboto"/>
                <a:sym typeface="Roboto"/>
              </a:rPr>
              <a:t>, según confirmaron las autoridades.</a:t>
            </a:r>
            <a:endParaRPr sz="1800" b="0" i="0" u="none" strike="noStrike" cap="none">
              <a:solidFill>
                <a:schemeClr val="dk1"/>
              </a:solidFill>
              <a:latin typeface="Arial"/>
              <a:ea typeface="Arial"/>
              <a:cs typeface="Arial"/>
              <a:sym typeface="Arial"/>
            </a:endParaRPr>
          </a:p>
        </p:txBody>
      </p:sp>
      <p:pic>
        <p:nvPicPr>
          <p:cNvPr id="776" name="Google Shape;776;p48"/>
          <p:cNvPicPr preferRelativeResize="0"/>
          <p:nvPr/>
        </p:nvPicPr>
        <p:blipFill rotWithShape="1">
          <a:blip r:embed="rId4">
            <a:alphaModFix/>
          </a:blip>
          <a:srcRect/>
          <a:stretch/>
        </p:blipFill>
        <p:spPr>
          <a:xfrm>
            <a:off x="6013449" y="2164024"/>
            <a:ext cx="6178551" cy="47602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1"/>
        <p:cNvGrpSpPr/>
        <p:nvPr/>
      </p:nvGrpSpPr>
      <p:grpSpPr>
        <a:xfrm>
          <a:off x="0" y="0"/>
          <a:ext cx="0" cy="0"/>
          <a:chOff x="0" y="0"/>
          <a:chExt cx="0" cy="0"/>
        </a:xfrm>
      </p:grpSpPr>
      <p:sp>
        <p:nvSpPr>
          <p:cNvPr id="782" name="Google Shape;782;p44"/>
          <p:cNvSpPr/>
          <p:nvPr/>
        </p:nvSpPr>
        <p:spPr>
          <a:xfrm>
            <a:off x="-132736"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3" name="Google Shape;783;p44"/>
          <p:cNvSpPr/>
          <p:nvPr/>
        </p:nvSpPr>
        <p:spPr>
          <a:xfrm flipH="1">
            <a:off x="2" y="0"/>
            <a:ext cx="12191998" cy="2170031"/>
          </a:xfrm>
          <a:prstGeom prst="rect">
            <a:avLst/>
          </a:prstGeom>
          <a:gradFill>
            <a:gsLst>
              <a:gs pos="0">
                <a:srgbClr val="000000">
                  <a:alpha val="95294"/>
                </a:srgbClr>
              </a:gs>
              <a:gs pos="100000">
                <a:srgbClr val="0F4861"/>
              </a:gs>
            </a:gsLst>
            <a:lin ang="197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4" name="Google Shape;784;p44"/>
          <p:cNvSpPr/>
          <p:nvPr/>
        </p:nvSpPr>
        <p:spPr>
          <a:xfrm flipH="1">
            <a:off x="8082819" y="0"/>
            <a:ext cx="4097211" cy="2170661"/>
          </a:xfrm>
          <a:prstGeom prst="rect">
            <a:avLst/>
          </a:prstGeom>
          <a:gradFill>
            <a:gsLst>
              <a:gs pos="0">
                <a:srgbClr val="0A3041">
                  <a:alpha val="67450"/>
                </a:srgbClr>
              </a:gs>
              <a:gs pos="19000">
                <a:srgbClr val="0A3041">
                  <a:alpha val="67450"/>
                </a:srgbClr>
              </a:gs>
              <a:gs pos="100000">
                <a:srgbClr val="156082">
                  <a:alpha val="47450"/>
                </a:srgbClr>
              </a:gs>
            </a:gsLst>
            <a:lin ang="191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5" name="Google Shape;785;p44"/>
          <p:cNvSpPr/>
          <p:nvPr/>
        </p:nvSpPr>
        <p:spPr>
          <a:xfrm rot="-5400000" flipH="1">
            <a:off x="5010646" y="-5010043"/>
            <a:ext cx="2170709" cy="12192000"/>
          </a:xfrm>
          <a:prstGeom prst="rect">
            <a:avLst/>
          </a:prstGeom>
          <a:gradFill>
            <a:gsLst>
              <a:gs pos="0">
                <a:srgbClr val="0F4861">
                  <a:alpha val="15294"/>
                </a:srgbClr>
              </a:gs>
              <a:gs pos="23000">
                <a:srgbClr val="0F4861">
                  <a:alpha val="15294"/>
                </a:srgbClr>
              </a:gs>
              <a:gs pos="99000">
                <a:srgbClr val="000000">
                  <a:alpha val="44313"/>
                </a:srgbClr>
              </a:gs>
              <a:gs pos="100000">
                <a:srgbClr val="000000">
                  <a:alpha val="44313"/>
                </a:srgbClr>
              </a:gs>
            </a:gsLst>
            <a:lin ang="210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6" name="Google Shape;786;p44"/>
          <p:cNvSpPr txBox="1">
            <a:spLocks noGrp="1"/>
          </p:cNvSpPr>
          <p:nvPr>
            <p:ph type="title"/>
          </p:nvPr>
        </p:nvSpPr>
        <p:spPr>
          <a:xfrm>
            <a:off x="413313" y="296792"/>
            <a:ext cx="9718111" cy="15764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Play"/>
              <a:buNone/>
            </a:pPr>
            <a:r>
              <a:rPr lang="en-US" b="1">
                <a:solidFill>
                  <a:srgbClr val="FFFFFF"/>
                </a:solidFill>
                <a:latin typeface="Play"/>
                <a:ea typeface="Play"/>
                <a:cs typeface="Play"/>
                <a:sym typeface="Play"/>
              </a:rPr>
              <a:t>Acciones ante una EFE</a:t>
            </a:r>
            <a:endParaRPr sz="4800" b="1"/>
          </a:p>
        </p:txBody>
      </p:sp>
      <p:grpSp>
        <p:nvGrpSpPr>
          <p:cNvPr id="787" name="Google Shape;787;p44"/>
          <p:cNvGrpSpPr/>
          <p:nvPr/>
        </p:nvGrpSpPr>
        <p:grpSpPr>
          <a:xfrm>
            <a:off x="510418" y="2466221"/>
            <a:ext cx="11195101" cy="2049003"/>
            <a:chOff x="-6" y="820218"/>
            <a:chExt cx="11195101" cy="2049003"/>
          </a:xfrm>
        </p:grpSpPr>
        <p:sp>
          <p:nvSpPr>
            <p:cNvPr id="788" name="Google Shape;788;p44"/>
            <p:cNvSpPr/>
            <p:nvPr/>
          </p:nvSpPr>
          <p:spPr>
            <a:xfrm>
              <a:off x="0" y="820218"/>
              <a:ext cx="3414946" cy="2048967"/>
            </a:xfrm>
            <a:prstGeom prst="rect">
              <a:avLst/>
            </a:prstGeom>
            <a:solidFill>
              <a:srgbClr val="A0289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89" name="Google Shape;789;p44"/>
            <p:cNvSpPr txBox="1"/>
            <p:nvPr/>
          </p:nvSpPr>
          <p:spPr>
            <a:xfrm>
              <a:off x="-6" y="820221"/>
              <a:ext cx="3613800" cy="2049000"/>
            </a:xfrm>
            <a:prstGeom prst="rect">
              <a:avLst/>
            </a:prstGeom>
            <a:noFill/>
            <a:ln>
              <a:noFill/>
            </a:ln>
          </p:spPr>
          <p:txBody>
            <a:bodyPr spcFirstLastPara="1" wrap="square" lIns="140950" tIns="140950" rIns="140950" bIns="140950" anchor="ctr" anchorCtr="0">
              <a:noAutofit/>
            </a:bodyPr>
            <a:lstStyle/>
            <a:p>
              <a:pPr marL="0" marR="0" lvl="0" indent="0" algn="ctr" rtl="0">
                <a:lnSpc>
                  <a:spcPct val="90000"/>
                </a:lnSpc>
                <a:spcBef>
                  <a:spcPts val="0"/>
                </a:spcBef>
                <a:spcAft>
                  <a:spcPts val="0"/>
                </a:spcAft>
                <a:buClr>
                  <a:schemeClr val="lt1"/>
                </a:buClr>
                <a:buSzPts val="3700"/>
                <a:buFont typeface="Arial"/>
                <a:buNone/>
              </a:pPr>
              <a:r>
                <a:rPr lang="en-US" sz="3200" b="0" i="0" u="none" strike="noStrike" cap="none">
                  <a:solidFill>
                    <a:schemeClr val="lt1"/>
                  </a:solidFill>
                  <a:latin typeface="Arial"/>
                  <a:ea typeface="Arial"/>
                  <a:cs typeface="Arial"/>
                  <a:sym typeface="Arial"/>
                </a:rPr>
                <a:t>AISLAMIENTO</a:t>
              </a:r>
              <a:endParaRPr sz="1100" b="0" i="0" u="none" strike="noStrike" cap="none">
                <a:solidFill>
                  <a:srgbClr val="000000"/>
                </a:solidFill>
                <a:latin typeface="Arial"/>
                <a:ea typeface="Arial"/>
                <a:cs typeface="Arial"/>
                <a:sym typeface="Arial"/>
              </a:endParaRPr>
            </a:p>
          </p:txBody>
        </p:sp>
        <p:sp>
          <p:nvSpPr>
            <p:cNvPr id="790" name="Google Shape;790;p44"/>
            <p:cNvSpPr/>
            <p:nvPr/>
          </p:nvSpPr>
          <p:spPr>
            <a:xfrm>
              <a:off x="3756441" y="820218"/>
              <a:ext cx="3414946" cy="2048967"/>
            </a:xfrm>
            <a:prstGeom prst="rect">
              <a:avLst/>
            </a:prstGeom>
            <a:solidFill>
              <a:srgbClr val="2B6FA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91" name="Google Shape;791;p44"/>
            <p:cNvSpPr txBox="1"/>
            <p:nvPr/>
          </p:nvSpPr>
          <p:spPr>
            <a:xfrm>
              <a:off x="3756444" y="820221"/>
              <a:ext cx="3795600" cy="2049000"/>
            </a:xfrm>
            <a:prstGeom prst="rect">
              <a:avLst/>
            </a:prstGeom>
            <a:noFill/>
            <a:ln>
              <a:noFill/>
            </a:ln>
          </p:spPr>
          <p:txBody>
            <a:bodyPr spcFirstLastPara="1" wrap="square" lIns="140950" tIns="140950" rIns="140950" bIns="140950" anchor="ctr" anchorCtr="0">
              <a:noAutofit/>
            </a:bodyPr>
            <a:lstStyle/>
            <a:p>
              <a:pPr marL="0" marR="0" lvl="0" indent="0" algn="ctr" rtl="0">
                <a:lnSpc>
                  <a:spcPct val="90000"/>
                </a:lnSpc>
                <a:spcBef>
                  <a:spcPts val="0"/>
                </a:spcBef>
                <a:spcAft>
                  <a:spcPts val="0"/>
                </a:spcAft>
                <a:buClr>
                  <a:schemeClr val="lt1"/>
                </a:buClr>
                <a:buSzPts val="3700"/>
                <a:buFont typeface="Arial"/>
                <a:buNone/>
              </a:pPr>
              <a:r>
                <a:rPr lang="en-US" sz="3200" b="0" i="0" u="none" strike="noStrike" cap="none">
                  <a:solidFill>
                    <a:schemeClr val="lt1"/>
                  </a:solidFill>
                  <a:latin typeface="Arial"/>
                  <a:ea typeface="Arial"/>
                  <a:cs typeface="Arial"/>
                  <a:sym typeface="Arial"/>
                </a:rPr>
                <a:t>LABORATORIO</a:t>
              </a:r>
              <a:endParaRPr sz="1100" b="0" i="0" u="none" strike="noStrike" cap="none">
                <a:solidFill>
                  <a:srgbClr val="000000"/>
                </a:solidFill>
                <a:latin typeface="Arial"/>
                <a:ea typeface="Arial"/>
                <a:cs typeface="Arial"/>
                <a:sym typeface="Arial"/>
              </a:endParaRPr>
            </a:p>
          </p:txBody>
        </p:sp>
        <p:sp>
          <p:nvSpPr>
            <p:cNvPr id="792" name="Google Shape;792;p44"/>
            <p:cNvSpPr/>
            <p:nvPr/>
          </p:nvSpPr>
          <p:spPr>
            <a:xfrm>
              <a:off x="7512882" y="820218"/>
              <a:ext cx="3414946" cy="2048967"/>
            </a:xfrm>
            <a:prstGeom prst="rect">
              <a:avLst/>
            </a:prstGeom>
            <a:solidFill>
              <a:srgbClr val="4CA62C"/>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93" name="Google Shape;793;p44"/>
            <p:cNvSpPr txBox="1"/>
            <p:nvPr/>
          </p:nvSpPr>
          <p:spPr>
            <a:xfrm>
              <a:off x="7512895" y="820221"/>
              <a:ext cx="3682200" cy="2049000"/>
            </a:xfrm>
            <a:prstGeom prst="rect">
              <a:avLst/>
            </a:prstGeom>
            <a:noFill/>
            <a:ln>
              <a:noFill/>
            </a:ln>
          </p:spPr>
          <p:txBody>
            <a:bodyPr spcFirstLastPara="1" wrap="square" lIns="140950" tIns="140950" rIns="140950" bIns="140950" anchor="ctr" anchorCtr="0">
              <a:noAutofit/>
            </a:bodyPr>
            <a:lstStyle/>
            <a:p>
              <a:pPr marL="0" marR="0" lvl="0" indent="0" algn="ctr" rtl="0">
                <a:lnSpc>
                  <a:spcPct val="90000"/>
                </a:lnSpc>
                <a:spcBef>
                  <a:spcPts val="0"/>
                </a:spcBef>
                <a:spcAft>
                  <a:spcPts val="0"/>
                </a:spcAft>
                <a:buClr>
                  <a:schemeClr val="lt1"/>
                </a:buClr>
                <a:buSzPts val="3700"/>
                <a:buFont typeface="Arial"/>
                <a:buNone/>
              </a:pPr>
              <a:r>
                <a:rPr lang="en-US" sz="3200" b="0" i="0" u="none" strike="noStrike" cap="none">
                  <a:solidFill>
                    <a:schemeClr val="lt1"/>
                  </a:solidFill>
                  <a:latin typeface="Arial"/>
                  <a:ea typeface="Arial"/>
                  <a:cs typeface="Arial"/>
                  <a:sym typeface="Arial"/>
                </a:rPr>
                <a:t>NOTIFICACION</a:t>
              </a:r>
              <a:endParaRPr sz="1100" b="0" i="0" u="none" strike="noStrike" cap="none">
                <a:solidFill>
                  <a:srgbClr val="000000"/>
                </a:solidFill>
                <a:latin typeface="Arial"/>
                <a:ea typeface="Arial"/>
                <a:cs typeface="Arial"/>
                <a:sym typeface="Arial"/>
              </a:endParaRPr>
            </a:p>
          </p:txBody>
        </p:sp>
      </p:grpSp>
      <p:sp>
        <p:nvSpPr>
          <p:cNvPr id="794" name="Google Shape;794;p44"/>
          <p:cNvSpPr txBox="1"/>
          <p:nvPr/>
        </p:nvSpPr>
        <p:spPr>
          <a:xfrm>
            <a:off x="1831120" y="5666212"/>
            <a:ext cx="8667096" cy="919036"/>
          </a:xfrm>
          <a:prstGeom prst="rect">
            <a:avLst/>
          </a:prstGeom>
          <a:solidFill>
            <a:schemeClr val="lt2"/>
          </a:solidFill>
          <a:ln w="9525" cap="flat" cmpd="sng">
            <a:solidFill>
              <a:srgbClr val="7F7F7F"/>
            </a:solidFill>
            <a:prstDash val="solid"/>
            <a:round/>
            <a:headEnd type="none" w="sm" len="sm"/>
            <a:tailEnd type="none" w="sm" len="sm"/>
          </a:ln>
        </p:spPr>
        <p:txBody>
          <a:bodyPr spcFirstLastPara="1" wrap="square" lIns="91425" tIns="91425" rIns="91425" bIns="91425" anchor="t" anchorCtr="0">
            <a:noAutofit/>
          </a:bodyPr>
          <a:lstStyle/>
          <a:p>
            <a:pPr marL="457200" marR="0" lvl="0" indent="-317500" algn="l" rtl="0">
              <a:lnSpc>
                <a:spcPct val="90000"/>
              </a:lnSpc>
              <a:spcBef>
                <a:spcPts val="0"/>
              </a:spcBef>
              <a:spcAft>
                <a:spcPts val="0"/>
              </a:spcAft>
              <a:buClr>
                <a:schemeClr val="dk1"/>
              </a:buClr>
              <a:buSzPts val="1400"/>
              <a:buFont typeface="Courier New"/>
              <a:buChar char="o"/>
            </a:pPr>
            <a:r>
              <a:rPr lang="en-US" sz="1600" b="0" i="0" u="none" strike="noStrike" cap="none">
                <a:solidFill>
                  <a:schemeClr val="dk1"/>
                </a:solidFill>
                <a:latin typeface="Arial"/>
                <a:ea typeface="Arial"/>
                <a:cs typeface="Arial"/>
                <a:sym typeface="Arial"/>
              </a:rPr>
              <a:t>Suero </a:t>
            </a:r>
            <a:endParaRPr sz="1600" b="0" i="0" u="none" strike="noStrike" cap="none">
              <a:solidFill>
                <a:schemeClr val="dk1"/>
              </a:solidFill>
              <a:latin typeface="Arial"/>
              <a:ea typeface="Arial"/>
              <a:cs typeface="Arial"/>
              <a:sym typeface="Arial"/>
            </a:endParaRPr>
          </a:p>
          <a:p>
            <a:pPr marL="457200" marR="0" lvl="0" indent="-317500" algn="l" rtl="0">
              <a:lnSpc>
                <a:spcPct val="90000"/>
              </a:lnSpc>
              <a:spcBef>
                <a:spcPts val="0"/>
              </a:spcBef>
              <a:spcAft>
                <a:spcPts val="0"/>
              </a:spcAft>
              <a:buClr>
                <a:schemeClr val="dk1"/>
              </a:buClr>
              <a:buSzPts val="1400"/>
              <a:buFont typeface="Courier New"/>
              <a:buChar char="o"/>
            </a:pPr>
            <a:r>
              <a:rPr lang="en-US" sz="1600" b="0" i="0" u="none" strike="noStrike" cap="none">
                <a:solidFill>
                  <a:schemeClr val="dk1"/>
                </a:solidFill>
                <a:latin typeface="Arial"/>
                <a:ea typeface="Arial"/>
                <a:cs typeface="Arial"/>
                <a:sym typeface="Arial"/>
              </a:rPr>
              <a:t>Orina (hasta 14 días posteriores a la aparición del exantema) </a:t>
            </a:r>
            <a:endParaRPr sz="1600" b="0" i="0" u="none" strike="noStrike" cap="none">
              <a:solidFill>
                <a:schemeClr val="dk1"/>
              </a:solidFill>
              <a:latin typeface="Arial"/>
              <a:ea typeface="Arial"/>
              <a:cs typeface="Arial"/>
              <a:sym typeface="Arial"/>
            </a:endParaRPr>
          </a:p>
          <a:p>
            <a:pPr marL="457200" marR="0" lvl="0" indent="-317500" algn="l" rtl="0">
              <a:lnSpc>
                <a:spcPct val="90000"/>
              </a:lnSpc>
              <a:spcBef>
                <a:spcPts val="0"/>
              </a:spcBef>
              <a:spcAft>
                <a:spcPts val="0"/>
              </a:spcAft>
              <a:buClr>
                <a:schemeClr val="dk1"/>
              </a:buClr>
              <a:buSzPts val="1400"/>
              <a:buFont typeface="Courier New"/>
              <a:buChar char="o"/>
            </a:pPr>
            <a:r>
              <a:rPr lang="en-US" sz="1600" b="0" i="0" u="none" strike="noStrike" cap="none">
                <a:solidFill>
                  <a:schemeClr val="dk1"/>
                </a:solidFill>
                <a:latin typeface="Arial"/>
                <a:ea typeface="Arial"/>
                <a:cs typeface="Arial"/>
                <a:sym typeface="Arial"/>
              </a:rPr>
              <a:t>Aspirado nasofaríngeo y/o hisopado faríngeo o nasofaríngeo (hasta 7 días posteriores)</a:t>
            </a:r>
            <a:endParaRPr sz="3200" b="0" i="0" u="none" strike="noStrike" cap="none">
              <a:solidFill>
                <a:schemeClr val="dk1"/>
              </a:solidFill>
              <a:latin typeface="Arial"/>
              <a:ea typeface="Arial"/>
              <a:cs typeface="Arial"/>
              <a:sym typeface="Arial"/>
            </a:endParaRPr>
          </a:p>
        </p:txBody>
      </p:sp>
      <p:sp>
        <p:nvSpPr>
          <p:cNvPr id="795" name="Google Shape;795;p44"/>
          <p:cNvSpPr/>
          <p:nvPr/>
        </p:nvSpPr>
        <p:spPr>
          <a:xfrm rot="10800000">
            <a:off x="5573794" y="4773159"/>
            <a:ext cx="801087" cy="766748"/>
          </a:xfrm>
          <a:prstGeom prst="upArrow">
            <a:avLst>
              <a:gd name="adj1" fmla="val 50000"/>
              <a:gd name="adj2" fmla="val 50000"/>
            </a:avLst>
          </a:prstGeom>
          <a:solidFill>
            <a:schemeClr val="accent1"/>
          </a:solidFill>
          <a:ln w="25400" cap="flat" cmpd="sng">
            <a:solidFill>
              <a:srgbClr val="08283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9"/>
        <p:cNvGrpSpPr/>
        <p:nvPr/>
      </p:nvGrpSpPr>
      <p:grpSpPr>
        <a:xfrm>
          <a:off x="0" y="0"/>
          <a:ext cx="0" cy="0"/>
          <a:chOff x="0" y="0"/>
          <a:chExt cx="0" cy="0"/>
        </a:xfrm>
      </p:grpSpPr>
      <p:sp>
        <p:nvSpPr>
          <p:cNvPr id="800" name="Google Shape;800;p46"/>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1" name="Google Shape;801;p46"/>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n-US" sz="4400" b="0" i="0" u="none" strike="noStrike" cap="none">
                <a:solidFill>
                  <a:srgbClr val="FFFFFF"/>
                </a:solidFill>
                <a:latin typeface="Play"/>
                <a:ea typeface="Play"/>
                <a:cs typeface="Play"/>
                <a:sym typeface="Play"/>
              </a:rPr>
              <a:t>Pasos a seguir:</a:t>
            </a:r>
            <a:endParaRPr sz="1400" b="0" i="0" u="none" strike="noStrike" cap="none">
              <a:solidFill>
                <a:srgbClr val="000000"/>
              </a:solidFill>
              <a:latin typeface="Arial"/>
              <a:ea typeface="Arial"/>
              <a:cs typeface="Arial"/>
              <a:sym typeface="Arial"/>
            </a:endParaRPr>
          </a:p>
        </p:txBody>
      </p:sp>
      <p:grpSp>
        <p:nvGrpSpPr>
          <p:cNvPr id="802" name="Google Shape;802;p46"/>
          <p:cNvGrpSpPr/>
          <p:nvPr/>
        </p:nvGrpSpPr>
        <p:grpSpPr>
          <a:xfrm>
            <a:off x="485468" y="888440"/>
            <a:ext cx="11221064" cy="5868127"/>
            <a:chOff x="0" y="2657"/>
            <a:chExt cx="11221064" cy="5868127"/>
          </a:xfrm>
        </p:grpSpPr>
        <p:cxnSp>
          <p:nvCxnSpPr>
            <p:cNvPr id="803" name="Google Shape;803;p46"/>
            <p:cNvCxnSpPr/>
            <p:nvPr/>
          </p:nvCxnSpPr>
          <p:spPr>
            <a:xfrm>
              <a:off x="0" y="2657"/>
              <a:ext cx="11221064" cy="0"/>
            </a:xfrm>
            <a:prstGeom prst="straightConnector1">
              <a:avLst/>
            </a:prstGeom>
            <a:solidFill>
              <a:srgbClr val="E97131"/>
            </a:solidFill>
            <a:ln w="19050" cap="flat" cmpd="sng">
              <a:solidFill>
                <a:srgbClr val="E97131"/>
              </a:solidFill>
              <a:prstDash val="solid"/>
              <a:miter lim="800000"/>
              <a:headEnd type="none" w="sm" len="sm"/>
              <a:tailEnd type="none" w="sm" len="sm"/>
            </a:ln>
          </p:spPr>
        </p:cxnSp>
        <p:sp>
          <p:nvSpPr>
            <p:cNvPr id="804" name="Google Shape;804;p46"/>
            <p:cNvSpPr/>
            <p:nvPr/>
          </p:nvSpPr>
          <p:spPr>
            <a:xfrm>
              <a:off x="0" y="2657"/>
              <a:ext cx="11221064" cy="49327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46"/>
            <p:cNvSpPr txBox="1"/>
            <p:nvPr/>
          </p:nvSpPr>
          <p:spPr>
            <a:xfrm>
              <a:off x="0" y="2657"/>
              <a:ext cx="11221064" cy="493277"/>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1</a:t>
              </a:r>
              <a:r>
                <a:rPr lang="en-US" sz="1400" b="1" i="0" u="none" strike="noStrike" cap="none">
                  <a:solidFill>
                    <a:schemeClr val="dk1"/>
                  </a:solidFill>
                  <a:latin typeface="Arial"/>
                  <a:ea typeface="Arial"/>
                  <a:cs typeface="Arial"/>
                  <a:sym typeface="Arial"/>
                </a:rPr>
                <a:t>. Detección temprana, </a:t>
              </a:r>
              <a:r>
                <a:rPr lang="en-US" sz="1400" b="0" i="0" u="none" strike="noStrike" cap="none">
                  <a:solidFill>
                    <a:schemeClr val="dk1"/>
                  </a:solidFill>
                  <a:latin typeface="Arial"/>
                  <a:ea typeface="Arial"/>
                  <a:cs typeface="Arial"/>
                  <a:sym typeface="Arial"/>
                </a:rPr>
                <a:t>notificación en el SNVS y alerta epidemiológica dentro de las 24 horas de conocido el caso. </a:t>
              </a:r>
              <a:endParaRPr sz="1400" b="0" i="0" u="none" strike="noStrike" cap="none">
                <a:solidFill>
                  <a:schemeClr val="dk1"/>
                </a:solidFill>
                <a:latin typeface="Arial"/>
                <a:ea typeface="Arial"/>
                <a:cs typeface="Arial"/>
                <a:sym typeface="Arial"/>
              </a:endParaRPr>
            </a:p>
          </p:txBody>
        </p:sp>
        <p:cxnSp>
          <p:nvCxnSpPr>
            <p:cNvPr id="806" name="Google Shape;806;p46"/>
            <p:cNvCxnSpPr/>
            <p:nvPr/>
          </p:nvCxnSpPr>
          <p:spPr>
            <a:xfrm>
              <a:off x="0" y="495935"/>
              <a:ext cx="11221064" cy="0"/>
            </a:xfrm>
            <a:prstGeom prst="straightConnector1">
              <a:avLst/>
            </a:prstGeom>
            <a:solidFill>
              <a:srgbClr val="E38F22"/>
            </a:solidFill>
            <a:ln w="19050" cap="flat" cmpd="sng">
              <a:solidFill>
                <a:srgbClr val="E38F22"/>
              </a:solidFill>
              <a:prstDash val="solid"/>
              <a:miter lim="800000"/>
              <a:headEnd type="none" w="sm" len="sm"/>
              <a:tailEnd type="none" w="sm" len="sm"/>
            </a:ln>
          </p:spPr>
        </p:cxnSp>
        <p:sp>
          <p:nvSpPr>
            <p:cNvPr id="807" name="Google Shape;807;p46"/>
            <p:cNvSpPr/>
            <p:nvPr/>
          </p:nvSpPr>
          <p:spPr>
            <a:xfrm>
              <a:off x="0" y="495935"/>
              <a:ext cx="11210105" cy="101937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46"/>
            <p:cNvSpPr txBox="1"/>
            <p:nvPr/>
          </p:nvSpPr>
          <p:spPr>
            <a:xfrm>
              <a:off x="0" y="495935"/>
              <a:ext cx="11210105" cy="1019377"/>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2. Visita domiciliaria </a:t>
              </a:r>
              <a:r>
                <a:rPr lang="en-US" sz="1400" b="0" i="0" u="none" strike="noStrike" cap="none">
                  <a:solidFill>
                    <a:schemeClr val="dk1"/>
                  </a:solidFill>
                  <a:latin typeface="Arial"/>
                  <a:ea typeface="Arial"/>
                  <a:cs typeface="Arial"/>
                  <a:sym typeface="Arial"/>
                </a:rPr>
                <a:t>dentro de las 48 hs y de otros sitios donde haya permanecido el caso. Asegurar el aislamiento respiratorio estricto del caso en el domicilio hasta después de los 7 días siguientes al inicio del exantema. Evaluar convivientes. Realizar, de ser necesario, nueva extracción de muestras al caso que motiva la investigación u otros casos sospechosos detectados. Las acciones de bloqueo de foco desplegadas deben registrarse en la Solapa Epidemiología del SNVS. </a:t>
              </a:r>
              <a:endParaRPr sz="1400" b="0" i="0" u="none" strike="noStrike" cap="none">
                <a:solidFill>
                  <a:schemeClr val="dk1"/>
                </a:solidFill>
                <a:latin typeface="Arial"/>
                <a:ea typeface="Arial"/>
                <a:cs typeface="Arial"/>
                <a:sym typeface="Arial"/>
              </a:endParaRPr>
            </a:p>
          </p:txBody>
        </p:sp>
        <p:cxnSp>
          <p:nvCxnSpPr>
            <p:cNvPr id="809" name="Google Shape;809;p46"/>
            <p:cNvCxnSpPr/>
            <p:nvPr/>
          </p:nvCxnSpPr>
          <p:spPr>
            <a:xfrm>
              <a:off x="0" y="1515312"/>
              <a:ext cx="11221064" cy="0"/>
            </a:xfrm>
            <a:prstGeom prst="straightConnector1">
              <a:avLst/>
            </a:prstGeom>
            <a:solidFill>
              <a:srgbClr val="D5AE1D"/>
            </a:solidFill>
            <a:ln w="19050" cap="flat" cmpd="sng">
              <a:solidFill>
                <a:srgbClr val="D5AE1D"/>
              </a:solidFill>
              <a:prstDash val="solid"/>
              <a:miter lim="800000"/>
              <a:headEnd type="none" w="sm" len="sm"/>
              <a:tailEnd type="none" w="sm" len="sm"/>
            </a:ln>
          </p:spPr>
        </p:cxnSp>
        <p:sp>
          <p:nvSpPr>
            <p:cNvPr id="810" name="Google Shape;810;p46"/>
            <p:cNvSpPr/>
            <p:nvPr/>
          </p:nvSpPr>
          <p:spPr>
            <a:xfrm>
              <a:off x="0" y="1515312"/>
              <a:ext cx="11210105" cy="73457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46"/>
            <p:cNvSpPr txBox="1"/>
            <p:nvPr/>
          </p:nvSpPr>
          <p:spPr>
            <a:xfrm>
              <a:off x="0" y="1515312"/>
              <a:ext cx="11210105" cy="734573"/>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3. Toma de muestras de laboratorio. </a:t>
              </a:r>
              <a:r>
                <a:rPr lang="en-US" sz="1400" b="0" i="0" u="none" strike="noStrike" cap="none">
                  <a:solidFill>
                    <a:schemeClr val="dk1"/>
                  </a:solidFill>
                  <a:latin typeface="Arial"/>
                  <a:ea typeface="Arial"/>
                  <a:cs typeface="Arial"/>
                  <a:sym typeface="Arial"/>
                </a:rPr>
                <a:t>Obtener siempre muestra de suero preferentemente al primer contacto con el caso o hasta 30 días posteriores a la aparición del exantema, además de una muestra de orina (hasta 14 días posteriores a la aparición del exantema) y aspirado nasofaríngeo y/o hisopado faríngeo o nasofaríngeo (hasta 7 días posteriores) del/los casos sospechosos</a:t>
              </a:r>
              <a:endParaRPr sz="1400" b="0" i="0" u="none" strike="noStrike" cap="none">
                <a:solidFill>
                  <a:schemeClr val="dk1"/>
                </a:solidFill>
                <a:latin typeface="Arial"/>
                <a:ea typeface="Arial"/>
                <a:cs typeface="Arial"/>
                <a:sym typeface="Arial"/>
              </a:endParaRPr>
            </a:p>
          </p:txBody>
        </p:sp>
        <p:cxnSp>
          <p:nvCxnSpPr>
            <p:cNvPr id="812" name="Google Shape;812;p46"/>
            <p:cNvCxnSpPr/>
            <p:nvPr/>
          </p:nvCxnSpPr>
          <p:spPr>
            <a:xfrm>
              <a:off x="0" y="2249886"/>
              <a:ext cx="11221064" cy="0"/>
            </a:xfrm>
            <a:prstGeom prst="straightConnector1">
              <a:avLst/>
            </a:prstGeom>
            <a:solidFill>
              <a:srgbClr val="C0C21D"/>
            </a:solidFill>
            <a:ln w="19050" cap="flat" cmpd="sng">
              <a:solidFill>
                <a:srgbClr val="C0C21D"/>
              </a:solidFill>
              <a:prstDash val="solid"/>
              <a:miter lim="800000"/>
              <a:headEnd type="none" w="sm" len="sm"/>
              <a:tailEnd type="none" w="sm" len="sm"/>
            </a:ln>
          </p:spPr>
        </p:cxnSp>
        <p:sp>
          <p:nvSpPr>
            <p:cNvPr id="813" name="Google Shape;813;p46"/>
            <p:cNvSpPr/>
            <p:nvPr/>
          </p:nvSpPr>
          <p:spPr>
            <a:xfrm>
              <a:off x="0" y="2249886"/>
              <a:ext cx="11210105" cy="79694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46"/>
            <p:cNvSpPr txBox="1"/>
            <p:nvPr/>
          </p:nvSpPr>
          <p:spPr>
            <a:xfrm>
              <a:off x="0" y="2249886"/>
              <a:ext cx="11210105" cy="796948"/>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4</a:t>
              </a:r>
              <a:r>
                <a:rPr lang="en-US" sz="1400" b="1" i="0" u="none" strike="noStrike" cap="none">
                  <a:solidFill>
                    <a:schemeClr val="dk1"/>
                  </a:solidFill>
                  <a:latin typeface="Arial"/>
                  <a:ea typeface="Arial"/>
                  <a:cs typeface="Arial"/>
                  <a:sym typeface="Arial"/>
                </a:rPr>
                <a:t>. Llenado de la ficha </a:t>
              </a:r>
              <a:r>
                <a:rPr lang="en-US" sz="1400" b="0" i="0" u="none" strike="noStrike" cap="none">
                  <a:solidFill>
                    <a:schemeClr val="dk1"/>
                  </a:solidFill>
                  <a:latin typeface="Arial"/>
                  <a:ea typeface="Arial"/>
                  <a:cs typeface="Arial"/>
                  <a:sym typeface="Arial"/>
                </a:rPr>
                <a:t>epidemiológica en forma completa, con datos identificatorios, antecedentes de vacunación, fecha de inicio de fiebre y de exantema, otros signos y síntomas asociados que no se hayan completado durante la consulta, antecedentes de viaje, contacto con casos confirmados o sospechosos. </a:t>
              </a:r>
              <a:endParaRPr sz="1400" b="0" i="0" u="none" strike="noStrike" cap="none">
                <a:solidFill>
                  <a:schemeClr val="dk1"/>
                </a:solidFill>
                <a:latin typeface="Arial"/>
                <a:ea typeface="Arial"/>
                <a:cs typeface="Arial"/>
                <a:sym typeface="Arial"/>
              </a:endParaRPr>
            </a:p>
          </p:txBody>
        </p:sp>
        <p:cxnSp>
          <p:nvCxnSpPr>
            <p:cNvPr id="815" name="Google Shape;815;p46"/>
            <p:cNvCxnSpPr/>
            <p:nvPr/>
          </p:nvCxnSpPr>
          <p:spPr>
            <a:xfrm>
              <a:off x="0" y="3046835"/>
              <a:ext cx="11221064" cy="0"/>
            </a:xfrm>
            <a:prstGeom prst="straightConnector1">
              <a:avLst/>
            </a:prstGeom>
            <a:solidFill>
              <a:srgbClr val="8CAF1D"/>
            </a:solidFill>
            <a:ln w="19050" cap="flat" cmpd="sng">
              <a:solidFill>
                <a:srgbClr val="8CAF1D"/>
              </a:solidFill>
              <a:prstDash val="solid"/>
              <a:miter lim="800000"/>
              <a:headEnd type="none" w="sm" len="sm"/>
              <a:tailEnd type="none" w="sm" len="sm"/>
            </a:ln>
          </p:spPr>
        </p:cxnSp>
        <p:sp>
          <p:nvSpPr>
            <p:cNvPr id="816" name="Google Shape;816;p46"/>
            <p:cNvSpPr/>
            <p:nvPr/>
          </p:nvSpPr>
          <p:spPr>
            <a:xfrm>
              <a:off x="0" y="3046835"/>
              <a:ext cx="11210105" cy="85083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46"/>
            <p:cNvSpPr txBox="1"/>
            <p:nvPr/>
          </p:nvSpPr>
          <p:spPr>
            <a:xfrm>
              <a:off x="0" y="3046835"/>
              <a:ext cx="11210105" cy="850839"/>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5. </a:t>
              </a:r>
              <a:r>
                <a:rPr lang="en-US" sz="1400" b="1" i="0" u="none" strike="noStrike" cap="none">
                  <a:solidFill>
                    <a:schemeClr val="dk1"/>
                  </a:solidFill>
                  <a:latin typeface="Arial"/>
                  <a:ea typeface="Arial"/>
                  <a:cs typeface="Arial"/>
                  <a:sym typeface="Arial"/>
                </a:rPr>
                <a:t>Identificación de los contactos. </a:t>
              </a:r>
              <a:r>
                <a:rPr lang="en-US" sz="1400" b="0" i="0" u="none" strike="noStrike" cap="none">
                  <a:solidFill>
                    <a:schemeClr val="dk1"/>
                  </a:solidFill>
                  <a:latin typeface="Arial"/>
                  <a:ea typeface="Arial"/>
                  <a:cs typeface="Arial"/>
                  <a:sym typeface="Arial"/>
                </a:rPr>
                <a:t>Personas con las que estuvieron en contacto desde 4 días antes hasta 4 días después del exantema. Realizar un listado detallado de contactos con domicilios, presencia o ausencia de síntomas y antecedentes de vacunación. Seguimiento de los mismos para comprobar si enferman posteriormente. Vacunar a los no vacunados.</a:t>
              </a:r>
              <a:endParaRPr sz="1400" b="0" i="0" u="none" strike="noStrike" cap="none">
                <a:solidFill>
                  <a:schemeClr val="dk1"/>
                </a:solidFill>
                <a:latin typeface="Arial"/>
                <a:ea typeface="Arial"/>
                <a:cs typeface="Arial"/>
                <a:sym typeface="Arial"/>
              </a:endParaRPr>
            </a:p>
          </p:txBody>
        </p:sp>
        <p:cxnSp>
          <p:nvCxnSpPr>
            <p:cNvPr id="818" name="Google Shape;818;p46"/>
            <p:cNvCxnSpPr/>
            <p:nvPr/>
          </p:nvCxnSpPr>
          <p:spPr>
            <a:xfrm>
              <a:off x="0" y="3897675"/>
              <a:ext cx="11221064" cy="0"/>
            </a:xfrm>
            <a:prstGeom prst="straightConnector1">
              <a:avLst/>
            </a:prstGeom>
            <a:solidFill>
              <a:srgbClr val="619D1D"/>
            </a:solidFill>
            <a:ln w="19050" cap="flat" cmpd="sng">
              <a:solidFill>
                <a:srgbClr val="619D1D"/>
              </a:solidFill>
              <a:prstDash val="solid"/>
              <a:miter lim="800000"/>
              <a:headEnd type="none" w="sm" len="sm"/>
              <a:tailEnd type="none" w="sm" len="sm"/>
            </a:ln>
          </p:spPr>
        </p:cxnSp>
        <p:sp>
          <p:nvSpPr>
            <p:cNvPr id="819" name="Google Shape;819;p46"/>
            <p:cNvSpPr/>
            <p:nvPr/>
          </p:nvSpPr>
          <p:spPr>
            <a:xfrm>
              <a:off x="0" y="3897675"/>
              <a:ext cx="11221064" cy="49327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46"/>
            <p:cNvSpPr txBox="1"/>
            <p:nvPr/>
          </p:nvSpPr>
          <p:spPr>
            <a:xfrm>
              <a:off x="0" y="3897675"/>
              <a:ext cx="11221064" cy="493277"/>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6. </a:t>
              </a:r>
              <a:r>
                <a:rPr lang="en-US" sz="1400" b="1" i="0" u="none" strike="noStrike" cap="none">
                  <a:solidFill>
                    <a:schemeClr val="dk1"/>
                  </a:solidFill>
                  <a:latin typeface="Arial"/>
                  <a:ea typeface="Arial"/>
                  <a:cs typeface="Arial"/>
                  <a:sym typeface="Arial"/>
                </a:rPr>
                <a:t>Investigación de la fuente de infección. </a:t>
              </a:r>
              <a:r>
                <a:rPr lang="en-US" sz="1400" b="0" i="0" u="none" strike="noStrike" cap="none">
                  <a:solidFill>
                    <a:schemeClr val="dk1"/>
                  </a:solidFill>
                  <a:latin typeface="Arial"/>
                  <a:ea typeface="Arial"/>
                  <a:cs typeface="Arial"/>
                  <a:sym typeface="Arial"/>
                </a:rPr>
                <a:t>Debe averiguarse si se produjeron o se producen aún casos sospechosos en los lugares visitados por el caso investigado durante los 7 a 21 días anteriores al inicio del exantema </a:t>
              </a:r>
              <a:endParaRPr sz="1400" b="0" i="0" u="none" strike="noStrike" cap="none">
                <a:solidFill>
                  <a:schemeClr val="dk1"/>
                </a:solidFill>
                <a:latin typeface="Arial"/>
                <a:ea typeface="Arial"/>
                <a:cs typeface="Arial"/>
                <a:sym typeface="Arial"/>
              </a:endParaRPr>
            </a:p>
          </p:txBody>
        </p:sp>
        <p:cxnSp>
          <p:nvCxnSpPr>
            <p:cNvPr id="821" name="Google Shape;821;p46"/>
            <p:cNvCxnSpPr/>
            <p:nvPr/>
          </p:nvCxnSpPr>
          <p:spPr>
            <a:xfrm>
              <a:off x="0" y="4390952"/>
              <a:ext cx="11221064" cy="0"/>
            </a:xfrm>
            <a:prstGeom prst="straightConnector1">
              <a:avLst/>
            </a:prstGeom>
            <a:solidFill>
              <a:srgbClr val="3E8B1B"/>
            </a:solidFill>
            <a:ln w="19050" cap="flat" cmpd="sng">
              <a:solidFill>
                <a:srgbClr val="3E8B1B"/>
              </a:solidFill>
              <a:prstDash val="solid"/>
              <a:miter lim="800000"/>
              <a:headEnd type="none" w="sm" len="sm"/>
              <a:tailEnd type="none" w="sm" len="sm"/>
            </a:ln>
          </p:spPr>
        </p:cxnSp>
        <p:sp>
          <p:nvSpPr>
            <p:cNvPr id="822" name="Google Shape;822;p46"/>
            <p:cNvSpPr/>
            <p:nvPr/>
          </p:nvSpPr>
          <p:spPr>
            <a:xfrm>
              <a:off x="0" y="4390952"/>
              <a:ext cx="11221064" cy="49327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46"/>
            <p:cNvSpPr txBox="1"/>
            <p:nvPr/>
          </p:nvSpPr>
          <p:spPr>
            <a:xfrm>
              <a:off x="0" y="4390952"/>
              <a:ext cx="11221064" cy="493277"/>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7. </a:t>
              </a:r>
              <a:r>
                <a:rPr lang="en-US" sz="1400" b="1" i="0" u="none" strike="noStrike" cap="none">
                  <a:solidFill>
                    <a:schemeClr val="dk1"/>
                  </a:solidFill>
                  <a:latin typeface="Arial"/>
                  <a:ea typeface="Arial"/>
                  <a:cs typeface="Arial"/>
                  <a:sym typeface="Arial"/>
                </a:rPr>
                <a:t>Construcción de la línea de tiempo</a:t>
              </a:r>
              <a:r>
                <a:rPr lang="en-US" sz="1400" b="0" i="0" u="none" strike="noStrike" cap="none">
                  <a:solidFill>
                    <a:schemeClr val="dk1"/>
                  </a:solidFill>
                  <a:latin typeface="Arial"/>
                  <a:ea typeface="Arial"/>
                  <a:cs typeface="Arial"/>
                  <a:sym typeface="Arial"/>
                </a:rPr>
                <a:t>, para definir los períodos de exposición/incubación, de transmisibilidad y de aparición de casos secundarios. </a:t>
              </a:r>
              <a:endParaRPr sz="1400" b="0" i="0" u="none" strike="noStrike" cap="none">
                <a:solidFill>
                  <a:schemeClr val="dk1"/>
                </a:solidFill>
                <a:latin typeface="Arial"/>
                <a:ea typeface="Arial"/>
                <a:cs typeface="Arial"/>
                <a:sym typeface="Arial"/>
              </a:endParaRPr>
            </a:p>
          </p:txBody>
        </p:sp>
        <p:cxnSp>
          <p:nvCxnSpPr>
            <p:cNvPr id="824" name="Google Shape;824;p46"/>
            <p:cNvCxnSpPr/>
            <p:nvPr/>
          </p:nvCxnSpPr>
          <p:spPr>
            <a:xfrm>
              <a:off x="0" y="4884230"/>
              <a:ext cx="11221064" cy="0"/>
            </a:xfrm>
            <a:prstGeom prst="straightConnector1">
              <a:avLst/>
            </a:prstGeom>
            <a:solidFill>
              <a:srgbClr val="237A1A"/>
            </a:solidFill>
            <a:ln w="19050" cap="flat" cmpd="sng">
              <a:solidFill>
                <a:srgbClr val="237A1A"/>
              </a:solidFill>
              <a:prstDash val="solid"/>
              <a:miter lim="800000"/>
              <a:headEnd type="none" w="sm" len="sm"/>
              <a:tailEnd type="none" w="sm" len="sm"/>
            </a:ln>
          </p:spPr>
        </p:cxnSp>
        <p:sp>
          <p:nvSpPr>
            <p:cNvPr id="825" name="Google Shape;825;p46"/>
            <p:cNvSpPr/>
            <p:nvPr/>
          </p:nvSpPr>
          <p:spPr>
            <a:xfrm>
              <a:off x="0" y="4884230"/>
              <a:ext cx="11221064" cy="49327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46"/>
            <p:cNvSpPr txBox="1"/>
            <p:nvPr/>
          </p:nvSpPr>
          <p:spPr>
            <a:xfrm>
              <a:off x="0" y="4884230"/>
              <a:ext cx="11221064" cy="493277"/>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8. </a:t>
              </a:r>
              <a:r>
                <a:rPr lang="en-US" sz="1400" b="1" i="0" u="none" strike="noStrike" cap="none">
                  <a:solidFill>
                    <a:schemeClr val="dk1"/>
                  </a:solidFill>
                  <a:latin typeface="Arial"/>
                  <a:ea typeface="Arial"/>
                  <a:cs typeface="Arial"/>
                  <a:sym typeface="Arial"/>
                </a:rPr>
                <a:t>Implementación de búsquedas </a:t>
              </a:r>
              <a:r>
                <a:rPr lang="en-US" sz="1400" b="0" i="0" u="none" strike="noStrike" cap="none">
                  <a:solidFill>
                    <a:schemeClr val="dk1"/>
                  </a:solidFill>
                  <a:latin typeface="Arial"/>
                  <a:ea typeface="Arial"/>
                  <a:cs typeface="Arial"/>
                  <a:sym typeface="Arial"/>
                </a:rPr>
                <a:t>activas institucional y comunitaria</a:t>
              </a:r>
              <a:endParaRPr sz="1400" b="0" i="0" u="none" strike="noStrike" cap="none">
                <a:solidFill>
                  <a:schemeClr val="dk1"/>
                </a:solidFill>
                <a:latin typeface="Arial"/>
                <a:ea typeface="Arial"/>
                <a:cs typeface="Arial"/>
                <a:sym typeface="Arial"/>
              </a:endParaRPr>
            </a:p>
          </p:txBody>
        </p:sp>
        <p:cxnSp>
          <p:nvCxnSpPr>
            <p:cNvPr id="827" name="Google Shape;827;p46"/>
            <p:cNvCxnSpPr/>
            <p:nvPr/>
          </p:nvCxnSpPr>
          <p:spPr>
            <a:xfrm>
              <a:off x="0" y="5377507"/>
              <a:ext cx="11221064" cy="0"/>
            </a:xfrm>
            <a:prstGeom prst="straightConnector1">
              <a:avLst/>
            </a:prstGeom>
            <a:solidFill>
              <a:srgbClr val="186923"/>
            </a:solidFill>
            <a:ln w="19050" cap="flat" cmpd="sng">
              <a:solidFill>
                <a:srgbClr val="186923"/>
              </a:solidFill>
              <a:prstDash val="solid"/>
              <a:miter lim="800000"/>
              <a:headEnd type="none" w="sm" len="sm"/>
              <a:tailEnd type="none" w="sm" len="sm"/>
            </a:ln>
          </p:spPr>
        </p:cxnSp>
        <p:sp>
          <p:nvSpPr>
            <p:cNvPr id="828" name="Google Shape;828;p46"/>
            <p:cNvSpPr/>
            <p:nvPr/>
          </p:nvSpPr>
          <p:spPr>
            <a:xfrm>
              <a:off x="0" y="5377507"/>
              <a:ext cx="11221064" cy="49327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46"/>
            <p:cNvSpPr txBox="1"/>
            <p:nvPr/>
          </p:nvSpPr>
          <p:spPr>
            <a:xfrm>
              <a:off x="0" y="5377507"/>
              <a:ext cx="11221064" cy="493277"/>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9. </a:t>
              </a:r>
              <a:r>
                <a:rPr lang="en-US" sz="1400" b="1" i="0" u="none" strike="noStrike" cap="none">
                  <a:solidFill>
                    <a:schemeClr val="dk1"/>
                  </a:solidFill>
                  <a:latin typeface="Arial"/>
                  <a:ea typeface="Arial"/>
                  <a:cs typeface="Arial"/>
                  <a:sym typeface="Arial"/>
                </a:rPr>
                <a:t>Bloqueo con vacuna triple viral. </a:t>
              </a:r>
              <a:r>
                <a:rPr lang="en-US" sz="1400" b="0" i="0" u="none" strike="noStrike" cap="none">
                  <a:solidFill>
                    <a:schemeClr val="dk1"/>
                  </a:solidFill>
                  <a:latin typeface="Arial"/>
                  <a:ea typeface="Arial"/>
                  <a:cs typeface="Arial"/>
                  <a:sym typeface="Arial"/>
                </a:rPr>
                <a:t>El bloqueo en una zona urbana comprende la vacunación en un radio de cinco manzanas a la redonda del domicilio del caso sospechoso</a:t>
              </a:r>
              <a:endParaRPr sz="1400" b="0" i="0" u="none" strike="noStrike" cap="none">
                <a:solidFill>
                  <a:schemeClr val="dk1"/>
                </a:solidFill>
                <a:latin typeface="Arial"/>
                <a:ea typeface="Arial"/>
                <a:cs typeface="Arial"/>
                <a:sym typeface="Arial"/>
              </a:endParaRPr>
            </a:p>
          </p:txBody>
        </p:sp>
      </p:grpSp>
      <p:sp>
        <p:nvSpPr>
          <p:cNvPr id="830" name="Google Shape;830;p46"/>
          <p:cNvSpPr txBox="1"/>
          <p:nvPr/>
        </p:nvSpPr>
        <p:spPr>
          <a:xfrm>
            <a:off x="157950" y="144400"/>
            <a:ext cx="7850424"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Cómo proceder ante un caso de EFE</a:t>
            </a:r>
            <a:endParaRPr sz="2800" b="1" i="0" u="none" strike="noStrike" cap="none">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65"/>
          <p:cNvSpPr txBox="1">
            <a:spLocks noGrp="1"/>
          </p:cNvSpPr>
          <p:nvPr>
            <p:ph type="title"/>
          </p:nvPr>
        </p:nvSpPr>
        <p:spPr>
          <a:xfrm>
            <a:off x="112713" y="-91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a:t>Elaboración de la línea de tiempo</a:t>
            </a:r>
            <a:endParaRPr b="1"/>
          </a:p>
        </p:txBody>
      </p:sp>
      <p:pic>
        <p:nvPicPr>
          <p:cNvPr id="836" name="Google Shape;836;p65"/>
          <p:cNvPicPr preferRelativeResize="0">
            <a:picLocks noGrp="1"/>
          </p:cNvPicPr>
          <p:nvPr>
            <p:ph type="body" idx="1"/>
          </p:nvPr>
        </p:nvPicPr>
        <p:blipFill rotWithShape="1">
          <a:blip r:embed="rId3">
            <a:alphaModFix/>
          </a:blip>
          <a:srcRect/>
          <a:stretch/>
        </p:blipFill>
        <p:spPr>
          <a:xfrm>
            <a:off x="776289" y="4540086"/>
            <a:ext cx="10515600" cy="311861"/>
          </a:xfrm>
          <a:prstGeom prst="rect">
            <a:avLst/>
          </a:prstGeom>
          <a:noFill/>
          <a:ln>
            <a:noFill/>
          </a:ln>
        </p:spPr>
      </p:pic>
      <p:sp>
        <p:nvSpPr>
          <p:cNvPr id="837" name="Google Shape;837;p65"/>
          <p:cNvSpPr/>
          <p:nvPr/>
        </p:nvSpPr>
        <p:spPr>
          <a:xfrm rot="5400000">
            <a:off x="5256212" y="3332885"/>
            <a:ext cx="441325" cy="1993900"/>
          </a:xfrm>
          <a:prstGeom prst="leftBrace">
            <a:avLst>
              <a:gd name="adj1" fmla="val 8333"/>
              <a:gd name="adj2" fmla="val 50000"/>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38" name="Google Shape;838;p65"/>
          <p:cNvSpPr/>
          <p:nvPr/>
        </p:nvSpPr>
        <p:spPr>
          <a:xfrm rot="5400000">
            <a:off x="2420177" y="3039724"/>
            <a:ext cx="461963" cy="2519363"/>
          </a:xfrm>
          <a:prstGeom prst="leftBrace">
            <a:avLst>
              <a:gd name="adj1" fmla="val 8333"/>
              <a:gd name="adj2" fmla="val 50000"/>
            </a:avLst>
          </a:prstGeom>
          <a:noFill/>
          <a:ln w="19050" cap="flat" cmpd="sng">
            <a:solidFill>
              <a:srgbClr val="0F48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39" name="Google Shape;839;p65"/>
          <p:cNvSpPr/>
          <p:nvPr/>
        </p:nvSpPr>
        <p:spPr>
          <a:xfrm rot="5400000">
            <a:off x="7967663" y="2334347"/>
            <a:ext cx="412751" cy="4032251"/>
          </a:xfrm>
          <a:prstGeom prst="leftBrace">
            <a:avLst>
              <a:gd name="adj1" fmla="val 8333"/>
              <a:gd name="adj2" fmla="val 50000"/>
            </a:avLst>
          </a:prstGeom>
          <a:noFill/>
          <a:ln w="19050" cap="flat" cmpd="sng">
            <a:solidFill>
              <a:srgbClr val="0F48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40" name="Google Shape;840;p65"/>
          <p:cNvSpPr/>
          <p:nvPr/>
        </p:nvSpPr>
        <p:spPr>
          <a:xfrm>
            <a:off x="1508077" y="3082174"/>
            <a:ext cx="2376487" cy="935037"/>
          </a:xfrm>
          <a:prstGeom prst="rect">
            <a:avLst/>
          </a:prstGeom>
          <a:solidFill>
            <a:schemeClr val="accent1"/>
          </a:solidFill>
          <a:ln w="25400" cap="flat" cmpd="sng">
            <a:solidFill>
              <a:srgbClr val="0F46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Período de incubación</a:t>
            </a:r>
            <a:endParaRPr/>
          </a:p>
          <a:p>
            <a:pPr marL="0" marR="0" lvl="0" indent="0" algn="ctr"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7 a 21 días </a:t>
            </a:r>
            <a:r>
              <a:rPr lang="en-US" sz="1200" b="1" i="0" u="none" strike="noStrike" cap="none">
                <a:solidFill>
                  <a:schemeClr val="lt1"/>
                </a:solidFill>
                <a:latin typeface="Arial"/>
                <a:ea typeface="Arial"/>
                <a:cs typeface="Arial"/>
                <a:sym typeface="Arial"/>
              </a:rPr>
              <a:t>antes</a:t>
            </a:r>
            <a:r>
              <a:rPr lang="en-US" sz="1100" b="1" i="0" u="none" strike="noStrike" cap="none">
                <a:solidFill>
                  <a:schemeClr val="lt1"/>
                </a:solidFill>
                <a:latin typeface="Arial"/>
                <a:ea typeface="Arial"/>
                <a:cs typeface="Arial"/>
                <a:sym typeface="Arial"/>
              </a:rPr>
              <a:t> inicio exantema</a:t>
            </a:r>
            <a:endParaRPr/>
          </a:p>
          <a:p>
            <a:pPr marL="0" marR="0" lvl="0" indent="0" algn="ctr"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Identificación de la fuente de infección</a:t>
            </a:r>
            <a:endParaRPr/>
          </a:p>
        </p:txBody>
      </p:sp>
      <p:sp>
        <p:nvSpPr>
          <p:cNvPr id="841" name="Google Shape;841;p65"/>
          <p:cNvSpPr/>
          <p:nvPr/>
        </p:nvSpPr>
        <p:spPr>
          <a:xfrm>
            <a:off x="4246745" y="2777382"/>
            <a:ext cx="2376488" cy="935039"/>
          </a:xfrm>
          <a:prstGeom prst="rect">
            <a:avLst/>
          </a:prstGeom>
          <a:solidFill>
            <a:schemeClr val="accent1"/>
          </a:solidFill>
          <a:ln w="25400" cap="flat" cmpd="sng">
            <a:solidFill>
              <a:srgbClr val="0F46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Período de Transmisibilidad</a:t>
            </a:r>
            <a:endParaRPr/>
          </a:p>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Aislamiento del caso</a:t>
            </a:r>
            <a:endParaRPr/>
          </a:p>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Identificación de contactos</a:t>
            </a:r>
            <a:endParaRPr/>
          </a:p>
        </p:txBody>
      </p:sp>
      <p:sp>
        <p:nvSpPr>
          <p:cNvPr id="842" name="Google Shape;842;p65"/>
          <p:cNvSpPr/>
          <p:nvPr/>
        </p:nvSpPr>
        <p:spPr>
          <a:xfrm>
            <a:off x="7076083" y="2878568"/>
            <a:ext cx="2376487" cy="936625"/>
          </a:xfrm>
          <a:prstGeom prst="rect">
            <a:avLst/>
          </a:prstGeom>
          <a:solidFill>
            <a:schemeClr val="accent1"/>
          </a:solidFill>
          <a:ln w="25400" cap="flat" cmpd="sng">
            <a:solidFill>
              <a:srgbClr val="0F46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Vigilancia de todos los contactos</a:t>
            </a:r>
            <a:endParaRPr/>
          </a:p>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Un caso no descubierto puede mantener la transmisión</a:t>
            </a:r>
            <a:endParaRPr/>
          </a:p>
        </p:txBody>
      </p:sp>
      <p:sp>
        <p:nvSpPr>
          <p:cNvPr id="843" name="Google Shape;843;p65"/>
          <p:cNvSpPr/>
          <p:nvPr/>
        </p:nvSpPr>
        <p:spPr>
          <a:xfrm>
            <a:off x="911425" y="1508787"/>
            <a:ext cx="3182937" cy="1446550"/>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FF0000"/>
                </a:solidFill>
                <a:latin typeface="Arial"/>
                <a:ea typeface="Arial"/>
                <a:cs typeface="Arial"/>
                <a:sym typeface="Arial"/>
              </a:rPr>
              <a:t>          ¿Donde se ha contagiado? </a:t>
            </a:r>
            <a:endParaRPr/>
          </a:p>
          <a:p>
            <a:pPr marL="171446" marR="0" lvl="0" indent="-171446"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Identificación de la fecha probable de infección. </a:t>
            </a:r>
            <a:endParaRPr/>
          </a:p>
          <a:p>
            <a:pPr marL="171446" marR="0" lvl="0" indent="-171446"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Personas con las que vive </a:t>
            </a:r>
            <a:endParaRPr/>
          </a:p>
          <a:p>
            <a:pPr marL="171446" marR="0" lvl="0" indent="-171446"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Lugares visitados</a:t>
            </a:r>
            <a:endParaRPr/>
          </a:p>
          <a:p>
            <a:pPr marL="171446" marR="0" lvl="0" indent="-171446"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Transporte utilizado </a:t>
            </a:r>
            <a:endParaRPr/>
          </a:p>
          <a:p>
            <a:pPr marL="171446" marR="0" lvl="0" indent="-171446"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Acitivades sociales/religiosas/laborales/educativas</a:t>
            </a:r>
            <a:endParaRPr/>
          </a:p>
        </p:txBody>
      </p:sp>
      <p:sp>
        <p:nvSpPr>
          <p:cNvPr id="844" name="Google Shape;844;p65"/>
          <p:cNvSpPr/>
          <p:nvPr/>
        </p:nvSpPr>
        <p:spPr>
          <a:xfrm>
            <a:off x="4175126" y="1571930"/>
            <a:ext cx="2390775" cy="1107996"/>
          </a:xfrm>
          <a:prstGeom prst="rect">
            <a:avLst/>
          </a:prstGeom>
          <a:noFill/>
          <a:ln w="9525" cap="flat" cmpd="sng">
            <a:solidFill>
              <a:schemeClr val="l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0000"/>
                </a:solidFill>
                <a:latin typeface="Arial"/>
                <a:ea typeface="Arial"/>
                <a:cs typeface="Arial"/>
                <a:sym typeface="Arial"/>
              </a:rPr>
              <a:t>          ¿A quien contagió?</a:t>
            </a:r>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 Fechas de contagio</a:t>
            </a:r>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 Identificación de las rutas que realizó en este periodo.</a:t>
            </a:r>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 Personas con la que vive</a:t>
            </a:r>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-Lugares visitados</a:t>
            </a:r>
            <a:endParaRPr/>
          </a:p>
        </p:txBody>
      </p:sp>
      <p:sp>
        <p:nvSpPr>
          <p:cNvPr id="845" name="Google Shape;845;p65"/>
          <p:cNvSpPr/>
          <p:nvPr/>
        </p:nvSpPr>
        <p:spPr>
          <a:xfrm>
            <a:off x="7040563" y="1910484"/>
            <a:ext cx="3149600" cy="769441"/>
          </a:xfrm>
          <a:prstGeom prst="rect">
            <a:avLst/>
          </a:prstGeom>
          <a:noFill/>
          <a:ln w="9525" cap="flat" cmpd="sng">
            <a:solidFill>
              <a:schemeClr val="l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0000"/>
                </a:solidFill>
                <a:latin typeface="Arial"/>
                <a:ea typeface="Arial"/>
                <a:cs typeface="Arial"/>
                <a:sym typeface="Arial"/>
              </a:rPr>
              <a:t>¿Cómo evitar el contagio de otras personas?</a:t>
            </a:r>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 Seguimiento de todos los contactos</a:t>
            </a:r>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-Vacunar a todos los contactos de los contactos, adelantarse al virus</a:t>
            </a:r>
            <a:endParaRPr/>
          </a:p>
        </p:txBody>
      </p:sp>
      <p:sp>
        <p:nvSpPr>
          <p:cNvPr id="846" name="Google Shape;846;p65"/>
          <p:cNvSpPr/>
          <p:nvPr/>
        </p:nvSpPr>
        <p:spPr>
          <a:xfrm>
            <a:off x="4213118" y="3746622"/>
            <a:ext cx="2472151" cy="307777"/>
          </a:xfrm>
          <a:prstGeom prst="rect">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Fecha de inicio de exantema</a:t>
            </a:r>
            <a:endParaRPr/>
          </a:p>
        </p:txBody>
      </p:sp>
      <p:cxnSp>
        <p:nvCxnSpPr>
          <p:cNvPr id="847" name="Google Shape;847;p65"/>
          <p:cNvCxnSpPr/>
          <p:nvPr/>
        </p:nvCxnSpPr>
        <p:spPr>
          <a:xfrm>
            <a:off x="5897563" y="4804496"/>
            <a:ext cx="520800" cy="519000"/>
          </a:xfrm>
          <a:prstGeom prst="bentConnector3">
            <a:avLst>
              <a:gd name="adj1" fmla="val -2340"/>
            </a:avLst>
          </a:prstGeom>
          <a:noFill/>
          <a:ln w="9525" cap="flat" cmpd="sng">
            <a:solidFill>
              <a:srgbClr val="115D81"/>
            </a:solidFill>
            <a:prstDash val="solid"/>
            <a:round/>
            <a:headEnd type="none" w="sm" len="sm"/>
            <a:tailEnd type="triangle" w="med" len="med"/>
          </a:ln>
        </p:spPr>
      </p:cxnSp>
      <p:sp>
        <p:nvSpPr>
          <p:cNvPr id="848" name="Google Shape;848;p65"/>
          <p:cNvSpPr/>
          <p:nvPr/>
        </p:nvSpPr>
        <p:spPr>
          <a:xfrm>
            <a:off x="6169721" y="5095008"/>
            <a:ext cx="2856441"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1. Notificación inmediata: 24 hs</a:t>
            </a:r>
            <a:endParaRPr sz="1200" b="0" i="0" u="none" strike="noStrike" cap="none">
              <a:solidFill>
                <a:schemeClr val="dk1"/>
              </a:solidFill>
              <a:latin typeface="Arial"/>
              <a:ea typeface="Arial"/>
              <a:cs typeface="Arial"/>
              <a:sym typeface="Arial"/>
            </a:endParaRPr>
          </a:p>
        </p:txBody>
      </p:sp>
      <p:cxnSp>
        <p:nvCxnSpPr>
          <p:cNvPr id="849" name="Google Shape;849;p65"/>
          <p:cNvCxnSpPr/>
          <p:nvPr/>
        </p:nvCxnSpPr>
        <p:spPr>
          <a:xfrm rot="-5400000" flipH="1">
            <a:off x="5837213" y="5039472"/>
            <a:ext cx="843000" cy="430200"/>
          </a:xfrm>
          <a:prstGeom prst="bentConnector3">
            <a:avLst>
              <a:gd name="adj1" fmla="val 101760"/>
            </a:avLst>
          </a:prstGeom>
          <a:noFill/>
          <a:ln w="9525" cap="flat" cmpd="sng">
            <a:solidFill>
              <a:srgbClr val="115D81"/>
            </a:solidFill>
            <a:prstDash val="solid"/>
            <a:round/>
            <a:headEnd type="none" w="sm" len="sm"/>
            <a:tailEnd type="triangle" w="med" len="med"/>
          </a:ln>
        </p:spPr>
      </p:cxnSp>
      <p:sp>
        <p:nvSpPr>
          <p:cNvPr id="850" name="Google Shape;850;p65"/>
          <p:cNvSpPr/>
          <p:nvPr/>
        </p:nvSpPr>
        <p:spPr>
          <a:xfrm>
            <a:off x="6148959" y="5462376"/>
            <a:ext cx="3744416"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2. Investigación dentro de 48 hs de notificado</a:t>
            </a:r>
            <a:endParaRPr/>
          </a:p>
        </p:txBody>
      </p:sp>
      <p:cxnSp>
        <p:nvCxnSpPr>
          <p:cNvPr id="851" name="Google Shape;851;p65"/>
          <p:cNvCxnSpPr/>
          <p:nvPr/>
        </p:nvCxnSpPr>
        <p:spPr>
          <a:xfrm rot="-5400000" flipH="1">
            <a:off x="5804726" y="5281509"/>
            <a:ext cx="1188900" cy="333300"/>
          </a:xfrm>
          <a:prstGeom prst="bentConnector3">
            <a:avLst>
              <a:gd name="adj1" fmla="val 100490"/>
            </a:avLst>
          </a:prstGeom>
          <a:noFill/>
          <a:ln w="9525" cap="flat" cmpd="sng">
            <a:solidFill>
              <a:srgbClr val="115D81"/>
            </a:solidFill>
            <a:prstDash val="solid"/>
            <a:round/>
            <a:headEnd type="none" w="sm" len="sm"/>
            <a:tailEnd type="triangle" w="med" len="med"/>
          </a:ln>
        </p:spPr>
      </p:cxnSp>
      <p:sp>
        <p:nvSpPr>
          <p:cNvPr id="852" name="Google Shape;852;p65"/>
          <p:cNvSpPr/>
          <p:nvPr/>
        </p:nvSpPr>
        <p:spPr>
          <a:xfrm>
            <a:off x="6418263" y="5829743"/>
            <a:ext cx="3326143"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3. Bloqueo de vacunación, dentro de las 72 hs</a:t>
            </a: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g2d31494443e_0_36"/>
          <p:cNvSpPr txBox="1"/>
          <p:nvPr/>
        </p:nvSpPr>
        <p:spPr>
          <a:xfrm>
            <a:off x="116405" y="555342"/>
            <a:ext cx="10044000" cy="877800"/>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l" rtl="0">
              <a:lnSpc>
                <a:spcPct val="90000"/>
              </a:lnSpc>
              <a:spcBef>
                <a:spcPts val="0"/>
              </a:spcBef>
              <a:spcAft>
                <a:spcPts val="0"/>
              </a:spcAft>
              <a:buClr>
                <a:srgbClr val="FFFFFF"/>
              </a:buClr>
              <a:buSzPct val="100000"/>
              <a:buFont typeface="Arial"/>
              <a:buNone/>
            </a:pPr>
            <a:r>
              <a:rPr lang="en-US" sz="4000" b="0" i="0" u="none" strike="noStrike" cap="none">
                <a:solidFill>
                  <a:srgbClr val="FFFFFF"/>
                </a:solidFill>
                <a:latin typeface="Arial"/>
                <a:ea typeface="Arial"/>
                <a:cs typeface="Arial"/>
                <a:sym typeface="Arial"/>
              </a:rPr>
              <a:t>Infecciones respiratorias agudas </a:t>
            </a:r>
            <a:r>
              <a:rPr lang="en-US" sz="4000" b="0" i="0" u="none" strike="noStrike" cap="none">
                <a:solidFill>
                  <a:schemeClr val="lt1"/>
                </a:solidFill>
                <a:latin typeface="Play"/>
                <a:ea typeface="Play"/>
                <a:cs typeface="Play"/>
                <a:sym typeface="Play"/>
              </a:rPr>
              <a:t>(IRAs) </a:t>
            </a:r>
            <a:br>
              <a:rPr lang="en-US" sz="1600" b="0" i="0" u="none" strike="noStrike" cap="none">
                <a:solidFill>
                  <a:schemeClr val="lt1"/>
                </a:solidFill>
                <a:latin typeface="Play"/>
                <a:ea typeface="Play"/>
                <a:cs typeface="Play"/>
                <a:sym typeface="Play"/>
              </a:rPr>
            </a:br>
            <a:endParaRPr sz="4000" b="0" i="0" u="none" strike="noStrike" cap="none">
              <a:solidFill>
                <a:schemeClr val="lt1"/>
              </a:solidFill>
              <a:latin typeface="Play"/>
              <a:ea typeface="Play"/>
              <a:cs typeface="Play"/>
              <a:sym typeface="Play"/>
            </a:endParaRPr>
          </a:p>
        </p:txBody>
      </p:sp>
      <p:pic>
        <p:nvPicPr>
          <p:cNvPr id="858" name="Google Shape;858;g2d31494443e_0_36" descr="Imagen borrosa de una persona&#10;&#10;Descripción generada automáticamente con confianza baja"/>
          <p:cNvPicPr preferRelativeResize="0"/>
          <p:nvPr/>
        </p:nvPicPr>
        <p:blipFill rotWithShape="1">
          <a:blip r:embed="rId3">
            <a:alphaModFix/>
          </a:blip>
          <a:srcRect l="24046" r="24549"/>
          <a:stretch/>
        </p:blipFill>
        <p:spPr>
          <a:xfrm>
            <a:off x="0" y="2580968"/>
            <a:ext cx="12190095" cy="1642340"/>
          </a:xfrm>
          <a:custGeom>
            <a:avLst/>
            <a:gdLst/>
            <a:ahLst/>
            <a:cxnLst/>
            <a:rect l="l" t="t" r="r" b="b"/>
            <a:pathLst>
              <a:path w="4114800" h="5712488" extrusionOk="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859" name="Google Shape;859;g2d31494443e_0_36"/>
          <p:cNvSpPr txBox="1">
            <a:spLocks noGrp="1"/>
          </p:cNvSpPr>
          <p:nvPr>
            <p:ph type="title"/>
          </p:nvPr>
        </p:nvSpPr>
        <p:spPr>
          <a:xfrm>
            <a:off x="816077" y="2990135"/>
            <a:ext cx="10559700" cy="877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6600"/>
              <a:buFont typeface="Arial"/>
              <a:buNone/>
            </a:pPr>
            <a:r>
              <a:rPr lang="en-US" sz="6600">
                <a:solidFill>
                  <a:schemeClr val="lt1"/>
                </a:solidFill>
                <a:latin typeface="Arial"/>
                <a:ea typeface="Arial"/>
                <a:cs typeface="Arial"/>
                <a:sym typeface="Arial"/>
              </a:rPr>
              <a:t>Dengue</a:t>
            </a:r>
            <a:endParaRPr sz="6600">
              <a:solidFill>
                <a:schemeClr val="lt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g2d31494443e_0_12"/>
          <p:cNvSpPr txBox="1">
            <a:spLocks noGrp="1"/>
          </p:cNvSpPr>
          <p:nvPr>
            <p:ph type="body" idx="1"/>
          </p:nvPr>
        </p:nvSpPr>
        <p:spPr>
          <a:xfrm>
            <a:off x="568120" y="2818911"/>
            <a:ext cx="6407340" cy="3740229"/>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000000"/>
              </a:buClr>
              <a:buSzPts val="1100"/>
              <a:buFont typeface="Arial"/>
              <a:buNone/>
            </a:pPr>
            <a:r>
              <a:rPr lang="en-US" sz="1100" dirty="0">
                <a:solidFill>
                  <a:srgbClr val="000000"/>
                </a:solidFill>
                <a:latin typeface="Arial"/>
                <a:ea typeface="Arial"/>
                <a:cs typeface="Arial"/>
                <a:sym typeface="Arial"/>
              </a:rPr>
              <a:t> </a:t>
            </a:r>
            <a:endParaRPr sz="1400" dirty="0">
              <a:solidFill>
                <a:srgbClr val="000000"/>
              </a:solidFill>
              <a:latin typeface="Arial"/>
              <a:ea typeface="Arial"/>
              <a:cs typeface="Arial"/>
              <a:sym typeface="Arial"/>
            </a:endParaRPr>
          </a:p>
          <a:p>
            <a:pPr marL="228600" lvl="0" indent="-228600" algn="l" rtl="0">
              <a:lnSpc>
                <a:spcPct val="150000"/>
              </a:lnSpc>
              <a:spcBef>
                <a:spcPts val="0"/>
              </a:spcBef>
              <a:spcAft>
                <a:spcPts val="0"/>
              </a:spcAft>
              <a:buClr>
                <a:srgbClr val="000000"/>
              </a:buClr>
              <a:buSzPts val="1100"/>
              <a:buAutoNum type="alphaLcParenR"/>
            </a:pPr>
            <a:r>
              <a:rPr lang="en-US" sz="1600" dirty="0" err="1">
                <a:solidFill>
                  <a:srgbClr val="000000"/>
                </a:solidFill>
                <a:latin typeface="Arial"/>
                <a:ea typeface="Arial"/>
                <a:cs typeface="Arial"/>
                <a:sym typeface="Arial"/>
              </a:rPr>
              <a:t>Cefaleas</a:t>
            </a:r>
            <a:r>
              <a:rPr lang="en-US" sz="1600" dirty="0">
                <a:solidFill>
                  <a:srgbClr val="000000"/>
                </a:solidFill>
                <a:latin typeface="Arial"/>
                <a:ea typeface="Arial"/>
                <a:cs typeface="Arial"/>
                <a:sym typeface="Arial"/>
              </a:rPr>
              <a:t> y/o dolor </a:t>
            </a:r>
            <a:r>
              <a:rPr lang="en-US" sz="1600" dirty="0" err="1">
                <a:solidFill>
                  <a:srgbClr val="000000"/>
                </a:solidFill>
                <a:latin typeface="Arial"/>
                <a:ea typeface="Arial"/>
                <a:cs typeface="Arial"/>
                <a:sym typeface="Arial"/>
              </a:rPr>
              <a:t>retrocular</a:t>
            </a:r>
            <a:r>
              <a:rPr lang="en-US" sz="1600" dirty="0">
                <a:solidFill>
                  <a:srgbClr val="000000"/>
                </a:solidFill>
                <a:latin typeface="Arial"/>
                <a:ea typeface="Arial"/>
                <a:cs typeface="Arial"/>
                <a:sym typeface="Arial"/>
              </a:rPr>
              <a:t>;</a:t>
            </a:r>
            <a:endParaRPr sz="1800" dirty="0">
              <a:solidFill>
                <a:srgbClr val="000000"/>
              </a:solidFill>
              <a:latin typeface="Arial"/>
              <a:ea typeface="Arial"/>
              <a:cs typeface="Arial"/>
              <a:sym typeface="Arial"/>
            </a:endParaRPr>
          </a:p>
          <a:p>
            <a:pPr marL="228600" lvl="0" indent="-228600" algn="l" rtl="0">
              <a:lnSpc>
                <a:spcPct val="150000"/>
              </a:lnSpc>
              <a:spcBef>
                <a:spcPts val="0"/>
              </a:spcBef>
              <a:spcAft>
                <a:spcPts val="0"/>
              </a:spcAft>
              <a:buClr>
                <a:srgbClr val="000000"/>
              </a:buClr>
              <a:buSzPts val="1100"/>
              <a:buAutoNum type="alphaLcParenR"/>
            </a:pPr>
            <a:r>
              <a:rPr lang="en-US" sz="1600" dirty="0" err="1">
                <a:solidFill>
                  <a:srgbClr val="000000"/>
                </a:solidFill>
                <a:latin typeface="Arial"/>
                <a:ea typeface="Arial"/>
                <a:cs typeface="Arial"/>
                <a:sym typeface="Arial"/>
              </a:rPr>
              <a:t>Mialgias</a:t>
            </a:r>
            <a:r>
              <a:rPr lang="en-US" sz="1600" dirty="0">
                <a:solidFill>
                  <a:srgbClr val="000000"/>
                </a:solidFill>
                <a:latin typeface="Arial"/>
                <a:ea typeface="Arial"/>
                <a:cs typeface="Arial"/>
                <a:sym typeface="Arial"/>
              </a:rPr>
              <a:t>/</a:t>
            </a:r>
            <a:r>
              <a:rPr lang="en-US" sz="1600" dirty="0" err="1">
                <a:solidFill>
                  <a:srgbClr val="000000"/>
                </a:solidFill>
                <a:latin typeface="Arial"/>
                <a:ea typeface="Arial"/>
                <a:cs typeface="Arial"/>
                <a:sym typeface="Arial"/>
              </a:rPr>
              <a:t>artralgias</a:t>
            </a:r>
            <a:r>
              <a:rPr lang="en-US" sz="1600" dirty="0">
                <a:solidFill>
                  <a:srgbClr val="000000"/>
                </a:solidFill>
                <a:latin typeface="Arial"/>
                <a:ea typeface="Arial"/>
                <a:cs typeface="Arial"/>
                <a:sym typeface="Arial"/>
              </a:rPr>
              <a:t>/</a:t>
            </a:r>
            <a:r>
              <a:rPr lang="en-US" sz="1600" dirty="0" err="1">
                <a:solidFill>
                  <a:srgbClr val="000000"/>
                </a:solidFill>
                <a:latin typeface="Arial"/>
                <a:ea typeface="Arial"/>
                <a:cs typeface="Arial"/>
                <a:sym typeface="Arial"/>
              </a:rPr>
              <a:t>malestar</a:t>
            </a:r>
            <a:r>
              <a:rPr lang="en-US" sz="1600" dirty="0">
                <a:solidFill>
                  <a:srgbClr val="000000"/>
                </a:solidFill>
                <a:latin typeface="Arial"/>
                <a:ea typeface="Arial"/>
                <a:cs typeface="Arial"/>
                <a:sym typeface="Arial"/>
              </a:rPr>
              <a:t> general;</a:t>
            </a:r>
            <a:endParaRPr sz="1800" dirty="0">
              <a:solidFill>
                <a:srgbClr val="000000"/>
              </a:solidFill>
              <a:latin typeface="Arial"/>
              <a:ea typeface="Arial"/>
              <a:cs typeface="Arial"/>
              <a:sym typeface="Arial"/>
            </a:endParaRPr>
          </a:p>
          <a:p>
            <a:pPr marL="228600" lvl="0" indent="-228600" algn="l" rtl="0">
              <a:lnSpc>
                <a:spcPct val="150000"/>
              </a:lnSpc>
              <a:spcBef>
                <a:spcPts val="0"/>
              </a:spcBef>
              <a:spcAft>
                <a:spcPts val="0"/>
              </a:spcAft>
              <a:buClr>
                <a:srgbClr val="000000"/>
              </a:buClr>
              <a:buSzPts val="1100"/>
              <a:buAutoNum type="alphaLcParenR"/>
            </a:pPr>
            <a:r>
              <a:rPr lang="en-US" sz="1600" dirty="0" err="1">
                <a:solidFill>
                  <a:srgbClr val="000000"/>
                </a:solidFill>
                <a:latin typeface="Arial"/>
                <a:ea typeface="Arial"/>
                <a:cs typeface="Arial"/>
                <a:sym typeface="Arial"/>
              </a:rPr>
              <a:t>Erupciones</a:t>
            </a:r>
            <a:r>
              <a:rPr lang="en-US" sz="1600" dirty="0">
                <a:solidFill>
                  <a:srgbClr val="000000"/>
                </a:solidFill>
                <a:latin typeface="Arial"/>
                <a:ea typeface="Arial"/>
                <a:cs typeface="Arial"/>
                <a:sym typeface="Arial"/>
              </a:rPr>
              <a:t> </a:t>
            </a:r>
            <a:r>
              <a:rPr lang="en-US" sz="1600" dirty="0" err="1">
                <a:solidFill>
                  <a:srgbClr val="000000"/>
                </a:solidFill>
                <a:latin typeface="Arial"/>
                <a:ea typeface="Arial"/>
                <a:cs typeface="Arial"/>
                <a:sym typeface="Arial"/>
              </a:rPr>
              <a:t>cutáneas</a:t>
            </a:r>
            <a:r>
              <a:rPr lang="en-US" sz="1600" dirty="0">
                <a:solidFill>
                  <a:srgbClr val="000000"/>
                </a:solidFill>
                <a:latin typeface="Arial"/>
                <a:ea typeface="Arial"/>
                <a:cs typeface="Arial"/>
                <a:sym typeface="Arial"/>
              </a:rPr>
              <a:t>; </a:t>
            </a:r>
            <a:endParaRPr sz="1800" dirty="0">
              <a:solidFill>
                <a:srgbClr val="000000"/>
              </a:solidFill>
              <a:latin typeface="Arial"/>
              <a:ea typeface="Arial"/>
              <a:cs typeface="Arial"/>
              <a:sym typeface="Arial"/>
            </a:endParaRPr>
          </a:p>
          <a:p>
            <a:pPr marL="228600" lvl="0" indent="-228600" algn="l" rtl="0">
              <a:lnSpc>
                <a:spcPct val="150000"/>
              </a:lnSpc>
              <a:spcBef>
                <a:spcPts val="0"/>
              </a:spcBef>
              <a:spcAft>
                <a:spcPts val="0"/>
              </a:spcAft>
              <a:buClr>
                <a:srgbClr val="000000"/>
              </a:buClr>
              <a:buSzPts val="1100"/>
              <a:buAutoNum type="alphaLcParenR"/>
            </a:pPr>
            <a:r>
              <a:rPr lang="en-US" sz="1600" dirty="0" err="1">
                <a:solidFill>
                  <a:srgbClr val="000000"/>
                </a:solidFill>
                <a:latin typeface="Arial"/>
                <a:ea typeface="Arial"/>
                <a:cs typeface="Arial"/>
                <a:sym typeface="Arial"/>
              </a:rPr>
              <a:t>Diarrea</a:t>
            </a:r>
            <a:r>
              <a:rPr lang="en-US" sz="1600" dirty="0">
                <a:solidFill>
                  <a:srgbClr val="000000"/>
                </a:solidFill>
                <a:latin typeface="Arial"/>
                <a:ea typeface="Arial"/>
                <a:cs typeface="Arial"/>
                <a:sym typeface="Arial"/>
              </a:rPr>
              <a:t>, </a:t>
            </a:r>
            <a:r>
              <a:rPr lang="en-US" sz="1600" dirty="0" err="1">
                <a:solidFill>
                  <a:srgbClr val="000000"/>
                </a:solidFill>
                <a:latin typeface="Arial"/>
                <a:ea typeface="Arial"/>
                <a:cs typeface="Arial"/>
                <a:sym typeface="Arial"/>
              </a:rPr>
              <a:t>vómitos</a:t>
            </a:r>
            <a:r>
              <a:rPr lang="en-US" sz="1600" dirty="0">
                <a:solidFill>
                  <a:srgbClr val="000000"/>
                </a:solidFill>
                <a:latin typeface="Arial"/>
                <a:ea typeface="Arial"/>
                <a:cs typeface="Arial"/>
                <a:sym typeface="Arial"/>
              </a:rPr>
              <a:t>; </a:t>
            </a:r>
            <a:endParaRPr sz="1800" dirty="0">
              <a:solidFill>
                <a:srgbClr val="000000"/>
              </a:solidFill>
              <a:latin typeface="Arial"/>
              <a:ea typeface="Arial"/>
              <a:cs typeface="Arial"/>
              <a:sym typeface="Arial"/>
            </a:endParaRPr>
          </a:p>
          <a:p>
            <a:pPr marL="228600" lvl="0" indent="-228600" algn="l" rtl="0">
              <a:lnSpc>
                <a:spcPct val="150000"/>
              </a:lnSpc>
              <a:spcBef>
                <a:spcPts val="0"/>
              </a:spcBef>
              <a:spcAft>
                <a:spcPts val="0"/>
              </a:spcAft>
              <a:buClr>
                <a:srgbClr val="000000"/>
              </a:buClr>
              <a:buSzPts val="1100"/>
              <a:buAutoNum type="alphaLcParenR"/>
            </a:pPr>
            <a:r>
              <a:rPr lang="en-US" sz="1600" dirty="0">
                <a:solidFill>
                  <a:srgbClr val="000000"/>
                </a:solidFill>
                <a:latin typeface="Arial"/>
                <a:ea typeface="Arial"/>
                <a:cs typeface="Arial"/>
                <a:sym typeface="Arial"/>
              </a:rPr>
              <a:t>Anorexia y </a:t>
            </a:r>
            <a:r>
              <a:rPr lang="en-US" sz="1600" dirty="0" err="1">
                <a:solidFill>
                  <a:srgbClr val="000000"/>
                </a:solidFill>
                <a:latin typeface="Arial"/>
                <a:ea typeface="Arial"/>
                <a:cs typeface="Arial"/>
                <a:sym typeface="Arial"/>
              </a:rPr>
              <a:t>náuseas</a:t>
            </a:r>
            <a:r>
              <a:rPr lang="en-US" sz="1600" dirty="0">
                <a:solidFill>
                  <a:srgbClr val="000000"/>
                </a:solidFill>
                <a:latin typeface="Arial"/>
                <a:ea typeface="Arial"/>
                <a:cs typeface="Arial"/>
                <a:sym typeface="Arial"/>
              </a:rPr>
              <a:t>; </a:t>
            </a:r>
            <a:endParaRPr sz="1800" dirty="0">
              <a:solidFill>
                <a:srgbClr val="000000"/>
              </a:solidFill>
              <a:latin typeface="Arial"/>
              <a:ea typeface="Arial"/>
              <a:cs typeface="Arial"/>
              <a:sym typeface="Arial"/>
            </a:endParaRPr>
          </a:p>
          <a:p>
            <a:pPr marL="228600" lvl="0" indent="-228600" algn="l" rtl="0">
              <a:lnSpc>
                <a:spcPct val="150000"/>
              </a:lnSpc>
              <a:spcBef>
                <a:spcPts val="0"/>
              </a:spcBef>
              <a:spcAft>
                <a:spcPts val="0"/>
              </a:spcAft>
              <a:buClr>
                <a:srgbClr val="000000"/>
              </a:buClr>
              <a:buSzPts val="1100"/>
              <a:buAutoNum type="alphaLcParenR"/>
            </a:pPr>
            <a:r>
              <a:rPr lang="en-US" sz="1600" dirty="0" err="1">
                <a:solidFill>
                  <a:srgbClr val="000000"/>
                </a:solidFill>
                <a:latin typeface="Arial"/>
                <a:ea typeface="Arial"/>
                <a:cs typeface="Arial"/>
                <a:sym typeface="Arial"/>
              </a:rPr>
              <a:t>Petequias</a:t>
            </a:r>
            <a:r>
              <a:rPr lang="en-US" sz="1600" dirty="0">
                <a:solidFill>
                  <a:srgbClr val="000000"/>
                </a:solidFill>
                <a:latin typeface="Arial"/>
                <a:ea typeface="Arial"/>
                <a:cs typeface="Arial"/>
                <a:sym typeface="Arial"/>
              </a:rPr>
              <a:t>, </a:t>
            </a:r>
            <a:r>
              <a:rPr lang="en-US" sz="1600" dirty="0" err="1">
                <a:solidFill>
                  <a:srgbClr val="000000"/>
                </a:solidFill>
                <a:latin typeface="Arial"/>
                <a:ea typeface="Arial"/>
                <a:cs typeface="Arial"/>
                <a:sym typeface="Arial"/>
              </a:rPr>
              <a:t>púrpura</a:t>
            </a:r>
            <a:r>
              <a:rPr lang="en-US" sz="1600" dirty="0">
                <a:solidFill>
                  <a:srgbClr val="000000"/>
                </a:solidFill>
                <a:latin typeface="Arial"/>
                <a:ea typeface="Arial"/>
                <a:cs typeface="Arial"/>
                <a:sym typeface="Arial"/>
              </a:rPr>
              <a:t> y </a:t>
            </a:r>
            <a:r>
              <a:rPr lang="en-US" sz="1600" dirty="0" err="1">
                <a:solidFill>
                  <a:srgbClr val="000000"/>
                </a:solidFill>
                <a:latin typeface="Arial"/>
                <a:ea typeface="Arial"/>
                <a:cs typeface="Arial"/>
                <a:sym typeface="Arial"/>
              </a:rPr>
              <a:t>otras</a:t>
            </a:r>
            <a:r>
              <a:rPr lang="en-US" sz="1600" dirty="0">
                <a:solidFill>
                  <a:srgbClr val="000000"/>
                </a:solidFill>
                <a:latin typeface="Arial"/>
                <a:ea typeface="Arial"/>
                <a:cs typeface="Arial"/>
                <a:sym typeface="Arial"/>
              </a:rPr>
              <a:t>; </a:t>
            </a:r>
            <a:r>
              <a:rPr lang="en-US" sz="1600" dirty="0" err="1">
                <a:solidFill>
                  <a:srgbClr val="000000"/>
                </a:solidFill>
                <a:latin typeface="Arial"/>
                <a:ea typeface="Arial"/>
                <a:cs typeface="Arial"/>
                <a:sym typeface="Arial"/>
              </a:rPr>
              <a:t>manifestaciones</a:t>
            </a:r>
            <a:r>
              <a:rPr lang="en-US" sz="1600" dirty="0">
                <a:solidFill>
                  <a:srgbClr val="000000"/>
                </a:solidFill>
                <a:latin typeface="Arial"/>
                <a:ea typeface="Arial"/>
                <a:cs typeface="Arial"/>
                <a:sym typeface="Arial"/>
              </a:rPr>
              <a:t> </a:t>
            </a:r>
            <a:r>
              <a:rPr lang="en-US" sz="1600" dirty="0" err="1">
                <a:solidFill>
                  <a:srgbClr val="000000"/>
                </a:solidFill>
                <a:latin typeface="Arial"/>
                <a:ea typeface="Arial"/>
                <a:cs typeface="Arial"/>
                <a:sym typeface="Arial"/>
              </a:rPr>
              <a:t>hemorrágicas</a:t>
            </a:r>
            <a:r>
              <a:rPr lang="en-US" sz="1600" dirty="0">
                <a:solidFill>
                  <a:srgbClr val="000000"/>
                </a:solidFill>
                <a:latin typeface="Arial"/>
                <a:ea typeface="Arial"/>
                <a:cs typeface="Arial"/>
                <a:sym typeface="Arial"/>
              </a:rPr>
              <a:t>, </a:t>
            </a:r>
            <a:r>
              <a:rPr lang="en-US" sz="1600" dirty="0" err="1">
                <a:solidFill>
                  <a:srgbClr val="000000"/>
                </a:solidFill>
                <a:latin typeface="Arial"/>
                <a:ea typeface="Arial"/>
                <a:cs typeface="Arial"/>
                <a:sym typeface="Arial"/>
              </a:rPr>
              <a:t>prueba</a:t>
            </a:r>
            <a:r>
              <a:rPr lang="en-US" sz="1600" dirty="0">
                <a:solidFill>
                  <a:srgbClr val="000000"/>
                </a:solidFill>
                <a:latin typeface="Arial"/>
                <a:ea typeface="Arial"/>
                <a:cs typeface="Arial"/>
                <a:sym typeface="Arial"/>
              </a:rPr>
              <a:t> de </a:t>
            </a:r>
            <a:r>
              <a:rPr lang="en-US" sz="1600" dirty="0" err="1">
                <a:solidFill>
                  <a:srgbClr val="000000"/>
                </a:solidFill>
                <a:latin typeface="Arial"/>
                <a:ea typeface="Arial"/>
                <a:cs typeface="Arial"/>
                <a:sym typeface="Arial"/>
              </a:rPr>
              <a:t>torquinete</a:t>
            </a:r>
            <a:r>
              <a:rPr lang="en-US" sz="1600" dirty="0">
                <a:solidFill>
                  <a:srgbClr val="000000"/>
                </a:solidFill>
                <a:latin typeface="Arial"/>
                <a:ea typeface="Arial"/>
                <a:cs typeface="Arial"/>
                <a:sym typeface="Arial"/>
              </a:rPr>
              <a:t> (+) </a:t>
            </a:r>
            <a:endParaRPr sz="1800" dirty="0">
              <a:solidFill>
                <a:srgbClr val="000000"/>
              </a:solidFill>
              <a:latin typeface="Arial"/>
              <a:ea typeface="Arial"/>
              <a:cs typeface="Arial"/>
              <a:sym typeface="Arial"/>
            </a:endParaRPr>
          </a:p>
          <a:p>
            <a:pPr marL="228600" lvl="0" indent="-228600" algn="l" rtl="0">
              <a:lnSpc>
                <a:spcPct val="150000"/>
              </a:lnSpc>
              <a:spcBef>
                <a:spcPts val="0"/>
              </a:spcBef>
              <a:spcAft>
                <a:spcPts val="0"/>
              </a:spcAft>
              <a:buClr>
                <a:srgbClr val="000000"/>
              </a:buClr>
              <a:buSzPts val="1100"/>
              <a:buAutoNum type="alphaLcParenR"/>
            </a:pPr>
            <a:r>
              <a:rPr lang="en-US" sz="1600" dirty="0">
                <a:solidFill>
                  <a:srgbClr val="000000"/>
                </a:solidFill>
                <a:latin typeface="Arial"/>
                <a:ea typeface="Arial"/>
                <a:cs typeface="Arial"/>
                <a:sym typeface="Arial"/>
              </a:rPr>
              <a:t>Leucopenia, </a:t>
            </a:r>
            <a:r>
              <a:rPr lang="en-US" sz="1600" dirty="0" err="1">
                <a:solidFill>
                  <a:srgbClr val="000000"/>
                </a:solidFill>
                <a:latin typeface="Arial"/>
                <a:ea typeface="Arial"/>
                <a:cs typeface="Arial"/>
                <a:sym typeface="Arial"/>
              </a:rPr>
              <a:t>plaquetopenia</a:t>
            </a:r>
            <a:r>
              <a:rPr lang="en-US" sz="1600" dirty="0">
                <a:solidFill>
                  <a:srgbClr val="000000"/>
                </a:solidFill>
                <a:latin typeface="Arial"/>
                <a:ea typeface="Arial"/>
                <a:cs typeface="Arial"/>
                <a:sym typeface="Arial"/>
              </a:rPr>
              <a:t>, (solo </a:t>
            </a:r>
            <a:r>
              <a:rPr lang="en-US" sz="1600" dirty="0" err="1">
                <a:solidFill>
                  <a:srgbClr val="000000"/>
                </a:solidFill>
                <a:latin typeface="Arial"/>
                <a:ea typeface="Arial"/>
                <a:cs typeface="Arial"/>
                <a:sym typeface="Arial"/>
              </a:rPr>
              <a:t>si</a:t>
            </a:r>
            <a:r>
              <a:rPr lang="en-US" sz="1600" dirty="0">
                <a:solidFill>
                  <a:srgbClr val="000000"/>
                </a:solidFill>
                <a:latin typeface="Arial"/>
                <a:ea typeface="Arial"/>
                <a:cs typeface="Arial"/>
                <a:sym typeface="Arial"/>
              </a:rPr>
              <a:t> </a:t>
            </a:r>
            <a:r>
              <a:rPr lang="en-US" sz="1600" dirty="0" err="1">
                <a:solidFill>
                  <a:srgbClr val="000000"/>
                </a:solidFill>
                <a:latin typeface="Arial"/>
                <a:ea typeface="Arial"/>
                <a:cs typeface="Arial"/>
                <a:sym typeface="Arial"/>
              </a:rPr>
              <a:t>está</a:t>
            </a:r>
            <a:r>
              <a:rPr lang="en-US" sz="1600" dirty="0">
                <a:solidFill>
                  <a:srgbClr val="000000"/>
                </a:solidFill>
                <a:latin typeface="Arial"/>
                <a:ea typeface="Arial"/>
                <a:cs typeface="Arial"/>
                <a:sym typeface="Arial"/>
              </a:rPr>
              <a:t> disponible)</a:t>
            </a:r>
            <a:endParaRPr sz="4000" dirty="0">
              <a:latin typeface="Arial"/>
              <a:ea typeface="Arial"/>
              <a:cs typeface="Arial"/>
              <a:sym typeface="Arial"/>
            </a:endParaRPr>
          </a:p>
        </p:txBody>
      </p:sp>
      <p:pic>
        <p:nvPicPr>
          <p:cNvPr id="866" name="Google Shape;866;g2d31494443e_0_12" descr="https://colfarma.info/colfarchascomus/wp-content/uploads/2018/01/Dengue.jpg"/>
          <p:cNvPicPr preferRelativeResize="0"/>
          <p:nvPr/>
        </p:nvPicPr>
        <p:blipFill rotWithShape="1">
          <a:blip r:embed="rId3">
            <a:alphaModFix/>
          </a:blip>
          <a:srcRect/>
          <a:stretch/>
        </p:blipFill>
        <p:spPr>
          <a:xfrm>
            <a:off x="7214075" y="133622"/>
            <a:ext cx="4938472" cy="6246568"/>
          </a:xfrm>
          <a:prstGeom prst="rect">
            <a:avLst/>
          </a:prstGeom>
          <a:noFill/>
          <a:ln>
            <a:noFill/>
          </a:ln>
        </p:spPr>
      </p:pic>
      <p:sp>
        <p:nvSpPr>
          <p:cNvPr id="867" name="Google Shape;867;g2d31494443e_0_12"/>
          <p:cNvSpPr txBox="1"/>
          <p:nvPr/>
        </p:nvSpPr>
        <p:spPr>
          <a:xfrm>
            <a:off x="329505" y="1428802"/>
            <a:ext cx="6802020" cy="15388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1" i="0" u="none" strike="noStrike" cap="none" dirty="0" err="1">
                <a:solidFill>
                  <a:schemeClr val="dk1"/>
                </a:solidFill>
                <a:latin typeface="Arial"/>
                <a:ea typeface="Arial"/>
                <a:cs typeface="Arial"/>
                <a:sym typeface="Arial"/>
              </a:rPr>
              <a:t>Definición</a:t>
            </a:r>
            <a:r>
              <a:rPr lang="en-US" sz="1867" b="1" i="0" u="none" strike="noStrike" cap="none" dirty="0">
                <a:solidFill>
                  <a:schemeClr val="dk1"/>
                </a:solidFill>
                <a:latin typeface="Arial"/>
                <a:ea typeface="Arial"/>
                <a:cs typeface="Arial"/>
                <a:sym typeface="Arial"/>
              </a:rPr>
              <a:t> de </a:t>
            </a:r>
            <a:r>
              <a:rPr lang="en-US" sz="1867" b="1" i="0" u="none" strike="noStrike" cap="none" dirty="0" err="1">
                <a:solidFill>
                  <a:schemeClr val="dk1"/>
                </a:solidFill>
                <a:latin typeface="Arial"/>
                <a:ea typeface="Arial"/>
                <a:cs typeface="Arial"/>
                <a:sym typeface="Arial"/>
              </a:rPr>
              <a:t>caso</a:t>
            </a:r>
            <a:r>
              <a:rPr lang="en-US" sz="1867" b="1" i="0" u="none" strike="noStrike" cap="none" dirty="0">
                <a:solidFill>
                  <a:schemeClr val="dk1"/>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Fiebre</a:t>
            </a:r>
            <a:r>
              <a:rPr lang="en-US" sz="2000" b="0" i="0" u="none" strike="noStrike" cap="none" dirty="0">
                <a:solidFill>
                  <a:srgbClr val="000000"/>
                </a:solidFill>
                <a:latin typeface="Arial"/>
                <a:ea typeface="Arial"/>
                <a:cs typeface="Arial"/>
                <a:sym typeface="Arial"/>
              </a:rPr>
              <a:t> de </a:t>
            </a:r>
            <a:r>
              <a:rPr lang="en-US" sz="2000" b="0" i="0" u="none" strike="noStrike" cap="none" dirty="0" err="1">
                <a:solidFill>
                  <a:srgbClr val="000000"/>
                </a:solidFill>
                <a:latin typeface="Arial"/>
                <a:ea typeface="Arial"/>
                <a:cs typeface="Arial"/>
                <a:sym typeface="Arial"/>
              </a:rPr>
              <a:t>menos</a:t>
            </a:r>
            <a:r>
              <a:rPr lang="en-US" sz="2000" b="0" i="0" u="none" strike="noStrike" cap="none" dirty="0">
                <a:solidFill>
                  <a:srgbClr val="000000"/>
                </a:solidFill>
                <a:latin typeface="Arial"/>
                <a:ea typeface="Arial"/>
                <a:cs typeface="Arial"/>
                <a:sym typeface="Arial"/>
              </a:rPr>
              <a:t> de 7 días, de </a:t>
            </a:r>
            <a:r>
              <a:rPr lang="en-US" sz="2000" b="0" i="0" u="none" strike="noStrike" cap="none" dirty="0" err="1">
                <a:solidFill>
                  <a:srgbClr val="000000"/>
                </a:solidFill>
                <a:latin typeface="Arial"/>
                <a:ea typeface="Arial"/>
                <a:cs typeface="Arial"/>
                <a:sym typeface="Arial"/>
              </a:rPr>
              <a:t>inicio</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brusco</a:t>
            </a:r>
            <a:r>
              <a:rPr lang="en-US" sz="2000" b="0" i="0" u="none" strike="noStrike" cap="none" dirty="0">
                <a:solidFill>
                  <a:srgbClr val="000000"/>
                </a:solidFill>
                <a:latin typeface="Arial"/>
                <a:ea typeface="Arial"/>
                <a:cs typeface="Arial"/>
                <a:sym typeface="Arial"/>
              </a:rPr>
              <a:t>, con </a:t>
            </a:r>
            <a:r>
              <a:rPr lang="en-US" sz="2000" b="0" i="0" u="none" strike="noStrike" cap="none" dirty="0" err="1">
                <a:solidFill>
                  <a:srgbClr val="000000"/>
                </a:solidFill>
                <a:latin typeface="Arial"/>
                <a:ea typeface="Arial"/>
                <a:cs typeface="Arial"/>
                <a:sym typeface="Arial"/>
              </a:rPr>
              <a:t>ausencia</a:t>
            </a:r>
            <a:r>
              <a:rPr lang="en-US" sz="2000" b="0" i="0" u="none" strike="noStrike" cap="none" dirty="0">
                <a:solidFill>
                  <a:srgbClr val="000000"/>
                </a:solidFill>
                <a:latin typeface="Arial"/>
                <a:ea typeface="Arial"/>
                <a:cs typeface="Arial"/>
                <a:sym typeface="Arial"/>
              </a:rPr>
              <a:t> de </a:t>
            </a:r>
            <a:r>
              <a:rPr lang="en-US" sz="2000" b="0" i="0" u="none" strike="noStrike" cap="none" dirty="0" err="1">
                <a:solidFill>
                  <a:srgbClr val="000000"/>
                </a:solidFill>
                <a:latin typeface="Arial"/>
                <a:ea typeface="Arial"/>
                <a:cs typeface="Arial"/>
                <a:sym typeface="Arial"/>
              </a:rPr>
              <a:t>síntomas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respiratorios</a:t>
            </a:r>
            <a:r>
              <a:rPr lang="en-US" sz="2000" b="0" i="0" u="none" strike="noStrike" cap="none" dirty="0">
                <a:solidFill>
                  <a:srgbClr val="000000"/>
                </a:solidFill>
                <a:latin typeface="Arial"/>
                <a:ea typeface="Arial"/>
                <a:cs typeface="Arial"/>
                <a:sym typeface="Arial"/>
              </a:rPr>
              <a:t>, sin </a:t>
            </a:r>
            <a:r>
              <a:rPr lang="en-US" sz="2000" b="0" i="0" u="none" strike="noStrike" cap="none" dirty="0" err="1">
                <a:solidFill>
                  <a:srgbClr val="000000"/>
                </a:solidFill>
                <a:latin typeface="Arial"/>
                <a:ea typeface="Arial"/>
                <a:cs typeface="Arial"/>
                <a:sym typeface="Arial"/>
              </a:rPr>
              <a:t>etiología</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definida</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acompañado</a:t>
            </a:r>
            <a:r>
              <a:rPr lang="en-US" sz="2000" b="0" i="0" u="none" strike="noStrike" cap="none" dirty="0">
                <a:solidFill>
                  <a:srgbClr val="000000"/>
                </a:solidFill>
                <a:latin typeface="Arial"/>
                <a:ea typeface="Arial"/>
                <a:cs typeface="Arial"/>
                <a:sym typeface="Arial"/>
              </a:rPr>
              <a:t> de 2 o </a:t>
            </a:r>
            <a:r>
              <a:rPr lang="en-US" sz="2000" b="0" i="0" u="none" strike="noStrike" cap="none" dirty="0" err="1">
                <a:solidFill>
                  <a:srgbClr val="000000"/>
                </a:solidFill>
                <a:latin typeface="Arial"/>
                <a:ea typeface="Arial"/>
                <a:cs typeface="Arial"/>
                <a:sym typeface="Arial"/>
              </a:rPr>
              <a:t>más</a:t>
            </a:r>
            <a:r>
              <a:rPr lang="en-US" sz="2000" b="0" i="0" u="none" strike="noStrike" cap="none" dirty="0">
                <a:solidFill>
                  <a:srgbClr val="000000"/>
                </a:solidFill>
                <a:latin typeface="Arial"/>
                <a:ea typeface="Arial"/>
                <a:cs typeface="Arial"/>
                <a:sym typeface="Arial"/>
              </a:rPr>
              <a:t> de las </a:t>
            </a:r>
            <a:r>
              <a:rPr lang="en-US" sz="2000" b="0" i="0" u="none" strike="noStrike" cap="none" dirty="0" err="1">
                <a:solidFill>
                  <a:srgbClr val="000000"/>
                </a:solidFill>
                <a:latin typeface="Arial"/>
                <a:ea typeface="Arial"/>
                <a:cs typeface="Arial"/>
                <a:sym typeface="Arial"/>
              </a:rPr>
              <a:t>siguientes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manifestaciones</a:t>
            </a:r>
            <a:r>
              <a:rPr lang="en-US" sz="2000" b="0" i="0" u="none" strike="noStrike" cap="none" dirty="0">
                <a:solidFill>
                  <a:srgbClr val="000000"/>
                </a:solidFill>
                <a:latin typeface="Arial"/>
                <a:ea typeface="Arial"/>
                <a:cs typeface="Arial"/>
                <a:sym typeface="Arial"/>
              </a:rPr>
              <a:t>: </a:t>
            </a:r>
            <a:endParaRPr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68" name="Google Shape;868;g2d31494443e_0_12"/>
          <p:cNvSpPr txBox="1"/>
          <p:nvPr/>
        </p:nvSpPr>
        <p:spPr>
          <a:xfrm>
            <a:off x="329505" y="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Play"/>
              <a:buNone/>
            </a:pPr>
            <a:r>
              <a:rPr lang="en-US" sz="4400" b="1" i="0" u="none" strike="noStrike" cap="none">
                <a:solidFill>
                  <a:schemeClr val="dk1"/>
                </a:solidFill>
                <a:latin typeface="Play"/>
                <a:ea typeface="Play"/>
                <a:cs typeface="Play"/>
                <a:sym typeface="Play"/>
              </a:rPr>
              <a:t>Identificación de caso</a:t>
            </a:r>
            <a:endParaRPr sz="4400" b="1" i="0" u="none" strike="noStrike" cap="none">
              <a:solidFill>
                <a:schemeClr val="dk1"/>
              </a:solidFill>
              <a:latin typeface="Play"/>
              <a:ea typeface="Play"/>
              <a:cs typeface="Play"/>
              <a:sym typeface="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65">
                                            <p:txEl>
                                              <p:pRg st="0" end="0"/>
                                            </p:txEl>
                                          </p:spTgt>
                                        </p:tgtEl>
                                        <p:attrNameLst>
                                          <p:attrName>style.visibility</p:attrName>
                                        </p:attrNameLst>
                                      </p:cBhvr>
                                      <p:to>
                                        <p:strVal val="visible"/>
                                      </p:to>
                                    </p:set>
                                    <p:anim calcmode="lin" valueType="num">
                                      <p:cBhvr additive="base">
                                        <p:cTn id="11" dur="500" fill="hold"/>
                                        <p:tgtEl>
                                          <p:spTgt spid="86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65">
                                            <p:txEl>
                                              <p:pRg st="1" end="1"/>
                                            </p:txEl>
                                          </p:spTgt>
                                        </p:tgtEl>
                                        <p:attrNameLst>
                                          <p:attrName>style.visibility</p:attrName>
                                        </p:attrNameLst>
                                      </p:cBhvr>
                                      <p:to>
                                        <p:strVal val="visible"/>
                                      </p:to>
                                    </p:set>
                                    <p:anim calcmode="lin" valueType="num">
                                      <p:cBhvr additive="base">
                                        <p:cTn id="17" dur="500" fill="hold"/>
                                        <p:tgtEl>
                                          <p:spTgt spid="86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65">
                                            <p:txEl>
                                              <p:pRg st="2" end="2"/>
                                            </p:txEl>
                                          </p:spTgt>
                                        </p:tgtEl>
                                        <p:attrNameLst>
                                          <p:attrName>style.visibility</p:attrName>
                                        </p:attrNameLst>
                                      </p:cBhvr>
                                      <p:to>
                                        <p:strVal val="visible"/>
                                      </p:to>
                                    </p:set>
                                    <p:anim calcmode="lin" valueType="num">
                                      <p:cBhvr additive="base">
                                        <p:cTn id="23" dur="500" fill="hold"/>
                                        <p:tgtEl>
                                          <p:spTgt spid="86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65">
                                            <p:txEl>
                                              <p:pRg st="3" end="3"/>
                                            </p:txEl>
                                          </p:spTgt>
                                        </p:tgtEl>
                                        <p:attrNameLst>
                                          <p:attrName>style.visibility</p:attrName>
                                        </p:attrNameLst>
                                      </p:cBhvr>
                                      <p:to>
                                        <p:strVal val="visible"/>
                                      </p:to>
                                    </p:set>
                                    <p:anim calcmode="lin" valueType="num">
                                      <p:cBhvr additive="base">
                                        <p:cTn id="29" dur="500" fill="hold"/>
                                        <p:tgtEl>
                                          <p:spTgt spid="86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6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65">
                                            <p:txEl>
                                              <p:pRg st="4" end="4"/>
                                            </p:txEl>
                                          </p:spTgt>
                                        </p:tgtEl>
                                        <p:attrNameLst>
                                          <p:attrName>style.visibility</p:attrName>
                                        </p:attrNameLst>
                                      </p:cBhvr>
                                      <p:to>
                                        <p:strVal val="visible"/>
                                      </p:to>
                                    </p:set>
                                    <p:anim calcmode="lin" valueType="num">
                                      <p:cBhvr additive="base">
                                        <p:cTn id="35" dur="500" fill="hold"/>
                                        <p:tgtEl>
                                          <p:spTgt spid="86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6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65">
                                            <p:txEl>
                                              <p:pRg st="5" end="5"/>
                                            </p:txEl>
                                          </p:spTgt>
                                        </p:tgtEl>
                                        <p:attrNameLst>
                                          <p:attrName>style.visibility</p:attrName>
                                        </p:attrNameLst>
                                      </p:cBhvr>
                                      <p:to>
                                        <p:strVal val="visible"/>
                                      </p:to>
                                    </p:set>
                                    <p:anim calcmode="lin" valueType="num">
                                      <p:cBhvr additive="base">
                                        <p:cTn id="41" dur="500" fill="hold"/>
                                        <p:tgtEl>
                                          <p:spTgt spid="86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6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65">
                                            <p:txEl>
                                              <p:pRg st="6" end="6"/>
                                            </p:txEl>
                                          </p:spTgt>
                                        </p:tgtEl>
                                        <p:attrNameLst>
                                          <p:attrName>style.visibility</p:attrName>
                                        </p:attrNameLst>
                                      </p:cBhvr>
                                      <p:to>
                                        <p:strVal val="visible"/>
                                      </p:to>
                                    </p:set>
                                    <p:anim calcmode="lin" valueType="num">
                                      <p:cBhvr additive="base">
                                        <p:cTn id="47" dur="500" fill="hold"/>
                                        <p:tgtEl>
                                          <p:spTgt spid="865">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6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65">
                                            <p:txEl>
                                              <p:pRg st="7" end="7"/>
                                            </p:txEl>
                                          </p:spTgt>
                                        </p:tgtEl>
                                        <p:attrNameLst>
                                          <p:attrName>style.visibility</p:attrName>
                                        </p:attrNameLst>
                                      </p:cBhvr>
                                      <p:to>
                                        <p:strVal val="visible"/>
                                      </p:to>
                                    </p:set>
                                    <p:anim calcmode="lin" valueType="num">
                                      <p:cBhvr additive="base">
                                        <p:cTn id="53" dur="500" fill="hold"/>
                                        <p:tgtEl>
                                          <p:spTgt spid="865">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6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 grpId="0" build="p"/>
      <p:bldP spid="86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p4"/>
          <p:cNvSpPr txBox="1"/>
          <p:nvPr/>
        </p:nvSpPr>
        <p:spPr>
          <a:xfrm>
            <a:off x="339194" y="290981"/>
            <a:ext cx="10201382"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Play"/>
              <a:buNone/>
            </a:pPr>
            <a:r>
              <a:rPr lang="en-US" sz="4400" b="1" i="0" u="none" strike="noStrike" cap="none">
                <a:solidFill>
                  <a:schemeClr val="dk1"/>
                </a:solidFill>
                <a:latin typeface="Play"/>
                <a:ea typeface="Play"/>
                <a:cs typeface="Play"/>
                <a:sym typeface="Play"/>
              </a:rPr>
              <a:t>Integrantes del Sistema de Vigilancia</a:t>
            </a:r>
            <a:endParaRPr sz="4400" b="0" i="0" u="none" strike="noStrike" cap="none">
              <a:solidFill>
                <a:schemeClr val="dk1"/>
              </a:solidFill>
              <a:latin typeface="Play"/>
              <a:ea typeface="Play"/>
              <a:cs typeface="Play"/>
              <a:sym typeface="Play"/>
            </a:endParaRPr>
          </a:p>
        </p:txBody>
      </p:sp>
      <p:sp>
        <p:nvSpPr>
          <p:cNvPr id="163" name="Google Shape;163;p4"/>
          <p:cNvSpPr txBox="1"/>
          <p:nvPr/>
        </p:nvSpPr>
        <p:spPr>
          <a:xfrm>
            <a:off x="0" y="5696808"/>
            <a:ext cx="12039639" cy="1443432"/>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La </a:t>
            </a:r>
            <a:r>
              <a:rPr lang="en-US" sz="1800" b="1" i="0" u="none" strike="noStrike" cap="none" dirty="0" err="1">
                <a:solidFill>
                  <a:schemeClr val="dk1"/>
                </a:solidFill>
                <a:latin typeface="Arial"/>
                <a:ea typeface="Arial"/>
                <a:cs typeface="Arial"/>
                <a:sym typeface="Arial"/>
              </a:rPr>
              <a:t>operación</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eficiente</a:t>
            </a:r>
            <a:r>
              <a:rPr lang="en-US" sz="1800" b="1" i="0" u="none" strike="noStrike" cap="none" dirty="0">
                <a:solidFill>
                  <a:schemeClr val="dk1"/>
                </a:solidFill>
                <a:latin typeface="Arial"/>
                <a:ea typeface="Arial"/>
                <a:cs typeface="Arial"/>
                <a:sym typeface="Arial"/>
              </a:rPr>
              <a:t> del </a:t>
            </a:r>
            <a:r>
              <a:rPr lang="en-US" sz="1800" b="1" i="0" u="none" strike="noStrike" cap="none" dirty="0" err="1">
                <a:solidFill>
                  <a:schemeClr val="dk1"/>
                </a:solidFill>
                <a:latin typeface="Arial"/>
                <a:ea typeface="Arial"/>
                <a:cs typeface="Arial"/>
                <a:sym typeface="Arial"/>
              </a:rPr>
              <a:t>sistema</a:t>
            </a:r>
            <a:r>
              <a:rPr lang="en-US" sz="1800" b="1" i="0" u="none" strike="noStrike" cap="none" dirty="0">
                <a:solidFill>
                  <a:schemeClr val="dk1"/>
                </a:solidFill>
                <a:latin typeface="Arial"/>
                <a:ea typeface="Arial"/>
                <a:cs typeface="Arial"/>
                <a:sym typeface="Arial"/>
              </a:rPr>
              <a:t> de </a:t>
            </a:r>
            <a:r>
              <a:rPr lang="en-US" sz="1800" b="1" i="0" u="none" strike="noStrike" cap="none" dirty="0" err="1">
                <a:solidFill>
                  <a:schemeClr val="dk1"/>
                </a:solidFill>
                <a:latin typeface="Arial"/>
                <a:ea typeface="Arial"/>
                <a:cs typeface="Arial"/>
                <a:sym typeface="Arial"/>
              </a:rPr>
              <a:t>vigilancia</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depende</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en</a:t>
            </a:r>
            <a:r>
              <a:rPr lang="en-US" sz="1800" b="1" i="0" u="none" strike="noStrike" cap="none" dirty="0">
                <a:solidFill>
                  <a:schemeClr val="dk1"/>
                </a:solidFill>
                <a:latin typeface="Arial"/>
                <a:ea typeface="Arial"/>
                <a:cs typeface="Arial"/>
                <a:sym typeface="Arial"/>
              </a:rPr>
              <a:t> gran </a:t>
            </a:r>
            <a:r>
              <a:rPr lang="en-US" sz="1800" b="1" i="0" u="none" strike="noStrike" cap="none" dirty="0" err="1">
                <a:solidFill>
                  <a:schemeClr val="dk1"/>
                </a:solidFill>
                <a:latin typeface="Arial"/>
                <a:ea typeface="Arial"/>
                <a:cs typeface="Arial"/>
                <a:sym typeface="Arial"/>
              </a:rPr>
              <a:t>medida</a:t>
            </a:r>
            <a:r>
              <a:rPr lang="en-US" sz="1800" b="1" i="0" u="none" strike="noStrike" cap="none" dirty="0">
                <a:solidFill>
                  <a:schemeClr val="dk1"/>
                </a:solidFill>
                <a:latin typeface="Arial"/>
                <a:ea typeface="Arial"/>
                <a:cs typeface="Arial"/>
                <a:sym typeface="Arial"/>
              </a:rPr>
              <a:t> del </a:t>
            </a:r>
            <a:r>
              <a:rPr lang="en-US" sz="1800" b="1" i="0" u="none" strike="noStrike" cap="none" dirty="0" err="1">
                <a:solidFill>
                  <a:schemeClr val="dk1"/>
                </a:solidFill>
                <a:latin typeface="Arial"/>
                <a:ea typeface="Arial"/>
                <a:cs typeface="Arial"/>
                <a:sym typeface="Arial"/>
              </a:rPr>
              <a:t>nivel</a:t>
            </a:r>
            <a:r>
              <a:rPr lang="en-US" sz="1800" b="1" i="0" u="none" strike="noStrike" cap="none" dirty="0">
                <a:solidFill>
                  <a:schemeClr val="dk1"/>
                </a:solidFill>
                <a:latin typeface="Arial"/>
                <a:ea typeface="Arial"/>
                <a:cs typeface="Arial"/>
                <a:sym typeface="Arial"/>
              </a:rPr>
              <a:t> de </a:t>
            </a:r>
            <a:r>
              <a:rPr lang="en-US" sz="1800" b="1" i="0" u="none" strike="noStrike" cap="none" dirty="0" err="1">
                <a:solidFill>
                  <a:schemeClr val="dk1"/>
                </a:solidFill>
                <a:latin typeface="Arial"/>
                <a:ea typeface="Arial"/>
                <a:cs typeface="Arial"/>
                <a:sym typeface="Arial"/>
              </a:rPr>
              <a:t>organización</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infraestructura</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capacitación</a:t>
            </a:r>
            <a:r>
              <a:rPr lang="en-US" sz="1800" b="1" i="0" u="none" strike="noStrike" cap="none" dirty="0">
                <a:solidFill>
                  <a:schemeClr val="dk1"/>
                </a:solidFill>
                <a:latin typeface="Arial"/>
                <a:ea typeface="Arial"/>
                <a:cs typeface="Arial"/>
                <a:sym typeface="Arial"/>
              </a:rPr>
              <a:t> y </a:t>
            </a:r>
            <a:r>
              <a:rPr lang="en-US" sz="1800" b="1" i="0" u="none" strike="noStrike" cap="none" dirty="0" err="1">
                <a:solidFill>
                  <a:schemeClr val="dk1"/>
                </a:solidFill>
                <a:latin typeface="Arial"/>
                <a:ea typeface="Arial"/>
                <a:cs typeface="Arial"/>
                <a:sym typeface="Arial"/>
              </a:rPr>
              <a:t>compromiso</a:t>
            </a:r>
            <a:r>
              <a:rPr lang="en-US" sz="1800" b="1" i="0" u="none" strike="noStrike" cap="none" dirty="0">
                <a:solidFill>
                  <a:schemeClr val="dk1"/>
                </a:solidFill>
                <a:latin typeface="Arial"/>
                <a:ea typeface="Arial"/>
                <a:cs typeface="Arial"/>
                <a:sym typeface="Arial"/>
              </a:rPr>
              <a:t> de las redes de </a:t>
            </a:r>
            <a:r>
              <a:rPr lang="en-US" sz="1800" b="1" i="0" u="none" strike="noStrike" cap="none" dirty="0" err="1">
                <a:solidFill>
                  <a:schemeClr val="dk1"/>
                </a:solidFill>
                <a:latin typeface="Arial"/>
                <a:ea typeface="Arial"/>
                <a:cs typeface="Arial"/>
                <a:sym typeface="Arial"/>
              </a:rPr>
              <a:t>atención</a:t>
            </a:r>
            <a:r>
              <a:rPr lang="en-US" sz="1800" b="1" i="0" u="none" strike="noStrike" cap="none" dirty="0">
                <a:solidFill>
                  <a:schemeClr val="dk1"/>
                </a:solidFill>
                <a:latin typeface="Arial"/>
                <a:ea typeface="Arial"/>
                <a:cs typeface="Arial"/>
                <a:sym typeface="Arial"/>
              </a:rPr>
              <a:t> de </a:t>
            </a:r>
            <a:r>
              <a:rPr lang="en-US" sz="1800" b="1" i="0" u="none" strike="noStrike" cap="none" dirty="0" err="1">
                <a:solidFill>
                  <a:schemeClr val="dk1"/>
                </a:solidFill>
                <a:latin typeface="Arial"/>
                <a:ea typeface="Arial"/>
                <a:cs typeface="Arial"/>
                <a:sym typeface="Arial"/>
              </a:rPr>
              <a:t>salud</a:t>
            </a:r>
            <a:r>
              <a:rPr lang="en-US" sz="1800" b="1" i="0" u="none" strike="noStrike" cap="none" dirty="0">
                <a:solidFill>
                  <a:schemeClr val="dk1"/>
                </a:solidFill>
                <a:latin typeface="Arial"/>
                <a:ea typeface="Arial"/>
                <a:cs typeface="Arial"/>
                <a:sym typeface="Arial"/>
              </a:rPr>
              <a:t> locales que </a:t>
            </a:r>
            <a:r>
              <a:rPr lang="en-US" sz="1800" b="1" i="0" u="none" strike="noStrike" cap="none" dirty="0" err="1">
                <a:solidFill>
                  <a:schemeClr val="dk1"/>
                </a:solidFill>
                <a:latin typeface="Arial"/>
                <a:ea typeface="Arial"/>
                <a:cs typeface="Arial"/>
                <a:sym typeface="Arial"/>
              </a:rPr>
              <a:t>detectan</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notifican</a:t>
            </a:r>
            <a:r>
              <a:rPr lang="en-US" sz="1800" b="1" i="0" u="none" strike="noStrike" cap="none" dirty="0">
                <a:solidFill>
                  <a:schemeClr val="dk1"/>
                </a:solidFill>
                <a:latin typeface="Arial"/>
                <a:ea typeface="Arial"/>
                <a:cs typeface="Arial"/>
                <a:sym typeface="Arial"/>
              </a:rPr>
              <a:t> y </a:t>
            </a:r>
            <a:r>
              <a:rPr lang="en-US" sz="1800" b="1" i="0" u="none" strike="noStrike" cap="none" dirty="0" err="1">
                <a:solidFill>
                  <a:schemeClr val="dk1"/>
                </a:solidFill>
                <a:latin typeface="Arial"/>
                <a:ea typeface="Arial"/>
                <a:cs typeface="Arial"/>
                <a:sym typeface="Arial"/>
              </a:rPr>
              <a:t>confirman</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los</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eventos</a:t>
            </a:r>
            <a:r>
              <a:rPr lang="en-US" sz="1800" b="1" i="0" u="none" strike="noStrike" cap="none" dirty="0">
                <a:solidFill>
                  <a:schemeClr val="dk1"/>
                </a:solidFill>
                <a:latin typeface="Arial"/>
                <a:ea typeface="Arial"/>
                <a:cs typeface="Arial"/>
                <a:sym typeface="Arial"/>
              </a:rPr>
              <a:t> de </a:t>
            </a:r>
            <a:r>
              <a:rPr lang="en-US" sz="1800" b="1" i="0" u="none" strike="noStrike" cap="none" dirty="0" err="1">
                <a:solidFill>
                  <a:schemeClr val="dk1"/>
                </a:solidFill>
                <a:latin typeface="Arial"/>
                <a:ea typeface="Arial"/>
                <a:cs typeface="Arial"/>
                <a:sym typeface="Arial"/>
              </a:rPr>
              <a:t>salud</a:t>
            </a:r>
            <a:r>
              <a:rPr lang="en-US" sz="1800" b="1" i="0" u="none" strike="noStrike" cap="none" dirty="0">
                <a:solidFill>
                  <a:schemeClr val="dk1"/>
                </a:solidFill>
                <a:latin typeface="Arial"/>
                <a:ea typeface="Arial"/>
                <a:cs typeface="Arial"/>
                <a:sym typeface="Arial"/>
              </a:rPr>
              <a:t> bajo </a:t>
            </a:r>
            <a:r>
              <a:rPr lang="en-US" sz="1800" b="1" i="0" u="none" strike="noStrike" cap="none" dirty="0" err="1">
                <a:solidFill>
                  <a:schemeClr val="dk1"/>
                </a:solidFill>
                <a:latin typeface="Arial"/>
                <a:ea typeface="Arial"/>
                <a:cs typeface="Arial"/>
                <a:sym typeface="Arial"/>
              </a:rPr>
              <a:t>vigilancia</a:t>
            </a:r>
            <a:r>
              <a:rPr lang="en-US" sz="1800" b="1" i="0" u="none" strike="noStrike" cap="none" dirty="0">
                <a:solidFill>
                  <a:schemeClr val="dk1"/>
                </a:solidFill>
                <a:latin typeface="Arial"/>
                <a:ea typeface="Arial"/>
                <a:cs typeface="Arial"/>
                <a:sym typeface="Arial"/>
              </a:rPr>
              <a:t>. </a:t>
            </a:r>
            <a:endParaRPr sz="1800" b="1" i="0" u="none" strike="noStrike" cap="none" dirty="0">
              <a:solidFill>
                <a:schemeClr val="dk1"/>
              </a:solidFill>
              <a:latin typeface="Arial"/>
              <a:ea typeface="Arial"/>
              <a:cs typeface="Arial"/>
              <a:sym typeface="Arial"/>
            </a:endParaRPr>
          </a:p>
          <a:p>
            <a:pPr marL="0" marR="0" lvl="0" indent="0" algn="ctr" rtl="0">
              <a:lnSpc>
                <a:spcPct val="115000"/>
              </a:lnSpc>
              <a:spcBef>
                <a:spcPts val="60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 </a:t>
            </a:r>
            <a:endParaRPr sz="1800" b="1" i="0" u="none" strike="noStrike" cap="none" dirty="0">
              <a:solidFill>
                <a:schemeClr val="dk1"/>
              </a:solidFill>
              <a:latin typeface="Arial"/>
              <a:ea typeface="Arial"/>
              <a:cs typeface="Arial"/>
              <a:sym typeface="Arial"/>
            </a:endParaRPr>
          </a:p>
        </p:txBody>
      </p:sp>
      <p:sp>
        <p:nvSpPr>
          <p:cNvPr id="164" name="Google Shape;164;p4"/>
          <p:cNvSpPr/>
          <p:nvPr/>
        </p:nvSpPr>
        <p:spPr>
          <a:xfrm rot="10389197" flipH="1">
            <a:off x="6261882" y="687822"/>
            <a:ext cx="5471147" cy="5471147"/>
          </a:xfrm>
          <a:prstGeom prst="arc">
            <a:avLst>
              <a:gd name="adj1" fmla="val 16200000"/>
              <a:gd name="adj2" fmla="val 20093138"/>
            </a:avLst>
          </a:prstGeom>
          <a:noFill/>
          <a:ln w="127000" cap="rnd" cmpd="sng">
            <a:solidFill>
              <a:schemeClr val="accent4">
                <a:alpha val="94509"/>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5" name="Google Shape;165;p4"/>
          <p:cNvSpPr/>
          <p:nvPr/>
        </p:nvSpPr>
        <p:spPr>
          <a:xfrm>
            <a:off x="10248561" y="921125"/>
            <a:ext cx="791021" cy="7695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66" name="Google Shape;166;p4"/>
          <p:cNvGrpSpPr/>
          <p:nvPr/>
        </p:nvGrpSpPr>
        <p:grpSpPr>
          <a:xfrm>
            <a:off x="1383714" y="1692144"/>
            <a:ext cx="9156862" cy="3659040"/>
            <a:chOff x="0" y="747483"/>
            <a:chExt cx="9156862" cy="3659040"/>
          </a:xfrm>
        </p:grpSpPr>
        <p:sp>
          <p:nvSpPr>
            <p:cNvPr id="167" name="Google Shape;167;p4"/>
            <p:cNvSpPr/>
            <p:nvPr/>
          </p:nvSpPr>
          <p:spPr>
            <a:xfrm>
              <a:off x="0" y="1160763"/>
              <a:ext cx="9156862" cy="705600"/>
            </a:xfrm>
            <a:prstGeom prst="rect">
              <a:avLst/>
            </a:prstGeom>
            <a:solidFill>
              <a:schemeClr val="lt1">
                <a:alpha val="89411"/>
              </a:schemeClr>
            </a:solidFill>
            <a:ln w="1270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4"/>
            <p:cNvSpPr/>
            <p:nvPr/>
          </p:nvSpPr>
          <p:spPr>
            <a:xfrm>
              <a:off x="457843" y="747483"/>
              <a:ext cx="6409803" cy="826560"/>
            </a:xfrm>
            <a:prstGeom prst="roundRect">
              <a:avLst>
                <a:gd name="adj" fmla="val 16667"/>
              </a:avLst>
            </a:prstGeom>
            <a:gradFill>
              <a:gsLst>
                <a:gs pos="0">
                  <a:srgbClr val="EC8154"/>
                </a:gs>
                <a:gs pos="50000">
                  <a:srgbClr val="F16E27"/>
                </a:gs>
                <a:gs pos="100000">
                  <a:srgbClr val="DF5D1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4"/>
            <p:cNvSpPr txBox="1"/>
            <p:nvPr/>
          </p:nvSpPr>
          <p:spPr>
            <a:xfrm>
              <a:off x="498192" y="787832"/>
              <a:ext cx="6329105" cy="745862"/>
            </a:xfrm>
            <a:prstGeom prst="rect">
              <a:avLst/>
            </a:prstGeom>
            <a:noFill/>
            <a:ln>
              <a:noFill/>
            </a:ln>
          </p:spPr>
          <p:txBody>
            <a:bodyPr spcFirstLastPara="1" wrap="square" lIns="242275" tIns="0" rIns="242275" bIns="0" anchor="ctr"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Población</a:t>
              </a:r>
              <a:endParaRPr sz="2800" b="0" i="0" u="none" strike="noStrike" cap="none" dirty="0">
                <a:solidFill>
                  <a:schemeClr val="lt1"/>
                </a:solidFill>
                <a:latin typeface="Arial"/>
                <a:ea typeface="Arial"/>
                <a:cs typeface="Arial"/>
                <a:sym typeface="Arial"/>
              </a:endParaRPr>
            </a:p>
          </p:txBody>
        </p:sp>
        <p:sp>
          <p:nvSpPr>
            <p:cNvPr id="170" name="Google Shape;170;p4"/>
            <p:cNvSpPr/>
            <p:nvPr/>
          </p:nvSpPr>
          <p:spPr>
            <a:xfrm>
              <a:off x="0" y="2430843"/>
              <a:ext cx="9156862" cy="705600"/>
            </a:xfrm>
            <a:prstGeom prst="rect">
              <a:avLst/>
            </a:prstGeom>
            <a:solidFill>
              <a:schemeClr val="lt1">
                <a:alpha val="89411"/>
              </a:schemeClr>
            </a:solidFill>
            <a:ln w="12700" cap="flat" cmpd="sng">
              <a:solidFill>
                <a:srgbClr val="8CAF1D"/>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4"/>
            <p:cNvSpPr/>
            <p:nvPr/>
          </p:nvSpPr>
          <p:spPr>
            <a:xfrm>
              <a:off x="457843" y="2017563"/>
              <a:ext cx="6409803" cy="826560"/>
            </a:xfrm>
            <a:prstGeom prst="roundRect">
              <a:avLst>
                <a:gd name="adj" fmla="val 16667"/>
              </a:avLst>
            </a:prstGeom>
            <a:gradFill>
              <a:gsLst>
                <a:gs pos="0">
                  <a:srgbClr val="99BA4A"/>
                </a:gs>
                <a:gs pos="50000">
                  <a:srgbClr val="8FB614"/>
                </a:gs>
                <a:gs pos="100000">
                  <a:srgbClr val="81A70B"/>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4"/>
            <p:cNvSpPr txBox="1"/>
            <p:nvPr/>
          </p:nvSpPr>
          <p:spPr>
            <a:xfrm>
              <a:off x="498192" y="2057912"/>
              <a:ext cx="6329105" cy="745862"/>
            </a:xfrm>
            <a:prstGeom prst="rect">
              <a:avLst/>
            </a:prstGeom>
            <a:noFill/>
            <a:ln>
              <a:noFill/>
            </a:ln>
          </p:spPr>
          <p:txBody>
            <a:bodyPr spcFirstLastPara="1" wrap="square" lIns="242275" tIns="0" rIns="242275" bIns="0" anchor="ctr"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Red de </a:t>
              </a:r>
              <a:r>
                <a:rPr lang="en-US" sz="2800" b="0" i="0" u="none" strike="noStrike" cap="none" dirty="0" err="1">
                  <a:solidFill>
                    <a:schemeClr val="lt1"/>
                  </a:solidFill>
                  <a:latin typeface="Arial"/>
                  <a:ea typeface="Arial"/>
                  <a:cs typeface="Arial"/>
                  <a:sym typeface="Arial"/>
                </a:rPr>
                <a:t>servicios</a:t>
              </a:r>
              <a:r>
                <a:rPr lang="en-US" sz="2800" b="0" i="0" u="none" strike="noStrike" cap="none" dirty="0">
                  <a:solidFill>
                    <a:schemeClr val="lt1"/>
                  </a:solidFill>
                  <a:latin typeface="Arial"/>
                  <a:ea typeface="Arial"/>
                  <a:cs typeface="Arial"/>
                  <a:sym typeface="Arial"/>
                </a:rPr>
                <a:t> de </a:t>
              </a:r>
              <a:r>
                <a:rPr lang="en-US" sz="2800" b="0" i="0" u="none" strike="noStrike" cap="none" dirty="0" err="1">
                  <a:solidFill>
                    <a:schemeClr val="lt1"/>
                  </a:solidFill>
                  <a:latin typeface="Arial"/>
                  <a:ea typeface="Arial"/>
                  <a:cs typeface="Arial"/>
                  <a:sym typeface="Arial"/>
                </a:rPr>
                <a:t>atención</a:t>
              </a:r>
              <a:r>
                <a:rPr lang="en-US" sz="2800" b="0" i="0" u="none" strike="noStrike" cap="none" dirty="0">
                  <a:solidFill>
                    <a:schemeClr val="lt1"/>
                  </a:solidFill>
                  <a:latin typeface="Arial"/>
                  <a:ea typeface="Arial"/>
                  <a:cs typeface="Arial"/>
                  <a:sym typeface="Arial"/>
                </a:rPr>
                <a:t> de </a:t>
              </a:r>
              <a:r>
                <a:rPr lang="en-US" sz="2800" b="0" i="0" u="none" strike="noStrike" cap="none" dirty="0" err="1">
                  <a:solidFill>
                    <a:schemeClr val="lt1"/>
                  </a:solidFill>
                  <a:latin typeface="Arial"/>
                  <a:ea typeface="Arial"/>
                  <a:cs typeface="Arial"/>
                  <a:sym typeface="Arial"/>
                </a:rPr>
                <a:t>salud</a:t>
              </a:r>
              <a:endParaRPr sz="2800" b="0" i="0" u="none" strike="noStrike" cap="none" dirty="0">
                <a:solidFill>
                  <a:schemeClr val="lt1"/>
                </a:solidFill>
                <a:latin typeface="Arial"/>
                <a:ea typeface="Arial"/>
                <a:cs typeface="Arial"/>
                <a:sym typeface="Arial"/>
              </a:endParaRPr>
            </a:p>
          </p:txBody>
        </p:sp>
        <p:sp>
          <p:nvSpPr>
            <p:cNvPr id="173" name="Google Shape;173;p4"/>
            <p:cNvSpPr/>
            <p:nvPr/>
          </p:nvSpPr>
          <p:spPr>
            <a:xfrm>
              <a:off x="0" y="3700923"/>
              <a:ext cx="9156862" cy="705600"/>
            </a:xfrm>
            <a:prstGeom prst="rect">
              <a:avLst/>
            </a:prstGeom>
            <a:solidFill>
              <a:schemeClr val="lt1">
                <a:alpha val="89411"/>
              </a:schemeClr>
            </a:solidFill>
            <a:ln w="12700" cap="flat" cmpd="sng">
              <a:solidFill>
                <a:srgbClr val="18692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
            <p:cNvSpPr/>
            <p:nvPr/>
          </p:nvSpPr>
          <p:spPr>
            <a:xfrm>
              <a:off x="457843" y="3287643"/>
              <a:ext cx="6409803" cy="826560"/>
            </a:xfrm>
            <a:prstGeom prst="roundRect">
              <a:avLst>
                <a:gd name="adj" fmla="val 16667"/>
              </a:avLst>
            </a:prstGeom>
            <a:gradFill>
              <a:gsLst>
                <a:gs pos="0">
                  <a:srgbClr val="497B4D"/>
                </a:gs>
                <a:gs pos="50000">
                  <a:srgbClr val="126D20"/>
                </a:gs>
                <a:gs pos="100000">
                  <a:srgbClr val="0C631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4"/>
            <p:cNvSpPr txBox="1"/>
            <p:nvPr/>
          </p:nvSpPr>
          <p:spPr>
            <a:xfrm>
              <a:off x="498192" y="3327992"/>
              <a:ext cx="6329105" cy="745862"/>
            </a:xfrm>
            <a:prstGeom prst="rect">
              <a:avLst/>
            </a:prstGeom>
            <a:noFill/>
            <a:ln>
              <a:noFill/>
            </a:ln>
          </p:spPr>
          <p:txBody>
            <a:bodyPr spcFirstLastPara="1" wrap="square" lIns="242275" tIns="0" rIns="242275" bIns="0" anchor="ctr"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b="0" i="0" u="none" strike="noStrike" cap="none">
                  <a:solidFill>
                    <a:schemeClr val="lt1"/>
                  </a:solidFill>
                  <a:latin typeface="Arial"/>
                  <a:ea typeface="Arial"/>
                  <a:cs typeface="Arial"/>
                  <a:sym typeface="Arial"/>
                </a:rPr>
                <a:t>Autoridad de salud pública.</a:t>
              </a:r>
              <a:endParaRPr sz="2800" b="0" i="0" u="none" strike="noStrike" cap="none">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anim calcmode="lin" valueType="num">
                                      <p:cBhvr>
                                        <p:cTn id="8" dur="1000" fill="hold"/>
                                        <p:tgtEl>
                                          <p:spTgt spid="166"/>
                                        </p:tgtEl>
                                        <p:attrNameLst>
                                          <p:attrName>ppt_x</p:attrName>
                                        </p:attrNameLst>
                                      </p:cBhvr>
                                      <p:tavLst>
                                        <p:tav tm="0">
                                          <p:val>
                                            <p:strVal val="#ppt_x"/>
                                          </p:val>
                                        </p:tav>
                                        <p:tav tm="100000">
                                          <p:val>
                                            <p:strVal val="#ppt_x"/>
                                          </p:val>
                                        </p:tav>
                                      </p:tavLst>
                                    </p:anim>
                                    <p:anim calcmode="lin" valueType="num">
                                      <p:cBhvr>
                                        <p:cTn id="9"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3"/>
                                        </p:tgtEl>
                                        <p:attrNameLst>
                                          <p:attrName>style.visibility</p:attrName>
                                        </p:attrNameLst>
                                      </p:cBhvr>
                                      <p:to>
                                        <p:strVal val="visible"/>
                                      </p:to>
                                    </p:set>
                                    <p:animEffect transition="in" filter="wipe(down)">
                                      <p:cBhvr>
                                        <p:cTn id="14"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pic>
        <p:nvPicPr>
          <p:cNvPr id="874" name="Google Shape;874;g2d31494443e_0_19"/>
          <p:cNvPicPr preferRelativeResize="0"/>
          <p:nvPr/>
        </p:nvPicPr>
        <p:blipFill rotWithShape="1">
          <a:blip r:embed="rId3">
            <a:alphaModFix/>
          </a:blip>
          <a:srcRect l="41090" t="12042" r="26655" b="9401"/>
          <a:stretch/>
        </p:blipFill>
        <p:spPr>
          <a:xfrm>
            <a:off x="246220" y="1137174"/>
            <a:ext cx="4085954" cy="5513943"/>
          </a:xfrm>
          <a:prstGeom prst="rect">
            <a:avLst/>
          </a:prstGeom>
          <a:noFill/>
          <a:ln>
            <a:noFill/>
          </a:ln>
        </p:spPr>
      </p:pic>
      <p:sp>
        <p:nvSpPr>
          <p:cNvPr id="875" name="Google Shape;875;g2d31494443e_0_19"/>
          <p:cNvSpPr/>
          <p:nvPr/>
        </p:nvSpPr>
        <p:spPr>
          <a:xfrm>
            <a:off x="4324439" y="1052460"/>
            <a:ext cx="7789698" cy="11382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Durante la atención</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1.  Completar la ficha epidemiológica para </a:t>
            </a:r>
            <a:r>
              <a:rPr lang="en-US" sz="1600" b="0" i="1" u="none" strike="noStrike" cap="none">
                <a:solidFill>
                  <a:srgbClr val="000000"/>
                </a:solidFill>
                <a:latin typeface="Arial"/>
                <a:ea typeface="Arial"/>
                <a:cs typeface="Arial"/>
                <a:sym typeface="Arial"/>
              </a:rPr>
              <a:t>caso sospechoso de Enfermedad Transmitida por Mosquitos (ETM)</a:t>
            </a:r>
            <a:endParaRPr sz="16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2. Sacarle una foto y enviarla por mail a: </a:t>
            </a:r>
            <a:r>
              <a:rPr lang="en-US" sz="16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epidemiologiaguti@gmail.com</a:t>
            </a:r>
            <a:endParaRPr sz="1600" b="0" i="0" u="none" strike="noStrike" cap="none">
              <a:solidFill>
                <a:srgbClr val="000000"/>
              </a:solidFill>
              <a:latin typeface="Arial"/>
              <a:ea typeface="Arial"/>
              <a:cs typeface="Arial"/>
              <a:sym typeface="Arial"/>
            </a:endParaRPr>
          </a:p>
        </p:txBody>
      </p:sp>
      <p:sp>
        <p:nvSpPr>
          <p:cNvPr id="876" name="Google Shape;876;g2d31494443e_0_19"/>
          <p:cNvSpPr/>
          <p:nvPr/>
        </p:nvSpPr>
        <p:spPr>
          <a:xfrm>
            <a:off x="4502254" y="2777077"/>
            <a:ext cx="7434068" cy="39700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Tomar muestra según esquema: </a:t>
            </a:r>
            <a:endParaRPr sz="1400" b="0" i="0" u="none" strike="noStrike" cap="none">
              <a:solidFill>
                <a:srgbClr val="000000"/>
              </a:solidFill>
              <a:latin typeface="Arial"/>
              <a:ea typeface="Arial"/>
              <a:cs typeface="Arial"/>
              <a:sym typeface="Arial"/>
            </a:endParaRPr>
          </a:p>
          <a:p>
            <a:pPr marL="171450" marR="0" lvl="0" indent="-101600" algn="l" rtl="0">
              <a:lnSpc>
                <a:spcPct val="100000"/>
              </a:lnSpc>
              <a:spcBef>
                <a:spcPts val="0"/>
              </a:spcBef>
              <a:spcAft>
                <a:spcPts val="0"/>
              </a:spcAft>
              <a:buClr>
                <a:srgbClr val="000000"/>
              </a:buClr>
              <a:buSzPts val="1100"/>
              <a:buFont typeface="Noto Sans Symbols"/>
              <a:buNone/>
            </a:pPr>
            <a:endParaRPr sz="1400" b="0" i="0" u="none" strike="noStrike" cap="none">
              <a:solidFill>
                <a:srgbClr val="000000"/>
              </a:solidFill>
              <a:latin typeface="Arial"/>
              <a:ea typeface="Arial"/>
              <a:cs typeface="Arial"/>
              <a:sym typeface="Arial"/>
            </a:endParaRPr>
          </a:p>
          <a:p>
            <a:pPr marL="171450" marR="0" lvl="0" indent="-101600" algn="l" rtl="0">
              <a:lnSpc>
                <a:spcPct val="100000"/>
              </a:lnSpc>
              <a:spcBef>
                <a:spcPts val="0"/>
              </a:spcBef>
              <a:spcAft>
                <a:spcPts val="0"/>
              </a:spcAft>
              <a:buClr>
                <a:srgbClr val="000000"/>
              </a:buClr>
              <a:buSzPts val="1100"/>
              <a:buFont typeface="Noto Sans Symbols"/>
              <a:buNone/>
            </a:pPr>
            <a:endParaRPr sz="1400" b="0" i="0" u="none" strike="noStrike" cap="none">
              <a:solidFill>
                <a:srgbClr val="000000"/>
              </a:solidFill>
              <a:latin typeface="Arial"/>
              <a:ea typeface="Arial"/>
              <a:cs typeface="Arial"/>
              <a:sym typeface="Arial"/>
            </a:endParaRPr>
          </a:p>
          <a:p>
            <a:pPr marL="171450" marR="0" lvl="0" indent="-101600" algn="l" rtl="0">
              <a:lnSpc>
                <a:spcPct val="100000"/>
              </a:lnSpc>
              <a:spcBef>
                <a:spcPts val="0"/>
              </a:spcBef>
              <a:spcAft>
                <a:spcPts val="0"/>
              </a:spcAft>
              <a:buClr>
                <a:srgbClr val="000000"/>
              </a:buClr>
              <a:buSzPts val="1100"/>
              <a:buFont typeface="Noto Sans Symbols"/>
              <a:buNone/>
            </a:pPr>
            <a:endParaRPr sz="1400" b="0" i="0" u="none" strike="noStrike" cap="none">
              <a:solidFill>
                <a:srgbClr val="000000"/>
              </a:solidFill>
              <a:latin typeface="Arial"/>
              <a:ea typeface="Arial"/>
              <a:cs typeface="Arial"/>
              <a:sym typeface="Arial"/>
            </a:endParaRPr>
          </a:p>
          <a:p>
            <a:pPr marL="171450" marR="0" lvl="0" indent="-101600" algn="l" rtl="0">
              <a:lnSpc>
                <a:spcPct val="100000"/>
              </a:lnSpc>
              <a:spcBef>
                <a:spcPts val="0"/>
              </a:spcBef>
              <a:spcAft>
                <a:spcPts val="0"/>
              </a:spcAft>
              <a:buClr>
                <a:srgbClr val="000000"/>
              </a:buClr>
              <a:buSzPts val="1100"/>
              <a:buFont typeface="Noto Sans Symbols"/>
              <a:buNone/>
            </a:pPr>
            <a:endParaRPr sz="1400" b="0" i="0" u="none" strike="noStrike" cap="none">
              <a:solidFill>
                <a:srgbClr val="000000"/>
              </a:solidFill>
              <a:latin typeface="Arial"/>
              <a:ea typeface="Arial"/>
              <a:cs typeface="Arial"/>
              <a:sym typeface="Arial"/>
            </a:endParaRPr>
          </a:p>
          <a:p>
            <a:pPr marL="171450" marR="0" lvl="0" indent="-101600" algn="l" rtl="0">
              <a:lnSpc>
                <a:spcPct val="100000"/>
              </a:lnSpc>
              <a:spcBef>
                <a:spcPts val="0"/>
              </a:spcBef>
              <a:spcAft>
                <a:spcPts val="0"/>
              </a:spcAft>
              <a:buClr>
                <a:srgbClr val="000000"/>
              </a:buClr>
              <a:buSzPts val="1100"/>
              <a:buFont typeface="Noto Sans Symbols"/>
              <a:buNone/>
            </a:pPr>
            <a:endParaRPr sz="1400" b="0" i="0" u="none" strike="noStrike" cap="none">
              <a:solidFill>
                <a:srgbClr val="000000"/>
              </a:solidFill>
              <a:latin typeface="Arial"/>
              <a:ea typeface="Arial"/>
              <a:cs typeface="Arial"/>
              <a:sym typeface="Arial"/>
            </a:endParaRPr>
          </a:p>
          <a:p>
            <a:pPr marL="171450" marR="0" lvl="0" indent="-101600" algn="l" rtl="0">
              <a:lnSpc>
                <a:spcPct val="100000"/>
              </a:lnSpc>
              <a:spcBef>
                <a:spcPts val="0"/>
              </a:spcBef>
              <a:spcAft>
                <a:spcPts val="0"/>
              </a:spcAft>
              <a:buClr>
                <a:srgbClr val="000000"/>
              </a:buClr>
              <a:buSzPts val="1100"/>
              <a:buFont typeface="Noto Sans Symbols"/>
              <a:buNone/>
            </a:pPr>
            <a:endParaRPr sz="1400" b="0" i="0" u="none" strike="noStrike" cap="none">
              <a:solidFill>
                <a:srgbClr val="000000"/>
              </a:solidFill>
              <a:latin typeface="Arial"/>
              <a:ea typeface="Arial"/>
              <a:cs typeface="Arial"/>
              <a:sym typeface="Arial"/>
            </a:endParaRPr>
          </a:p>
          <a:p>
            <a:pPr marL="171450" marR="0" lvl="0" indent="-101600" algn="l" rtl="0">
              <a:lnSpc>
                <a:spcPct val="100000"/>
              </a:lnSpc>
              <a:spcBef>
                <a:spcPts val="0"/>
              </a:spcBef>
              <a:spcAft>
                <a:spcPts val="0"/>
              </a:spcAft>
              <a:buClr>
                <a:srgbClr val="000000"/>
              </a:buClr>
              <a:buSzPts val="1100"/>
              <a:buFont typeface="Noto Sans Symbols"/>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a</a:t>
            </a:r>
            <a:r>
              <a:rPr lang="en-US" sz="1400" b="1" i="0" u="sng" strike="noStrike" cap="none">
                <a:solidFill>
                  <a:srgbClr val="000000"/>
                </a:solidFill>
                <a:latin typeface="Arial"/>
                <a:ea typeface="Arial"/>
                <a:cs typeface="Arial"/>
                <a:sym typeface="Arial"/>
              </a:rPr>
              <a:t>) Período de viremia (primeros 6 días de inicio de la fiebre) (ELISA NS1/PCR):</a:t>
            </a:r>
            <a:r>
              <a:rPr lang="en-US" sz="1400" b="0" i="0" u="none" strike="noStrike" cap="none">
                <a:solidFill>
                  <a:srgbClr val="000000"/>
                </a:solidFill>
                <a:latin typeface="Arial"/>
                <a:ea typeface="Arial"/>
                <a:cs typeface="Arial"/>
                <a:sym typeface="Arial"/>
              </a:rPr>
              <a:t> 2 tubos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Tomar muestra de 2 ml de sangre en tubo de hemograma (con EDTA, rotar el tubo varias veces para mezclar) y 2ml de sangre en tubo con gel separador (tapa blanca). Rotular los tubos.</a:t>
            </a:r>
            <a:br>
              <a:rPr lang="en-US" sz="1400" b="0" i="0" u="none" strike="noStrike" cap="none">
                <a:solidFill>
                  <a:srgbClr val="000000"/>
                </a:solidFill>
                <a:latin typeface="Arial"/>
                <a:ea typeface="Arial"/>
                <a:cs typeface="Arial"/>
                <a:sym typeface="Arial"/>
              </a:rPr>
            </a:b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rgbClr val="000000"/>
                </a:solidFill>
                <a:latin typeface="Arial"/>
                <a:ea typeface="Arial"/>
                <a:cs typeface="Arial"/>
                <a:sym typeface="Arial"/>
              </a:rPr>
              <a:t>b) Después de 6 días de inicio de la fiebre (serología):</a:t>
            </a:r>
            <a:r>
              <a:rPr lang="en-US" sz="1400" b="0" i="0" u="none" strike="noStrike" cap="none">
                <a:solidFill>
                  <a:srgbClr val="000000"/>
                </a:solidFill>
                <a:latin typeface="Arial"/>
                <a:ea typeface="Arial"/>
                <a:cs typeface="Arial"/>
                <a:sym typeface="Arial"/>
              </a:rPr>
              <a:t> 1 tubo. Tomar muestra de 2ml de sangre en tubo con gel separador, Rotularlo.</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g2d31494443e_0_19"/>
          <p:cNvSpPr txBox="1"/>
          <p:nvPr/>
        </p:nvSpPr>
        <p:spPr>
          <a:xfrm>
            <a:off x="2133375" y="366025"/>
            <a:ext cx="3657000" cy="79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sp>
        <p:nvSpPr>
          <p:cNvPr id="878" name="Google Shape;878;g2d31494443e_0_19"/>
          <p:cNvSpPr/>
          <p:nvPr/>
        </p:nvSpPr>
        <p:spPr>
          <a:xfrm rot="-5400000" flipH="1">
            <a:off x="5588550" y="-5587949"/>
            <a:ext cx="1005600" cy="12182700"/>
          </a:xfrm>
          <a:prstGeom prst="rect">
            <a:avLst/>
          </a:prstGeom>
          <a:gradFill>
            <a:gsLst>
              <a:gs pos="0">
                <a:srgbClr val="000000">
                  <a:alpha val="95294"/>
                </a:srgbClr>
              </a:gs>
              <a:gs pos="100000">
                <a:srgbClr val="0F4861"/>
              </a:gs>
            </a:gsLst>
            <a:lin ang="839841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9" name="Google Shape;879;g2d31494443e_0_19"/>
          <p:cNvSpPr txBox="1">
            <a:spLocks noGrp="1"/>
          </p:cNvSpPr>
          <p:nvPr>
            <p:ph type="title"/>
          </p:nvPr>
        </p:nvSpPr>
        <p:spPr>
          <a:xfrm>
            <a:off x="384464" y="-187860"/>
            <a:ext cx="9718200" cy="157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Play"/>
              <a:buNone/>
            </a:pPr>
            <a:r>
              <a:rPr lang="en-US" sz="4000" b="1">
                <a:solidFill>
                  <a:srgbClr val="FFFFFF"/>
                </a:solidFill>
                <a:latin typeface="Play"/>
                <a:ea typeface="Play"/>
                <a:cs typeface="Play"/>
                <a:sym typeface="Play"/>
              </a:rPr>
              <a:t>Acciones ante una</a:t>
            </a:r>
            <a:r>
              <a:rPr lang="en-US" sz="4000" b="1">
                <a:solidFill>
                  <a:srgbClr val="FFFFFF"/>
                </a:solidFill>
              </a:rPr>
              <a:t> sospecha de dengue</a:t>
            </a:r>
            <a:endParaRPr b="1"/>
          </a:p>
        </p:txBody>
      </p:sp>
      <p:grpSp>
        <p:nvGrpSpPr>
          <p:cNvPr id="880" name="Google Shape;880;g2d31494443e_0_19"/>
          <p:cNvGrpSpPr/>
          <p:nvPr/>
        </p:nvGrpSpPr>
        <p:grpSpPr>
          <a:xfrm>
            <a:off x="5300310" y="3357421"/>
            <a:ext cx="6065191" cy="1203340"/>
            <a:chOff x="460284" y="8389233"/>
            <a:chExt cx="6065191" cy="1203340"/>
          </a:xfrm>
        </p:grpSpPr>
        <p:sp>
          <p:nvSpPr>
            <p:cNvPr id="881" name="Google Shape;881;g2d31494443e_0_19"/>
            <p:cNvSpPr/>
            <p:nvPr/>
          </p:nvSpPr>
          <p:spPr>
            <a:xfrm>
              <a:off x="460375" y="8389233"/>
              <a:ext cx="6065100" cy="584700"/>
            </a:xfrm>
            <a:prstGeom prst="rightArrow">
              <a:avLst>
                <a:gd name="adj1" fmla="val 50000"/>
                <a:gd name="adj2"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82" name="Google Shape;882;g2d31494443e_0_19"/>
            <p:cNvSpPr/>
            <p:nvPr/>
          </p:nvSpPr>
          <p:spPr>
            <a:xfrm rot="5400000">
              <a:off x="1551234" y="7835009"/>
              <a:ext cx="324300" cy="2506200"/>
            </a:xfrm>
            <a:prstGeom prst="rightBrace">
              <a:avLst>
                <a:gd name="adj1" fmla="val 93559"/>
                <a:gd name="adj2" fmla="val 48647"/>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g2d31494443e_0_19"/>
            <p:cNvSpPr/>
            <p:nvPr/>
          </p:nvSpPr>
          <p:spPr>
            <a:xfrm rot="5400000">
              <a:off x="4342436" y="7702258"/>
              <a:ext cx="324300" cy="2771700"/>
            </a:xfrm>
            <a:prstGeom prst="rightBrace">
              <a:avLst>
                <a:gd name="adj1" fmla="val 93559"/>
                <a:gd name="adj2" fmla="val 48647"/>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g2d31494443e_0_19"/>
            <p:cNvSpPr txBox="1"/>
            <p:nvPr/>
          </p:nvSpPr>
          <p:spPr>
            <a:xfrm>
              <a:off x="772026" y="9250329"/>
              <a:ext cx="1981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ELISA NS1/PCR</a:t>
              </a:r>
              <a:endParaRPr sz="1400" b="0" i="0" u="none" strike="noStrike" cap="none">
                <a:solidFill>
                  <a:srgbClr val="000000"/>
                </a:solidFill>
                <a:latin typeface="Arial"/>
                <a:ea typeface="Arial"/>
                <a:cs typeface="Arial"/>
                <a:sym typeface="Arial"/>
              </a:endParaRPr>
            </a:p>
          </p:txBody>
        </p:sp>
        <p:sp>
          <p:nvSpPr>
            <p:cNvPr id="885" name="Google Shape;885;g2d31494443e_0_19"/>
            <p:cNvSpPr txBox="1"/>
            <p:nvPr/>
          </p:nvSpPr>
          <p:spPr>
            <a:xfrm>
              <a:off x="3784585" y="9284773"/>
              <a:ext cx="19818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IgM Dengue</a:t>
              </a:r>
              <a:endParaRPr sz="1400" b="0" i="0" u="none" strike="noStrike" cap="none">
                <a:solidFill>
                  <a:srgbClr val="000000"/>
                </a:solidFill>
                <a:latin typeface="Arial"/>
                <a:ea typeface="Arial"/>
                <a:cs typeface="Arial"/>
                <a:sym typeface="Arial"/>
              </a:endParaRPr>
            </a:p>
          </p:txBody>
        </p:sp>
        <p:sp>
          <p:nvSpPr>
            <p:cNvPr id="886" name="Google Shape;886;g2d31494443e_0_19"/>
            <p:cNvSpPr txBox="1"/>
            <p:nvPr/>
          </p:nvSpPr>
          <p:spPr>
            <a:xfrm>
              <a:off x="509873" y="8569207"/>
              <a:ext cx="25062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FFFFFF"/>
                  </a:solidFill>
                  <a:latin typeface="Arial"/>
                  <a:ea typeface="Arial"/>
                  <a:cs typeface="Arial"/>
                  <a:sym typeface="Arial"/>
                </a:rPr>
                <a:t>Primeros 6 días desde la fiebre</a:t>
              </a:r>
              <a:endParaRPr sz="1050" b="0" i="0" u="none" strike="noStrike" cap="none">
                <a:solidFill>
                  <a:srgbClr val="FFFFFF"/>
                </a:solidFill>
                <a:latin typeface="Arial"/>
                <a:ea typeface="Arial"/>
                <a:cs typeface="Arial"/>
                <a:sym typeface="Arial"/>
              </a:endParaRPr>
            </a:p>
          </p:txBody>
        </p:sp>
        <p:sp>
          <p:nvSpPr>
            <p:cNvPr id="887" name="Google Shape;887;g2d31494443e_0_19"/>
            <p:cNvSpPr txBox="1"/>
            <p:nvPr/>
          </p:nvSpPr>
          <p:spPr>
            <a:xfrm>
              <a:off x="3118883" y="8562722"/>
              <a:ext cx="30054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FFFFFF"/>
                  </a:solidFill>
                  <a:latin typeface="Arial"/>
                  <a:ea typeface="Arial"/>
                  <a:cs typeface="Arial"/>
                  <a:sym typeface="Arial"/>
                </a:rPr>
                <a:t>Después del 6° día desde el inicio de fiebre</a:t>
              </a:r>
              <a:endParaRPr sz="1050" b="0" i="0" u="none" strike="noStrike" cap="none">
                <a:solidFill>
                  <a:srgbClr val="FFFFFF"/>
                </a:solidFill>
                <a:latin typeface="Arial"/>
                <a:ea typeface="Arial"/>
                <a:cs typeface="Arial"/>
                <a:sym typeface="Aria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pic>
        <p:nvPicPr>
          <p:cNvPr id="892" name="Google Shape;892;p49"/>
          <p:cNvPicPr preferRelativeResize="0"/>
          <p:nvPr/>
        </p:nvPicPr>
        <p:blipFill rotWithShape="1">
          <a:blip r:embed="rId3">
            <a:alphaModFix/>
          </a:blip>
          <a:srcRect l="23664" t="31681" r="25213" b="12958"/>
          <a:stretch/>
        </p:blipFill>
        <p:spPr>
          <a:xfrm>
            <a:off x="1" y="0"/>
            <a:ext cx="5955874" cy="3627850"/>
          </a:xfrm>
          <a:prstGeom prst="rect">
            <a:avLst/>
          </a:prstGeom>
          <a:noFill/>
          <a:ln>
            <a:noFill/>
          </a:ln>
        </p:spPr>
      </p:pic>
      <p:pic>
        <p:nvPicPr>
          <p:cNvPr id="893" name="Google Shape;893;p49"/>
          <p:cNvPicPr preferRelativeResize="0"/>
          <p:nvPr/>
        </p:nvPicPr>
        <p:blipFill rotWithShape="1">
          <a:blip r:embed="rId4">
            <a:alphaModFix/>
          </a:blip>
          <a:srcRect l="24730" t="19114" r="26516" b="23224"/>
          <a:stretch/>
        </p:blipFill>
        <p:spPr>
          <a:xfrm>
            <a:off x="5830050" y="2625325"/>
            <a:ext cx="6361949" cy="423267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g2d32d6fbdae_0_13"/>
          <p:cNvSpPr txBox="1"/>
          <p:nvPr/>
        </p:nvSpPr>
        <p:spPr>
          <a:xfrm>
            <a:off x="116405" y="555342"/>
            <a:ext cx="10044000" cy="877800"/>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l" rtl="0">
              <a:lnSpc>
                <a:spcPct val="90000"/>
              </a:lnSpc>
              <a:spcBef>
                <a:spcPts val="0"/>
              </a:spcBef>
              <a:spcAft>
                <a:spcPts val="0"/>
              </a:spcAft>
              <a:buClr>
                <a:srgbClr val="FFFFFF"/>
              </a:buClr>
              <a:buSzPct val="100000"/>
              <a:buFont typeface="Arial"/>
              <a:buNone/>
            </a:pPr>
            <a:r>
              <a:rPr lang="en-US" sz="4000" b="0" i="0" u="none" strike="noStrike" cap="none">
                <a:solidFill>
                  <a:srgbClr val="FFFFFF"/>
                </a:solidFill>
                <a:latin typeface="Arial"/>
                <a:ea typeface="Arial"/>
                <a:cs typeface="Arial"/>
                <a:sym typeface="Arial"/>
              </a:rPr>
              <a:t>Infecciones respiratorias agudas </a:t>
            </a:r>
            <a:r>
              <a:rPr lang="en-US" sz="4000" b="0" i="0" u="none" strike="noStrike" cap="none">
                <a:solidFill>
                  <a:schemeClr val="lt1"/>
                </a:solidFill>
                <a:latin typeface="Play"/>
                <a:ea typeface="Play"/>
                <a:cs typeface="Play"/>
                <a:sym typeface="Play"/>
              </a:rPr>
              <a:t>(IRAs) </a:t>
            </a:r>
            <a:br>
              <a:rPr lang="en-US" sz="1600" b="0" i="0" u="none" strike="noStrike" cap="none">
                <a:solidFill>
                  <a:schemeClr val="lt1"/>
                </a:solidFill>
                <a:latin typeface="Play"/>
                <a:ea typeface="Play"/>
                <a:cs typeface="Play"/>
                <a:sym typeface="Play"/>
              </a:rPr>
            </a:br>
            <a:endParaRPr sz="4000" b="0" i="0" u="none" strike="noStrike" cap="none">
              <a:solidFill>
                <a:schemeClr val="lt1"/>
              </a:solidFill>
              <a:latin typeface="Play"/>
              <a:ea typeface="Play"/>
              <a:cs typeface="Play"/>
              <a:sym typeface="Play"/>
            </a:endParaRPr>
          </a:p>
        </p:txBody>
      </p:sp>
      <p:pic>
        <p:nvPicPr>
          <p:cNvPr id="899" name="Google Shape;899;g2d32d6fbdae_0_13" descr="Imagen borrosa de una persona&#10;&#10;Descripción generada automáticamente con confianza baja"/>
          <p:cNvPicPr preferRelativeResize="0"/>
          <p:nvPr/>
        </p:nvPicPr>
        <p:blipFill rotWithShape="1">
          <a:blip r:embed="rId3">
            <a:alphaModFix/>
          </a:blip>
          <a:srcRect l="24046" r="24549"/>
          <a:stretch/>
        </p:blipFill>
        <p:spPr>
          <a:xfrm>
            <a:off x="0" y="2580968"/>
            <a:ext cx="12190095" cy="1642340"/>
          </a:xfrm>
          <a:custGeom>
            <a:avLst/>
            <a:gdLst/>
            <a:ahLst/>
            <a:cxnLst/>
            <a:rect l="l" t="t" r="r" b="b"/>
            <a:pathLst>
              <a:path w="4114800" h="5712488" extrusionOk="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900" name="Google Shape;900;g2d32d6fbdae_0_13"/>
          <p:cNvSpPr txBox="1">
            <a:spLocks noGrp="1"/>
          </p:cNvSpPr>
          <p:nvPr>
            <p:ph type="title"/>
          </p:nvPr>
        </p:nvSpPr>
        <p:spPr>
          <a:xfrm>
            <a:off x="816077" y="2990135"/>
            <a:ext cx="10559700" cy="877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6600"/>
              <a:buFont typeface="Arial"/>
              <a:buNone/>
            </a:pPr>
            <a:r>
              <a:rPr lang="en-US" sz="6600" b="1">
                <a:solidFill>
                  <a:schemeClr val="lt1"/>
                </a:solidFill>
                <a:latin typeface="Play"/>
                <a:ea typeface="Play"/>
                <a:cs typeface="Play"/>
                <a:sym typeface="Play"/>
              </a:rPr>
              <a:t>Coqueluche</a:t>
            </a:r>
            <a:endParaRPr sz="6600" b="1">
              <a:solidFill>
                <a:schemeClr val="lt1"/>
              </a:solidFill>
              <a:latin typeface="Play"/>
              <a:ea typeface="Play"/>
              <a:cs typeface="Play"/>
              <a:sym typeface="Play"/>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5"/>
        <p:cNvGrpSpPr/>
        <p:nvPr/>
      </p:nvGrpSpPr>
      <p:grpSpPr>
        <a:xfrm>
          <a:off x="0" y="0"/>
          <a:ext cx="0" cy="0"/>
          <a:chOff x="0" y="0"/>
          <a:chExt cx="0" cy="0"/>
        </a:xfrm>
      </p:grpSpPr>
      <p:sp>
        <p:nvSpPr>
          <p:cNvPr id="906" name="Google Shape;906;g2d31494443e_0_7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07" name="Google Shape;907;g2d31494443e_0_75"/>
          <p:cNvSpPr txBox="1">
            <a:spLocks noGrp="1"/>
          </p:cNvSpPr>
          <p:nvPr>
            <p:ph type="title"/>
          </p:nvPr>
        </p:nvSpPr>
        <p:spPr>
          <a:xfrm>
            <a:off x="472538" y="244916"/>
            <a:ext cx="10506456" cy="101498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Clr>
                <a:schemeClr val="dk1"/>
              </a:buClr>
              <a:buSzPts val="1100"/>
              <a:buFont typeface="Arial"/>
              <a:buNone/>
            </a:pPr>
            <a:r>
              <a:rPr lang="en-US" sz="4800" b="1">
                <a:latin typeface="Play"/>
                <a:ea typeface="Play"/>
                <a:cs typeface="Play"/>
                <a:sym typeface="Play"/>
              </a:rPr>
              <a:t>Coqueluche </a:t>
            </a:r>
            <a:endParaRPr sz="4800" b="1">
              <a:latin typeface="Play"/>
              <a:ea typeface="Play"/>
              <a:cs typeface="Play"/>
              <a:sym typeface="Play"/>
            </a:endParaRPr>
          </a:p>
        </p:txBody>
      </p:sp>
      <p:sp>
        <p:nvSpPr>
          <p:cNvPr id="908" name="Google Shape;908;g2d31494443e_0_75"/>
          <p:cNvSpPr/>
          <p:nvPr/>
        </p:nvSpPr>
        <p:spPr>
          <a:xfrm>
            <a:off x="865953" y="1634502"/>
            <a:ext cx="10451592"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909" name="Google Shape;909;g2d31494443e_0_75"/>
          <p:cNvSpPr/>
          <p:nvPr/>
        </p:nvSpPr>
        <p:spPr>
          <a:xfrm rot="10800000" flipH="1">
            <a:off x="841248" y="1538176"/>
            <a:ext cx="1873457" cy="10981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nvGrpSpPr>
          <p:cNvPr id="910" name="Google Shape;910;g2d31494443e_0_75"/>
          <p:cNvGrpSpPr/>
          <p:nvPr/>
        </p:nvGrpSpPr>
        <p:grpSpPr>
          <a:xfrm>
            <a:off x="838200" y="2634363"/>
            <a:ext cx="10515600" cy="2941329"/>
            <a:chOff x="0" y="708097"/>
            <a:chExt cx="10515600" cy="2941329"/>
          </a:xfrm>
        </p:grpSpPr>
        <p:sp>
          <p:nvSpPr>
            <p:cNvPr id="911" name="Google Shape;911;g2d31494443e_0_75"/>
            <p:cNvSpPr/>
            <p:nvPr/>
          </p:nvSpPr>
          <p:spPr>
            <a:xfrm>
              <a:off x="0" y="708097"/>
              <a:ext cx="10515600" cy="1307257"/>
            </a:xfrm>
            <a:prstGeom prst="roundRect">
              <a:avLst>
                <a:gd name="adj" fmla="val 10000"/>
              </a:avLst>
            </a:prstGeom>
            <a:solidFill>
              <a:srgbClr val="E97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g2d31494443e_0_75"/>
            <p:cNvSpPr/>
            <p:nvPr/>
          </p:nvSpPr>
          <p:spPr>
            <a:xfrm>
              <a:off x="395445" y="1002230"/>
              <a:ext cx="718991" cy="718991"/>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g2d31494443e_0_75"/>
            <p:cNvSpPr/>
            <p:nvPr/>
          </p:nvSpPr>
          <p:spPr>
            <a:xfrm>
              <a:off x="1509882" y="708097"/>
              <a:ext cx="9005717" cy="13072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g2d31494443e_0_75"/>
            <p:cNvSpPr txBox="1"/>
            <p:nvPr/>
          </p:nvSpPr>
          <p:spPr>
            <a:xfrm>
              <a:off x="1509882" y="708097"/>
              <a:ext cx="9005717" cy="1307257"/>
            </a:xfrm>
            <a:prstGeom prst="rect">
              <a:avLst/>
            </a:prstGeom>
            <a:noFill/>
            <a:ln>
              <a:noFill/>
            </a:ln>
          </p:spPr>
          <p:txBody>
            <a:bodyPr spcFirstLastPara="1" wrap="square" lIns="138350" tIns="138350" rIns="138350" bIns="13835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Es una enfermedad infecciosa aguda de la vía aérea baja, altamente contagiosa, que evoluciona en tres fases (catarral, paroxística y de convalecencia) y puede manifestarse en formas leves o severas</a:t>
              </a:r>
              <a:endParaRPr sz="2200" b="0" i="0" u="none" strike="noStrike" cap="none">
                <a:solidFill>
                  <a:srgbClr val="000000"/>
                </a:solidFill>
                <a:latin typeface="Arial"/>
                <a:ea typeface="Arial"/>
                <a:cs typeface="Arial"/>
                <a:sym typeface="Arial"/>
              </a:endParaRPr>
            </a:p>
          </p:txBody>
        </p:sp>
        <p:sp>
          <p:nvSpPr>
            <p:cNvPr id="915" name="Google Shape;915;g2d31494443e_0_75"/>
            <p:cNvSpPr/>
            <p:nvPr/>
          </p:nvSpPr>
          <p:spPr>
            <a:xfrm>
              <a:off x="0" y="2342169"/>
              <a:ext cx="10515600" cy="1307257"/>
            </a:xfrm>
            <a:prstGeom prst="roundRect">
              <a:avLst>
                <a:gd name="adj" fmla="val 10000"/>
              </a:avLst>
            </a:prstGeom>
            <a:solidFill>
              <a:srgbClr val="176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g2d31494443e_0_75"/>
            <p:cNvSpPr/>
            <p:nvPr/>
          </p:nvSpPr>
          <p:spPr>
            <a:xfrm>
              <a:off x="395445" y="2636302"/>
              <a:ext cx="718991" cy="718991"/>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g2d31494443e_0_75"/>
            <p:cNvSpPr/>
            <p:nvPr/>
          </p:nvSpPr>
          <p:spPr>
            <a:xfrm>
              <a:off x="1509882" y="2342169"/>
              <a:ext cx="9005717" cy="13072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g2d31494443e_0_75"/>
            <p:cNvSpPr txBox="1"/>
            <p:nvPr/>
          </p:nvSpPr>
          <p:spPr>
            <a:xfrm>
              <a:off x="1509882" y="2342169"/>
              <a:ext cx="9005717" cy="1307257"/>
            </a:xfrm>
            <a:prstGeom prst="rect">
              <a:avLst/>
            </a:prstGeom>
            <a:noFill/>
            <a:ln>
              <a:noFill/>
            </a:ln>
          </p:spPr>
          <p:txBody>
            <a:bodyPr spcFirstLastPara="1" wrap="square" lIns="138350" tIns="138350" rIns="138350" bIns="13835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Se presenta en ciclos epidémicos cada 3-5 años con mayor incidencia en los meses de invierno e inicio de la primavera.  </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3"/>
        <p:cNvGrpSpPr/>
        <p:nvPr/>
      </p:nvGrpSpPr>
      <p:grpSpPr>
        <a:xfrm>
          <a:off x="0" y="0"/>
          <a:ext cx="0" cy="0"/>
          <a:chOff x="0" y="0"/>
          <a:chExt cx="0" cy="0"/>
        </a:xfrm>
      </p:grpSpPr>
      <p:sp>
        <p:nvSpPr>
          <p:cNvPr id="924" name="Google Shape;924;g2d31494443e_0_8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25" name="Google Shape;925;g2d31494443e_0_82"/>
          <p:cNvSpPr/>
          <p:nvPr/>
        </p:nvSpPr>
        <p:spPr>
          <a:xfrm flipH="1">
            <a:off x="2" y="0"/>
            <a:ext cx="12191998" cy="1575955"/>
          </a:xfrm>
          <a:prstGeom prst="rect">
            <a:avLst/>
          </a:prstGeom>
          <a:gradFill>
            <a:gsLst>
              <a:gs pos="0">
                <a:srgbClr val="000000">
                  <a:alpha val="95686"/>
                </a:srgbClr>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26" name="Google Shape;926;g2d31494443e_0_82"/>
          <p:cNvSpPr/>
          <p:nvPr/>
        </p:nvSpPr>
        <p:spPr>
          <a:xfrm rot="10800000" flipH="1">
            <a:off x="8128857" y="0"/>
            <a:ext cx="4063143" cy="1576412"/>
          </a:xfrm>
          <a:prstGeom prst="rect">
            <a:avLst/>
          </a:prstGeom>
          <a:gradFill>
            <a:gsLst>
              <a:gs pos="0">
                <a:srgbClr val="0A3041">
                  <a:alpha val="67843"/>
                </a:srgbClr>
              </a:gs>
              <a:gs pos="19000">
                <a:srgbClr val="0A3041">
                  <a:alpha val="67843"/>
                </a:srgbClr>
              </a:gs>
              <a:gs pos="100000">
                <a:srgbClr val="156082">
                  <a:alpha val="78823"/>
                </a:srgbClr>
              </a:gs>
            </a:gsLst>
            <a:lin ang="191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27" name="Google Shape;927;g2d31494443e_0_82"/>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725"/>
                </a:srgbClr>
              </a:gs>
              <a:gs pos="100000">
                <a:srgbClr val="000000">
                  <a:alpha val="73725"/>
                </a:srgbClr>
              </a:gs>
            </a:gsLst>
            <a:lin ang="203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28" name="Google Shape;928;g2d31494443e_0_82"/>
          <p:cNvSpPr txBox="1">
            <a:spLocks noGrp="1"/>
          </p:cNvSpPr>
          <p:nvPr>
            <p:ph type="title"/>
          </p:nvPr>
        </p:nvSpPr>
        <p:spPr>
          <a:xfrm>
            <a:off x="644056" y="349112"/>
            <a:ext cx="10044023" cy="8777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6600"/>
              <a:buFont typeface="Arial"/>
              <a:buNone/>
            </a:pPr>
            <a:r>
              <a:rPr lang="en-US" sz="4000" b="1">
                <a:solidFill>
                  <a:srgbClr val="FFFFFF"/>
                </a:solidFill>
                <a:latin typeface="Play"/>
                <a:ea typeface="Play"/>
                <a:cs typeface="Play"/>
                <a:sym typeface="Play"/>
              </a:rPr>
              <a:t>Coqueluche</a:t>
            </a:r>
            <a:endParaRPr sz="4000" b="1">
              <a:solidFill>
                <a:srgbClr val="FFFFFF"/>
              </a:solidFill>
              <a:latin typeface="Play"/>
              <a:ea typeface="Play"/>
              <a:cs typeface="Play"/>
              <a:sym typeface="Play"/>
            </a:endParaRPr>
          </a:p>
        </p:txBody>
      </p:sp>
      <p:grpSp>
        <p:nvGrpSpPr>
          <p:cNvPr id="929" name="Google Shape;929;g2d31494443e_0_82"/>
          <p:cNvGrpSpPr/>
          <p:nvPr/>
        </p:nvGrpSpPr>
        <p:grpSpPr>
          <a:xfrm>
            <a:off x="644056" y="2112579"/>
            <a:ext cx="10927828" cy="4192804"/>
            <a:chOff x="0" y="0"/>
            <a:chExt cx="10927828" cy="4192804"/>
          </a:xfrm>
        </p:grpSpPr>
        <p:sp>
          <p:nvSpPr>
            <p:cNvPr id="930" name="Google Shape;930;g2d31494443e_0_82"/>
            <p:cNvSpPr/>
            <p:nvPr/>
          </p:nvSpPr>
          <p:spPr>
            <a:xfrm>
              <a:off x="0" y="0"/>
              <a:ext cx="8742263" cy="922417"/>
            </a:xfrm>
            <a:prstGeom prst="roundRect">
              <a:avLst>
                <a:gd name="adj" fmla="val 10000"/>
              </a:avLst>
            </a:prstGeom>
            <a:solidFill>
              <a:srgbClr val="E9713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g2d31494443e_0_82"/>
            <p:cNvSpPr txBox="1"/>
            <p:nvPr/>
          </p:nvSpPr>
          <p:spPr>
            <a:xfrm>
              <a:off x="27017" y="27017"/>
              <a:ext cx="7668958" cy="868383"/>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Agente etiológico Bordetella pertussis </a:t>
              </a:r>
              <a:endParaRPr sz="1600" b="0" i="0" u="none" strike="noStrike" cap="none">
                <a:solidFill>
                  <a:schemeClr val="lt1"/>
                </a:solidFill>
                <a:latin typeface="Arial"/>
                <a:ea typeface="Arial"/>
                <a:cs typeface="Arial"/>
                <a:sym typeface="Arial"/>
              </a:endParaRPr>
            </a:p>
          </p:txBody>
        </p:sp>
        <p:sp>
          <p:nvSpPr>
            <p:cNvPr id="932" name="Google Shape;932;g2d31494443e_0_82"/>
            <p:cNvSpPr/>
            <p:nvPr/>
          </p:nvSpPr>
          <p:spPr>
            <a:xfrm>
              <a:off x="732164" y="1090129"/>
              <a:ext cx="8742263" cy="922417"/>
            </a:xfrm>
            <a:prstGeom prst="roundRect">
              <a:avLst>
                <a:gd name="adj" fmla="val 10000"/>
              </a:avLst>
            </a:prstGeom>
            <a:solidFill>
              <a:srgbClr val="C8BE1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g2d31494443e_0_82"/>
            <p:cNvSpPr txBox="1"/>
            <p:nvPr/>
          </p:nvSpPr>
          <p:spPr>
            <a:xfrm>
              <a:off x="759181" y="1117146"/>
              <a:ext cx="7356493" cy="868383"/>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Se transmite por contacto directo con las secreciones de las mucosas de las vías respiratorias de las personas infectadas. </a:t>
              </a:r>
              <a:endParaRPr sz="1600" b="0" i="0" u="none" strike="noStrike" cap="none">
                <a:solidFill>
                  <a:schemeClr val="lt1"/>
                </a:solidFill>
                <a:latin typeface="Arial"/>
                <a:ea typeface="Arial"/>
                <a:cs typeface="Arial"/>
                <a:sym typeface="Arial"/>
              </a:endParaRPr>
            </a:p>
          </p:txBody>
        </p:sp>
        <p:sp>
          <p:nvSpPr>
            <p:cNvPr id="934" name="Google Shape;934;g2d31494443e_0_82"/>
            <p:cNvSpPr/>
            <p:nvPr/>
          </p:nvSpPr>
          <p:spPr>
            <a:xfrm>
              <a:off x="1453401" y="2180258"/>
              <a:ext cx="8742263" cy="922417"/>
            </a:xfrm>
            <a:prstGeom prst="roundRect">
              <a:avLst>
                <a:gd name="adj" fmla="val 10000"/>
              </a:avLst>
            </a:prstGeom>
            <a:solidFill>
              <a:srgbClr val="5597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g2d31494443e_0_82"/>
            <p:cNvSpPr txBox="1"/>
            <p:nvPr/>
          </p:nvSpPr>
          <p:spPr>
            <a:xfrm>
              <a:off x="1480418" y="2207275"/>
              <a:ext cx="7367421" cy="868383"/>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La infección suele ser introducida en el núcleo familiar por alguno de los hijos mayores, y a veces por alguno de los padres. El momento de máxima transmisibilidad se produce durante el período catarral, antes del inicio de los paroxismos</a:t>
              </a:r>
              <a:endParaRPr sz="1600" b="0" i="0" u="none" strike="noStrike" cap="none">
                <a:solidFill>
                  <a:schemeClr val="lt1"/>
                </a:solidFill>
                <a:latin typeface="Arial"/>
                <a:ea typeface="Arial"/>
                <a:cs typeface="Arial"/>
                <a:sym typeface="Arial"/>
              </a:endParaRPr>
            </a:p>
          </p:txBody>
        </p:sp>
        <p:sp>
          <p:nvSpPr>
            <p:cNvPr id="936" name="Google Shape;936;g2d31494443e_0_82"/>
            <p:cNvSpPr/>
            <p:nvPr/>
          </p:nvSpPr>
          <p:spPr>
            <a:xfrm>
              <a:off x="2185565" y="3270387"/>
              <a:ext cx="8742263" cy="922417"/>
            </a:xfrm>
            <a:prstGeom prst="roundRect">
              <a:avLst>
                <a:gd name="adj" fmla="val 10000"/>
              </a:avLst>
            </a:prstGeom>
            <a:solidFill>
              <a:srgbClr val="18692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g2d31494443e_0_82"/>
            <p:cNvSpPr txBox="1"/>
            <p:nvPr/>
          </p:nvSpPr>
          <p:spPr>
            <a:xfrm>
              <a:off x="2212582" y="3297404"/>
              <a:ext cx="7356493" cy="868383"/>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Período de incubación 1 a 3 semanas, más frecuentemente de 7 a 10 días.</a:t>
              </a:r>
              <a:endParaRPr sz="1600" b="0" i="0" u="none" strike="noStrike" cap="none">
                <a:solidFill>
                  <a:schemeClr val="lt1"/>
                </a:solidFill>
                <a:latin typeface="Arial"/>
                <a:ea typeface="Arial"/>
                <a:cs typeface="Arial"/>
                <a:sym typeface="Arial"/>
              </a:endParaRPr>
            </a:p>
          </p:txBody>
        </p:sp>
        <p:sp>
          <p:nvSpPr>
            <p:cNvPr id="938" name="Google Shape;938;g2d31494443e_0_82"/>
            <p:cNvSpPr/>
            <p:nvPr/>
          </p:nvSpPr>
          <p:spPr>
            <a:xfrm>
              <a:off x="8142692" y="706487"/>
              <a:ext cx="599571" cy="599571"/>
            </a:xfrm>
            <a:prstGeom prst="downArrow">
              <a:avLst>
                <a:gd name="adj1" fmla="val 55000"/>
                <a:gd name="adj2" fmla="val 45000"/>
              </a:avLst>
            </a:prstGeom>
            <a:solidFill>
              <a:srgbClr val="F6D4CC">
                <a:alpha val="89803"/>
              </a:srgbClr>
            </a:solidFill>
            <a:ln w="25400" cap="flat" cmpd="sng">
              <a:solidFill>
                <a:srgbClr val="F6D4CC">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g2d31494443e_0_82"/>
            <p:cNvSpPr txBox="1"/>
            <p:nvPr/>
          </p:nvSpPr>
          <p:spPr>
            <a:xfrm>
              <a:off x="8277595" y="706487"/>
              <a:ext cx="329765" cy="451177"/>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940" name="Google Shape;940;g2d31494443e_0_82"/>
            <p:cNvSpPr/>
            <p:nvPr/>
          </p:nvSpPr>
          <p:spPr>
            <a:xfrm>
              <a:off x="8874856" y="1796616"/>
              <a:ext cx="599571" cy="599571"/>
            </a:xfrm>
            <a:prstGeom prst="downArrow">
              <a:avLst>
                <a:gd name="adj1" fmla="val 55000"/>
                <a:gd name="adj2" fmla="val 45000"/>
              </a:avLst>
            </a:prstGeom>
            <a:solidFill>
              <a:srgbClr val="E2E6C8">
                <a:alpha val="89803"/>
              </a:srgbClr>
            </a:solidFill>
            <a:ln w="25400" cap="flat" cmpd="sng">
              <a:solidFill>
                <a:srgbClr val="E2E6C8">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g2d31494443e_0_82"/>
            <p:cNvSpPr txBox="1"/>
            <p:nvPr/>
          </p:nvSpPr>
          <p:spPr>
            <a:xfrm>
              <a:off x="9009759" y="1796616"/>
              <a:ext cx="329765" cy="451177"/>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942" name="Google Shape;942;g2d31494443e_0_82"/>
            <p:cNvSpPr/>
            <p:nvPr/>
          </p:nvSpPr>
          <p:spPr>
            <a:xfrm>
              <a:off x="9596093" y="2886746"/>
              <a:ext cx="599571" cy="599571"/>
            </a:xfrm>
            <a:prstGeom prst="downArrow">
              <a:avLst>
                <a:gd name="adj1" fmla="val 55000"/>
                <a:gd name="adj2" fmla="val 45000"/>
              </a:avLst>
            </a:prstGeom>
            <a:solidFill>
              <a:srgbClr val="CAD2CA">
                <a:alpha val="89803"/>
              </a:srgbClr>
            </a:solidFill>
            <a:ln w="25400" cap="flat" cmpd="sng">
              <a:solidFill>
                <a:srgbClr val="CAD2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g2d31494443e_0_82"/>
            <p:cNvSpPr txBox="1"/>
            <p:nvPr/>
          </p:nvSpPr>
          <p:spPr>
            <a:xfrm>
              <a:off x="9730996" y="2886746"/>
              <a:ext cx="329765" cy="451177"/>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9"/>
                                        </p:tgtEl>
                                        <p:attrNameLst>
                                          <p:attrName>style.visibility</p:attrName>
                                        </p:attrNameLst>
                                      </p:cBhvr>
                                      <p:to>
                                        <p:strVal val="visible"/>
                                      </p:to>
                                    </p:set>
                                    <p:animEffect transition="in" filter="fade">
                                      <p:cBhvr>
                                        <p:cTn id="7" dur="500"/>
                                        <p:tgtEl>
                                          <p:spTgt spid="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7"/>
        <p:cNvGrpSpPr/>
        <p:nvPr/>
      </p:nvGrpSpPr>
      <p:grpSpPr>
        <a:xfrm>
          <a:off x="0" y="0"/>
          <a:ext cx="0" cy="0"/>
          <a:chOff x="0" y="0"/>
          <a:chExt cx="0" cy="0"/>
        </a:xfrm>
      </p:grpSpPr>
      <p:sp>
        <p:nvSpPr>
          <p:cNvPr id="948" name="Google Shape;948;p6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49" name="Google Shape;949;p66"/>
          <p:cNvSpPr/>
          <p:nvPr/>
        </p:nvSpPr>
        <p:spPr>
          <a:xfrm flipH="1">
            <a:off x="2" y="0"/>
            <a:ext cx="12191998" cy="1575955"/>
          </a:xfrm>
          <a:prstGeom prst="rect">
            <a:avLst/>
          </a:prstGeom>
          <a:gradFill>
            <a:gsLst>
              <a:gs pos="0">
                <a:srgbClr val="000000">
                  <a:alpha val="95686"/>
                </a:srgbClr>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0" name="Google Shape;950;p66"/>
          <p:cNvSpPr/>
          <p:nvPr/>
        </p:nvSpPr>
        <p:spPr>
          <a:xfrm rot="10800000" flipH="1">
            <a:off x="8128857" y="0"/>
            <a:ext cx="4063143" cy="1576412"/>
          </a:xfrm>
          <a:prstGeom prst="rect">
            <a:avLst/>
          </a:prstGeom>
          <a:gradFill>
            <a:gsLst>
              <a:gs pos="0">
                <a:srgbClr val="0A3041">
                  <a:alpha val="67843"/>
                </a:srgbClr>
              </a:gs>
              <a:gs pos="19000">
                <a:srgbClr val="0A3041">
                  <a:alpha val="67843"/>
                </a:srgbClr>
              </a:gs>
              <a:gs pos="100000">
                <a:srgbClr val="156082">
                  <a:alpha val="78823"/>
                </a:srgbClr>
              </a:gs>
            </a:gsLst>
            <a:lin ang="191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1" name="Google Shape;951;p66"/>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725"/>
                </a:srgbClr>
              </a:gs>
              <a:gs pos="100000">
                <a:srgbClr val="000000">
                  <a:alpha val="73725"/>
                </a:srgbClr>
              </a:gs>
            </a:gsLst>
            <a:lin ang="203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952" name="Google Shape;952;p66"/>
          <p:cNvGrpSpPr/>
          <p:nvPr/>
        </p:nvGrpSpPr>
        <p:grpSpPr>
          <a:xfrm>
            <a:off x="992417" y="2769263"/>
            <a:ext cx="10231106" cy="2879435"/>
            <a:chOff x="348361" y="656684"/>
            <a:chExt cx="10231106" cy="2879435"/>
          </a:xfrm>
        </p:grpSpPr>
        <p:sp>
          <p:nvSpPr>
            <p:cNvPr id="953" name="Google Shape;953;p66"/>
            <p:cNvSpPr/>
            <p:nvPr/>
          </p:nvSpPr>
          <p:spPr>
            <a:xfrm>
              <a:off x="921803" y="656684"/>
              <a:ext cx="938360" cy="93836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6"/>
            <p:cNvSpPr/>
            <p:nvPr/>
          </p:nvSpPr>
          <p:spPr>
            <a:xfrm>
              <a:off x="348361" y="2027191"/>
              <a:ext cx="2085244" cy="15089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6"/>
            <p:cNvSpPr txBox="1"/>
            <p:nvPr/>
          </p:nvSpPr>
          <p:spPr>
            <a:xfrm>
              <a:off x="348361" y="2027191"/>
              <a:ext cx="2085244" cy="150892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La </a:t>
              </a:r>
              <a:r>
                <a:rPr lang="en-US" sz="1400" b="1" i="0" u="none" strike="noStrike" cap="none" dirty="0" err="1">
                  <a:solidFill>
                    <a:srgbClr val="000000"/>
                  </a:solidFill>
                  <a:latin typeface="Arial"/>
                  <a:ea typeface="Arial"/>
                  <a:cs typeface="Arial"/>
                  <a:sym typeface="Arial"/>
                </a:rPr>
                <a:t>fase</a:t>
              </a:r>
              <a:r>
                <a:rPr lang="en-US" sz="1400" b="1" i="0" u="none" strike="noStrike" cap="none" dirty="0">
                  <a:solidFill>
                    <a:srgbClr val="000000"/>
                  </a:solidFill>
                  <a:latin typeface="Arial"/>
                  <a:ea typeface="Arial"/>
                  <a:cs typeface="Arial"/>
                  <a:sym typeface="Arial"/>
                </a:rPr>
                <a:t> </a:t>
              </a:r>
              <a:r>
                <a:rPr lang="en-US" sz="1400" b="1" i="0" u="none" strike="noStrike" cap="none" dirty="0" err="1">
                  <a:solidFill>
                    <a:srgbClr val="000000"/>
                  </a:solidFill>
                  <a:latin typeface="Arial"/>
                  <a:ea typeface="Arial"/>
                  <a:cs typeface="Arial"/>
                  <a:sym typeface="Arial"/>
                </a:rPr>
                <a:t>catarral</a:t>
              </a:r>
              <a:r>
                <a:rPr lang="en-US" sz="1400" b="1"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inicial</a:t>
              </a:r>
              <a:r>
                <a:rPr lang="en-US" sz="1200" b="0" i="0" u="none" strike="noStrike" cap="none" dirty="0">
                  <a:solidFill>
                    <a:srgbClr val="000000"/>
                  </a:solidFill>
                  <a:latin typeface="Arial"/>
                  <a:ea typeface="Arial"/>
                  <a:cs typeface="Arial"/>
                  <a:sym typeface="Arial"/>
                </a:rPr>
                <a:t> (7 a 14 días), es de </a:t>
              </a:r>
              <a:r>
                <a:rPr lang="en-US" sz="1200" b="0" i="0" u="none" strike="noStrike" cap="none" dirty="0" err="1">
                  <a:solidFill>
                    <a:srgbClr val="000000"/>
                  </a:solidFill>
                  <a:latin typeface="Arial"/>
                  <a:ea typeface="Arial"/>
                  <a:cs typeface="Arial"/>
                  <a:sym typeface="Arial"/>
                </a:rPr>
                <a:t>comienzo</a:t>
              </a: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insidioso</a:t>
              </a:r>
              <a:r>
                <a:rPr lang="en-US" sz="1200" b="0" i="0" u="none" strike="noStrike" cap="none" dirty="0">
                  <a:solidFill>
                    <a:srgbClr val="000000"/>
                  </a:solidFill>
                  <a:latin typeface="Arial"/>
                  <a:ea typeface="Arial"/>
                  <a:cs typeface="Arial"/>
                  <a:sym typeface="Arial"/>
                </a:rPr>
                <a:t> y </a:t>
              </a:r>
              <a:r>
                <a:rPr lang="en-US" sz="1200" b="0" i="0" u="none" strike="noStrike" cap="none" dirty="0" err="1">
                  <a:solidFill>
                    <a:srgbClr val="000000"/>
                  </a:solidFill>
                  <a:latin typeface="Arial"/>
                  <a:ea typeface="Arial"/>
                  <a:cs typeface="Arial"/>
                  <a:sym typeface="Arial"/>
                </a:rPr>
                <a:t>transcurre</a:t>
              </a: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como</a:t>
              </a: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una</a:t>
              </a: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infección</a:t>
              </a: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moderada</a:t>
              </a:r>
              <a:r>
                <a:rPr lang="en-US" sz="1200" b="0" i="0" u="none" strike="noStrike" cap="none" dirty="0">
                  <a:solidFill>
                    <a:srgbClr val="000000"/>
                  </a:solidFill>
                  <a:latin typeface="Arial"/>
                  <a:ea typeface="Arial"/>
                  <a:cs typeface="Arial"/>
                  <a:sym typeface="Arial"/>
                </a:rPr>
                <a:t> de </a:t>
              </a:r>
              <a:r>
                <a:rPr lang="en-US" sz="1200" b="0" i="0" u="none" strike="noStrike" cap="none" dirty="0" err="1">
                  <a:solidFill>
                    <a:srgbClr val="000000"/>
                  </a:solidFill>
                  <a:latin typeface="Arial"/>
                  <a:ea typeface="Arial"/>
                  <a:cs typeface="Arial"/>
                  <a:sym typeface="Arial"/>
                </a:rPr>
                <a:t>vías</a:t>
              </a: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respiratorias</a:t>
              </a: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altas</a:t>
              </a: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rinitis</a:t>
              </a:r>
              <a:r>
                <a:rPr lang="en-US" sz="1200" b="0" i="0" u="none" strike="noStrike" cap="none" dirty="0">
                  <a:solidFill>
                    <a:srgbClr val="000000"/>
                  </a:solidFill>
                  <a:latin typeface="Arial"/>
                  <a:ea typeface="Arial"/>
                  <a:cs typeface="Arial"/>
                  <a:sym typeface="Arial"/>
                </a:rPr>
                <a:t> y </a:t>
              </a:r>
              <a:r>
                <a:rPr lang="en-US" sz="1200" b="0" i="0" u="none" strike="noStrike" cap="none" dirty="0" err="1">
                  <a:solidFill>
                    <a:srgbClr val="000000"/>
                  </a:solidFill>
                  <a:latin typeface="Arial"/>
                  <a:ea typeface="Arial"/>
                  <a:cs typeface="Arial"/>
                  <a:sym typeface="Arial"/>
                </a:rPr>
                <a:t>estornudos</a:t>
              </a:r>
              <a:r>
                <a:rPr lang="en-US" sz="1200" b="0" i="0" u="none" strike="noStrike" cap="none" dirty="0">
                  <a:solidFill>
                    <a:srgbClr val="000000"/>
                  </a:solidFill>
                  <a:latin typeface="Arial"/>
                  <a:ea typeface="Arial"/>
                  <a:cs typeface="Arial"/>
                  <a:sym typeface="Arial"/>
                </a:rPr>
                <a:t>. En </a:t>
              </a:r>
              <a:r>
                <a:rPr lang="en-US" sz="1200" b="0" i="0" u="none" strike="noStrike" cap="none" dirty="0" err="1">
                  <a:solidFill>
                    <a:srgbClr val="000000"/>
                  </a:solidFill>
                  <a:latin typeface="Arial"/>
                  <a:ea typeface="Arial"/>
                  <a:cs typeface="Arial"/>
                  <a:sym typeface="Arial"/>
                </a:rPr>
                <a:t>neonatos</a:t>
              </a: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los</a:t>
              </a: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síntomas</a:t>
              </a: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iniciales</a:t>
              </a: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incluyen</a:t>
              </a: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dificultades</a:t>
              </a:r>
              <a:r>
                <a:rPr lang="en-US" sz="1200" b="0" i="0" u="none" strike="noStrike" cap="none" dirty="0">
                  <a:solidFill>
                    <a:srgbClr val="000000"/>
                  </a:solidFill>
                  <a:latin typeface="Arial"/>
                  <a:ea typeface="Arial"/>
                  <a:cs typeface="Arial"/>
                  <a:sym typeface="Arial"/>
                </a:rPr>
                <a:t> para la </a:t>
              </a:r>
              <a:r>
                <a:rPr lang="en-US" sz="1200" b="0" i="0" u="none" strike="noStrike" cap="none" dirty="0" err="1">
                  <a:solidFill>
                    <a:srgbClr val="000000"/>
                  </a:solidFill>
                  <a:latin typeface="Arial"/>
                  <a:ea typeface="Arial"/>
                  <a:cs typeface="Arial"/>
                  <a:sym typeface="Arial"/>
                </a:rPr>
                <a:t>alimentación</a:t>
              </a: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taquipnea</a:t>
              </a:r>
              <a:r>
                <a:rPr lang="en-US" sz="1200" b="0" i="0" u="none" strike="noStrike" cap="none" dirty="0">
                  <a:solidFill>
                    <a:srgbClr val="000000"/>
                  </a:solidFill>
                  <a:latin typeface="Arial"/>
                  <a:ea typeface="Arial"/>
                  <a:cs typeface="Arial"/>
                  <a:sym typeface="Arial"/>
                </a:rPr>
                <a:t> y </a:t>
              </a:r>
              <a:r>
                <a:rPr lang="en-US" sz="1200" b="0" i="0" u="none" strike="noStrike" cap="none" dirty="0" err="1">
                  <a:solidFill>
                    <a:srgbClr val="000000"/>
                  </a:solidFill>
                  <a:latin typeface="Arial"/>
                  <a:ea typeface="Arial"/>
                  <a:cs typeface="Arial"/>
                  <a:sym typeface="Arial"/>
                </a:rPr>
                <a:t>tos</a:t>
              </a:r>
              <a:r>
                <a:rPr lang="en-US" sz="12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sp>
          <p:nvSpPr>
            <p:cNvPr id="956" name="Google Shape;956;p66"/>
            <p:cNvSpPr/>
            <p:nvPr/>
          </p:nvSpPr>
          <p:spPr>
            <a:xfrm>
              <a:off x="3371965" y="656684"/>
              <a:ext cx="938360" cy="938360"/>
            </a:xfrm>
            <a:prstGeom prst="rect">
              <a:avLst/>
            </a:prstGeom>
            <a:solidFill>
              <a:srgbClr val="176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6"/>
            <p:cNvSpPr/>
            <p:nvPr/>
          </p:nvSpPr>
          <p:spPr>
            <a:xfrm>
              <a:off x="2798523" y="2027191"/>
              <a:ext cx="2085244" cy="15089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6"/>
            <p:cNvSpPr txBox="1"/>
            <p:nvPr/>
          </p:nvSpPr>
          <p:spPr>
            <a:xfrm>
              <a:off x="2798523" y="2027191"/>
              <a:ext cx="2085244" cy="150892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La </a:t>
              </a:r>
              <a:r>
                <a:rPr lang="en-US" sz="1400" b="1" i="0" u="none" strike="noStrike" cap="none">
                  <a:solidFill>
                    <a:srgbClr val="000000"/>
                  </a:solidFill>
                  <a:latin typeface="Arial"/>
                  <a:ea typeface="Arial"/>
                  <a:cs typeface="Arial"/>
                  <a:sym typeface="Arial"/>
                </a:rPr>
                <a:t>fase paroxística </a:t>
              </a:r>
              <a:r>
                <a:rPr lang="en-US" sz="1200" b="0" i="0" u="none" strike="noStrike" cap="none">
                  <a:solidFill>
                    <a:srgbClr val="000000"/>
                  </a:solidFill>
                  <a:latin typeface="Arial"/>
                  <a:ea typeface="Arial"/>
                  <a:cs typeface="Arial"/>
                  <a:sym typeface="Arial"/>
                </a:rPr>
                <a:t>se caracteriza por accesos repetidos y violentos de tos, que suelen durar entre 1 a 6 semanas; cada serie (3 a 5 paroxismos) inspiración súbita con un sonido agudo denominado estridor o “gallo” inspiratorio. </a:t>
              </a:r>
              <a:endParaRPr sz="1200" b="0" i="0" u="none" strike="noStrike" cap="none">
                <a:solidFill>
                  <a:srgbClr val="000000"/>
                </a:solidFill>
                <a:latin typeface="Arial"/>
                <a:ea typeface="Arial"/>
                <a:cs typeface="Arial"/>
                <a:sym typeface="Arial"/>
              </a:endParaRPr>
            </a:p>
          </p:txBody>
        </p:sp>
        <p:sp>
          <p:nvSpPr>
            <p:cNvPr id="959" name="Google Shape;959;p66"/>
            <p:cNvSpPr/>
            <p:nvPr/>
          </p:nvSpPr>
          <p:spPr>
            <a:xfrm>
              <a:off x="6116783" y="656684"/>
              <a:ext cx="938360" cy="93836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6"/>
            <p:cNvSpPr/>
            <p:nvPr/>
          </p:nvSpPr>
          <p:spPr>
            <a:xfrm>
              <a:off x="5248685" y="2027191"/>
              <a:ext cx="2674555" cy="15089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6"/>
            <p:cNvSpPr txBox="1"/>
            <p:nvPr/>
          </p:nvSpPr>
          <p:spPr>
            <a:xfrm>
              <a:off x="5248685" y="2027191"/>
              <a:ext cx="2674555" cy="150892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La </a:t>
              </a:r>
              <a:r>
                <a:rPr lang="en-US" sz="1400" b="1" i="0" u="none" strike="noStrike" cap="none">
                  <a:solidFill>
                    <a:srgbClr val="000000"/>
                  </a:solidFill>
                  <a:latin typeface="Arial"/>
                  <a:ea typeface="Arial"/>
                  <a:cs typeface="Arial"/>
                  <a:sym typeface="Arial"/>
                </a:rPr>
                <a:t>fase de convalecencia</a:t>
              </a:r>
              <a:r>
                <a:rPr lang="en-US" sz="1200" b="0" i="0" u="none" strike="noStrike" cap="none">
                  <a:solidFill>
                    <a:srgbClr val="000000"/>
                  </a:solidFill>
                  <a:latin typeface="Arial"/>
                  <a:ea typeface="Arial"/>
                  <a:cs typeface="Arial"/>
                  <a:sym typeface="Arial"/>
                </a:rPr>
                <a:t> se caracteriza por la disminución gradual y progresiva de los accesos de tos con desaparición del estridor inspiratorio.</a:t>
              </a:r>
              <a:endParaRPr/>
            </a:p>
            <a:p>
              <a:pPr marL="0" marR="0" lvl="0" indent="0" algn="ctr" rtl="0">
                <a:lnSpc>
                  <a:spcPct val="90000"/>
                </a:lnSpc>
                <a:spcBef>
                  <a:spcPts val="49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Esta fase dura de 2 a 3 semanas, pudiendo reaparecer la sintomatología posteriormente con otras infecciones respiratorias, durante los meses siguientes. </a:t>
              </a:r>
              <a:endParaRPr sz="1200" b="0" i="0" u="none" strike="noStrike" cap="none">
                <a:solidFill>
                  <a:srgbClr val="000000"/>
                </a:solidFill>
                <a:latin typeface="Arial"/>
                <a:ea typeface="Arial"/>
                <a:cs typeface="Arial"/>
                <a:sym typeface="Arial"/>
              </a:endParaRPr>
            </a:p>
          </p:txBody>
        </p:sp>
        <p:sp>
          <p:nvSpPr>
            <p:cNvPr id="962" name="Google Shape;962;p66"/>
            <p:cNvSpPr/>
            <p:nvPr/>
          </p:nvSpPr>
          <p:spPr>
            <a:xfrm>
              <a:off x="8964633" y="656684"/>
              <a:ext cx="938360" cy="93836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6"/>
            <p:cNvSpPr/>
            <p:nvPr/>
          </p:nvSpPr>
          <p:spPr>
            <a:xfrm>
              <a:off x="8288159" y="2027191"/>
              <a:ext cx="2291308" cy="15089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6"/>
            <p:cNvSpPr txBox="1"/>
            <p:nvPr/>
          </p:nvSpPr>
          <p:spPr>
            <a:xfrm>
              <a:off x="8288159" y="2027191"/>
              <a:ext cx="2291308" cy="150892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Complicació</a:t>
              </a:r>
              <a:r>
                <a:rPr lang="en-US" sz="1200" b="0" i="0" u="none" strike="noStrike" cap="none">
                  <a:solidFill>
                    <a:srgbClr val="000000"/>
                  </a:solidFill>
                  <a:latin typeface="Arial"/>
                  <a:ea typeface="Arial"/>
                  <a:cs typeface="Arial"/>
                  <a:sym typeface="Arial"/>
                </a:rPr>
                <a:t>n más frecuente es la neumonía y bronconeumonía.</a:t>
              </a:r>
              <a:endParaRPr sz="1200" b="0" i="0" u="none" strike="noStrike" cap="none">
                <a:solidFill>
                  <a:srgbClr val="000000"/>
                </a:solidFill>
                <a:latin typeface="Arial"/>
                <a:ea typeface="Arial"/>
                <a:cs typeface="Arial"/>
                <a:sym typeface="Arial"/>
              </a:endParaRPr>
            </a:p>
          </p:txBody>
        </p:sp>
      </p:grpSp>
      <p:pic>
        <p:nvPicPr>
          <p:cNvPr id="965" name="Google Shape;965;p66"/>
          <p:cNvPicPr preferRelativeResize="0"/>
          <p:nvPr/>
        </p:nvPicPr>
        <p:blipFill rotWithShape="1">
          <a:blip r:embed="rId6">
            <a:alphaModFix/>
          </a:blip>
          <a:srcRect/>
          <a:stretch/>
        </p:blipFill>
        <p:spPr>
          <a:xfrm>
            <a:off x="4252068" y="2728452"/>
            <a:ext cx="931682" cy="931682"/>
          </a:xfrm>
          <a:prstGeom prst="rect">
            <a:avLst/>
          </a:prstGeom>
          <a:noFill/>
          <a:ln>
            <a:noFill/>
          </a:ln>
        </p:spPr>
      </p:pic>
      <p:pic>
        <p:nvPicPr>
          <p:cNvPr id="966" name="Google Shape;966;p66"/>
          <p:cNvPicPr preferRelativeResize="0"/>
          <p:nvPr/>
        </p:nvPicPr>
        <p:blipFill rotWithShape="1">
          <a:blip r:embed="rId7">
            <a:alphaModFix/>
          </a:blip>
          <a:srcRect l="29519" t="7143" r="27738" b="730"/>
          <a:stretch/>
        </p:blipFill>
        <p:spPr>
          <a:xfrm>
            <a:off x="1509895" y="2543562"/>
            <a:ext cx="920932" cy="1116571"/>
          </a:xfrm>
          <a:prstGeom prst="rect">
            <a:avLst/>
          </a:prstGeom>
          <a:noFill/>
          <a:ln>
            <a:noFill/>
          </a:ln>
        </p:spPr>
      </p:pic>
      <p:sp>
        <p:nvSpPr>
          <p:cNvPr id="967" name="Google Shape;967;p66"/>
          <p:cNvSpPr txBox="1">
            <a:spLocks noGrp="1"/>
          </p:cNvSpPr>
          <p:nvPr>
            <p:ph type="title"/>
          </p:nvPr>
        </p:nvSpPr>
        <p:spPr>
          <a:xfrm>
            <a:off x="447368" y="349077"/>
            <a:ext cx="10559700" cy="877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6600"/>
              <a:buFont typeface="Arial"/>
              <a:buNone/>
            </a:pPr>
            <a:r>
              <a:rPr lang="en-US" b="1">
                <a:solidFill>
                  <a:schemeClr val="lt1"/>
                </a:solidFill>
                <a:latin typeface="Play"/>
                <a:ea typeface="Play"/>
                <a:cs typeface="Play"/>
                <a:sym typeface="Play"/>
              </a:rPr>
              <a:t>Coqueluche</a:t>
            </a:r>
            <a:endParaRPr b="1">
              <a:solidFill>
                <a:schemeClr val="lt1"/>
              </a:solidFill>
              <a:latin typeface="Play"/>
              <a:ea typeface="Play"/>
              <a:cs typeface="Play"/>
              <a:sym typeface="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2"/>
        <p:cNvGrpSpPr/>
        <p:nvPr/>
      </p:nvGrpSpPr>
      <p:grpSpPr>
        <a:xfrm>
          <a:off x="0" y="0"/>
          <a:ext cx="0" cy="0"/>
          <a:chOff x="0" y="0"/>
          <a:chExt cx="0" cy="0"/>
        </a:xfrm>
      </p:grpSpPr>
      <p:sp>
        <p:nvSpPr>
          <p:cNvPr id="973" name="Google Shape;973;g2d31494443e_0_9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4" name="Google Shape;974;g2d31494443e_0_91"/>
          <p:cNvSpPr/>
          <p:nvPr/>
        </p:nvSpPr>
        <p:spPr>
          <a:xfrm flipH="1">
            <a:off x="2" y="0"/>
            <a:ext cx="12191998" cy="1575955"/>
          </a:xfrm>
          <a:prstGeom prst="rect">
            <a:avLst/>
          </a:prstGeom>
          <a:gradFill>
            <a:gsLst>
              <a:gs pos="0">
                <a:srgbClr val="000000">
                  <a:alpha val="95686"/>
                </a:srgbClr>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5" name="Google Shape;975;g2d31494443e_0_91"/>
          <p:cNvSpPr/>
          <p:nvPr/>
        </p:nvSpPr>
        <p:spPr>
          <a:xfrm rot="10800000" flipH="1">
            <a:off x="8128857" y="0"/>
            <a:ext cx="4063143" cy="1576412"/>
          </a:xfrm>
          <a:prstGeom prst="rect">
            <a:avLst/>
          </a:prstGeom>
          <a:gradFill>
            <a:gsLst>
              <a:gs pos="0">
                <a:srgbClr val="0A3041">
                  <a:alpha val="67843"/>
                </a:srgbClr>
              </a:gs>
              <a:gs pos="19000">
                <a:srgbClr val="0A3041">
                  <a:alpha val="67843"/>
                </a:srgbClr>
              </a:gs>
              <a:gs pos="100000">
                <a:srgbClr val="156082">
                  <a:alpha val="78823"/>
                </a:srgbClr>
              </a:gs>
            </a:gsLst>
            <a:lin ang="191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6" name="Google Shape;976;g2d31494443e_0_91"/>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725"/>
                </a:srgbClr>
              </a:gs>
              <a:gs pos="100000">
                <a:srgbClr val="000000">
                  <a:alpha val="73725"/>
                </a:srgbClr>
              </a:gs>
            </a:gsLst>
            <a:lin ang="203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7" name="Google Shape;977;g2d31494443e_0_91"/>
          <p:cNvSpPr txBox="1">
            <a:spLocks noGrp="1"/>
          </p:cNvSpPr>
          <p:nvPr>
            <p:ph type="title"/>
          </p:nvPr>
        </p:nvSpPr>
        <p:spPr>
          <a:xfrm>
            <a:off x="324462" y="682234"/>
            <a:ext cx="10044023" cy="8777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b="1">
                <a:solidFill>
                  <a:srgbClr val="FFFFFF"/>
                </a:solidFill>
              </a:rPr>
              <a:t>Objetivos de la vigilancia </a:t>
            </a:r>
            <a:br>
              <a:rPr lang="en-US" b="1">
                <a:solidFill>
                  <a:srgbClr val="FFFFFF"/>
                </a:solidFill>
              </a:rPr>
            </a:br>
            <a:endParaRPr b="1">
              <a:solidFill>
                <a:srgbClr val="FFFFFF"/>
              </a:solidFill>
            </a:endParaRPr>
          </a:p>
        </p:txBody>
      </p:sp>
      <p:grpSp>
        <p:nvGrpSpPr>
          <p:cNvPr id="978" name="Google Shape;978;g2d31494443e_0_91"/>
          <p:cNvGrpSpPr/>
          <p:nvPr/>
        </p:nvGrpSpPr>
        <p:grpSpPr>
          <a:xfrm>
            <a:off x="1409970" y="2218244"/>
            <a:ext cx="9396000" cy="3981474"/>
            <a:chOff x="765914" y="105665"/>
            <a:chExt cx="9396000" cy="3981474"/>
          </a:xfrm>
        </p:grpSpPr>
        <p:sp>
          <p:nvSpPr>
            <p:cNvPr id="979" name="Google Shape;979;g2d31494443e_0_91"/>
            <p:cNvSpPr/>
            <p:nvPr/>
          </p:nvSpPr>
          <p:spPr>
            <a:xfrm>
              <a:off x="1953914" y="105665"/>
              <a:ext cx="1944000" cy="1944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g2d31494443e_0_91"/>
            <p:cNvSpPr/>
            <p:nvPr/>
          </p:nvSpPr>
          <p:spPr>
            <a:xfrm>
              <a:off x="765914" y="2647139"/>
              <a:ext cx="4320000" cy="144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g2d31494443e_0_91"/>
            <p:cNvSpPr txBox="1"/>
            <p:nvPr/>
          </p:nvSpPr>
          <p:spPr>
            <a:xfrm>
              <a:off x="765914" y="2647139"/>
              <a:ext cx="4320000" cy="144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Lograr la detección oportuna de casos sospechosos para realizar las acciones de control correspondientes, que contribuyan a disminuir la transmisión y la morbimortalidad en los grupos de mayor riesgo. </a:t>
              </a:r>
              <a:endParaRPr sz="1800" b="0" i="0" u="none" strike="noStrike" cap="none">
                <a:solidFill>
                  <a:srgbClr val="000000"/>
                </a:solidFill>
                <a:latin typeface="Arial"/>
                <a:ea typeface="Arial"/>
                <a:cs typeface="Arial"/>
                <a:sym typeface="Arial"/>
              </a:endParaRPr>
            </a:p>
          </p:txBody>
        </p:sp>
        <p:sp>
          <p:nvSpPr>
            <p:cNvPr id="982" name="Google Shape;982;g2d31494443e_0_91"/>
            <p:cNvSpPr/>
            <p:nvPr/>
          </p:nvSpPr>
          <p:spPr>
            <a:xfrm>
              <a:off x="7029914" y="105665"/>
              <a:ext cx="1944000" cy="19440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g2d31494443e_0_91"/>
            <p:cNvSpPr/>
            <p:nvPr/>
          </p:nvSpPr>
          <p:spPr>
            <a:xfrm>
              <a:off x="5841914" y="2647139"/>
              <a:ext cx="4320000" cy="144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g2d31494443e_0_91"/>
            <p:cNvSpPr txBox="1"/>
            <p:nvPr/>
          </p:nvSpPr>
          <p:spPr>
            <a:xfrm>
              <a:off x="5841914" y="2647139"/>
              <a:ext cx="4320000" cy="144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 Monitorear el comportamiento de la enfermedad, así como el impacto de las acciones de vacunación, esenciales para la toma de decisiones adecuadas y oportunas en la población. </a:t>
              </a:r>
              <a:endParaRPr sz="1800" b="0" i="0" u="none" strike="noStrike" cap="none">
                <a:solidFill>
                  <a:srgbClr val="000000"/>
                </a:solidFill>
                <a:latin typeface="Arial"/>
                <a:ea typeface="Arial"/>
                <a:cs typeface="Arial"/>
                <a:sym typeface="Arial"/>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67"/>
          <p:cNvSpPr/>
          <p:nvPr/>
        </p:nvSpPr>
        <p:spPr>
          <a:xfrm>
            <a:off x="0" y="5161935"/>
            <a:ext cx="12192000" cy="167657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990" name="Google Shape;990;p67"/>
          <p:cNvGrpSpPr/>
          <p:nvPr/>
        </p:nvGrpSpPr>
        <p:grpSpPr>
          <a:xfrm>
            <a:off x="523858" y="2650595"/>
            <a:ext cx="10943847" cy="1958522"/>
            <a:chOff x="6042" y="1626427"/>
            <a:chExt cx="10943847" cy="1958522"/>
          </a:xfrm>
        </p:grpSpPr>
        <p:sp>
          <p:nvSpPr>
            <p:cNvPr id="991" name="Google Shape;991;p67"/>
            <p:cNvSpPr/>
            <p:nvPr/>
          </p:nvSpPr>
          <p:spPr>
            <a:xfrm>
              <a:off x="6042" y="1626427"/>
              <a:ext cx="3256095" cy="1953657"/>
            </a:xfrm>
            <a:prstGeom prst="rect">
              <a:avLst/>
            </a:prstGeom>
            <a:solidFill>
              <a:srgbClr val="12608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67"/>
            <p:cNvSpPr txBox="1"/>
            <p:nvPr/>
          </p:nvSpPr>
          <p:spPr>
            <a:xfrm>
              <a:off x="6042" y="1626427"/>
              <a:ext cx="3256095" cy="1953657"/>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chemeClr val="lt1"/>
                  </a:solidFill>
                  <a:latin typeface="Arial"/>
                  <a:ea typeface="Arial"/>
                  <a:cs typeface="Arial"/>
                  <a:sym typeface="Arial"/>
                </a:rPr>
                <a:t>Menores de 6 meses: toda infección respiratoria aguda, con al menos uno de los siguientes síntomas: apnea, cianosis, estridor inspiratorio, vómitos después de toser o tos paroxística.</a:t>
              </a:r>
              <a:endParaRPr sz="1700" b="0" i="0" u="none" strike="noStrike" cap="none">
                <a:solidFill>
                  <a:schemeClr val="lt1"/>
                </a:solidFill>
                <a:latin typeface="Arial"/>
                <a:ea typeface="Arial"/>
                <a:cs typeface="Arial"/>
                <a:sym typeface="Arial"/>
              </a:endParaRPr>
            </a:p>
          </p:txBody>
        </p:sp>
        <p:sp>
          <p:nvSpPr>
            <p:cNvPr id="993" name="Google Shape;993;p67"/>
            <p:cNvSpPr/>
            <p:nvPr/>
          </p:nvSpPr>
          <p:spPr>
            <a:xfrm>
              <a:off x="3310310" y="2481756"/>
              <a:ext cx="488414" cy="243000"/>
            </a:xfrm>
            <a:prstGeom prst="rightArrow">
              <a:avLst>
                <a:gd name="adj1" fmla="val 50000"/>
                <a:gd name="adj2" fmla="val 50000"/>
              </a:avLst>
            </a:prstGeom>
            <a:solidFill>
              <a:srgbClr val="12608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67"/>
            <p:cNvSpPr/>
            <p:nvPr/>
          </p:nvSpPr>
          <p:spPr>
            <a:xfrm>
              <a:off x="7693794" y="1631292"/>
              <a:ext cx="3256095" cy="1953657"/>
            </a:xfrm>
            <a:prstGeom prst="rect">
              <a:avLst/>
            </a:prstGeom>
            <a:solidFill>
              <a:srgbClr val="12608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67"/>
            <p:cNvSpPr txBox="1"/>
            <p:nvPr/>
          </p:nvSpPr>
          <p:spPr>
            <a:xfrm>
              <a:off x="7693794" y="1631292"/>
              <a:ext cx="3256095" cy="1953657"/>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chemeClr val="lt1"/>
                  </a:solidFill>
                  <a:latin typeface="Arial"/>
                  <a:ea typeface="Arial"/>
                  <a:cs typeface="Arial"/>
                  <a:sym typeface="Arial"/>
                </a:rPr>
                <a:t>Mayores de 11 años: tos persistente de 14 o más días de duración, sin otra sintomatología acompañante. sin otra causa aparente. </a:t>
              </a:r>
              <a:endParaRPr sz="1700" b="0" i="0" u="none" strike="noStrike" cap="none">
                <a:solidFill>
                  <a:schemeClr val="lt1"/>
                </a:solidFill>
                <a:latin typeface="Arial"/>
                <a:ea typeface="Arial"/>
                <a:cs typeface="Arial"/>
                <a:sym typeface="Arial"/>
              </a:endParaRPr>
            </a:p>
          </p:txBody>
        </p:sp>
        <p:sp>
          <p:nvSpPr>
            <p:cNvPr id="996" name="Google Shape;996;p67"/>
            <p:cNvSpPr/>
            <p:nvPr/>
          </p:nvSpPr>
          <p:spPr>
            <a:xfrm>
              <a:off x="7151165" y="2481756"/>
              <a:ext cx="488414" cy="243000"/>
            </a:xfrm>
            <a:prstGeom prst="rightArrow">
              <a:avLst>
                <a:gd name="adj1" fmla="val 50000"/>
                <a:gd name="adj2" fmla="val 50000"/>
              </a:avLst>
            </a:prstGeom>
            <a:solidFill>
              <a:srgbClr val="12608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67"/>
            <p:cNvSpPr/>
            <p:nvPr/>
          </p:nvSpPr>
          <p:spPr>
            <a:xfrm>
              <a:off x="3950148" y="1631292"/>
              <a:ext cx="3256095" cy="1953657"/>
            </a:xfrm>
            <a:prstGeom prst="rect">
              <a:avLst/>
            </a:prstGeom>
            <a:solidFill>
              <a:srgbClr val="12608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67"/>
            <p:cNvSpPr txBox="1"/>
            <p:nvPr/>
          </p:nvSpPr>
          <p:spPr>
            <a:xfrm>
              <a:off x="3950148" y="1631292"/>
              <a:ext cx="3256095" cy="1953657"/>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rgbClr val="000000"/>
                </a:buClr>
                <a:buSzPts val="1700"/>
                <a:buFont typeface="Arial"/>
                <a:buNone/>
              </a:pPr>
              <a:endParaRPr sz="1700" b="0" i="0" u="none" strike="noStrike" cap="none">
                <a:solidFill>
                  <a:schemeClr val="lt1"/>
                </a:solidFill>
                <a:latin typeface="Arial"/>
                <a:ea typeface="Arial"/>
                <a:cs typeface="Arial"/>
                <a:sym typeface="Arial"/>
              </a:endParaRPr>
            </a:p>
          </p:txBody>
        </p:sp>
      </p:grpSp>
      <p:sp>
        <p:nvSpPr>
          <p:cNvPr id="999" name="Google Shape;999;p67"/>
          <p:cNvSpPr txBox="1"/>
          <p:nvPr/>
        </p:nvSpPr>
        <p:spPr>
          <a:xfrm>
            <a:off x="366324" y="19493"/>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Play"/>
              <a:buNone/>
            </a:pPr>
            <a:r>
              <a:rPr lang="en-US" sz="4400" b="1" i="0" u="none" strike="noStrike" cap="none">
                <a:solidFill>
                  <a:schemeClr val="dk1"/>
                </a:solidFill>
                <a:latin typeface="Play"/>
                <a:ea typeface="Play"/>
                <a:cs typeface="Play"/>
                <a:sym typeface="Play"/>
              </a:rPr>
              <a:t>Identificación de caso</a:t>
            </a:r>
            <a:endParaRPr sz="4400" b="1" i="0" u="none" strike="noStrike" cap="none">
              <a:solidFill>
                <a:schemeClr val="dk1"/>
              </a:solidFill>
              <a:latin typeface="Play"/>
              <a:ea typeface="Play"/>
              <a:cs typeface="Play"/>
              <a:sym typeface="Play"/>
            </a:endParaRPr>
          </a:p>
        </p:txBody>
      </p:sp>
      <p:sp>
        <p:nvSpPr>
          <p:cNvPr id="1000" name="Google Shape;1000;p67"/>
          <p:cNvSpPr txBox="1"/>
          <p:nvPr/>
        </p:nvSpPr>
        <p:spPr>
          <a:xfrm>
            <a:off x="366324" y="5652821"/>
            <a:ext cx="306351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Qué medidas tomar?</a:t>
            </a:r>
            <a:endParaRPr sz="2400" b="0" i="0" u="none" strike="noStrike" cap="none">
              <a:solidFill>
                <a:srgbClr val="000000"/>
              </a:solidFill>
              <a:latin typeface="Arial"/>
              <a:ea typeface="Arial"/>
              <a:cs typeface="Arial"/>
              <a:sym typeface="Arial"/>
            </a:endParaRPr>
          </a:p>
        </p:txBody>
      </p:sp>
      <p:sp>
        <p:nvSpPr>
          <p:cNvPr id="1001" name="Google Shape;1001;p67"/>
          <p:cNvSpPr txBox="1"/>
          <p:nvPr/>
        </p:nvSpPr>
        <p:spPr>
          <a:xfrm>
            <a:off x="4564386" y="2701853"/>
            <a:ext cx="3063228" cy="20313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Mayores de 6 meses hasta 11 años: tos de 14 o más días de duración acompañado de uno o más de los siguientes síntomas: tos paroxística, estridor inspiratorio o vómitos después de la tos. </a:t>
            </a:r>
            <a:endParaRPr sz="1600" b="0"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02" name="Google Shape;1002;p67"/>
          <p:cNvSpPr txBox="1"/>
          <p:nvPr/>
        </p:nvSpPr>
        <p:spPr>
          <a:xfrm>
            <a:off x="732044" y="1368498"/>
            <a:ext cx="987696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Definición de caso: </a:t>
            </a:r>
            <a:r>
              <a:rPr lang="en-US" sz="2000" b="0" i="0" u="none" strike="noStrike" cap="none">
                <a:solidFill>
                  <a:srgbClr val="000000"/>
                </a:solidFill>
                <a:latin typeface="Arial"/>
                <a:ea typeface="Arial"/>
                <a:cs typeface="Arial"/>
                <a:sym typeface="Arial"/>
              </a:rPr>
              <a:t>toda persona con clínica compatible según los siguientes criterios por grupo etario: </a:t>
            </a:r>
            <a:endParaRPr sz="2000" b="0" i="0" u="none" strike="noStrike" cap="none">
              <a:solidFill>
                <a:srgbClr val="000000"/>
              </a:solidFill>
              <a:latin typeface="Arial"/>
              <a:ea typeface="Arial"/>
              <a:cs typeface="Arial"/>
              <a:sym typeface="Arial"/>
            </a:endParaRPr>
          </a:p>
        </p:txBody>
      </p:sp>
      <p:sp>
        <p:nvSpPr>
          <p:cNvPr id="1003" name="Google Shape;1003;p67"/>
          <p:cNvSpPr txBox="1"/>
          <p:nvPr/>
        </p:nvSpPr>
        <p:spPr>
          <a:xfrm>
            <a:off x="3662089" y="5444292"/>
            <a:ext cx="3618232"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Aislamiento de gota y</a:t>
            </a:r>
            <a:endParaRPr/>
          </a:p>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debe tomarse una muestra de aspirado o hisopado nasofaríngeo y/o suero e iniciar tratamiento antibiótico específico.</a:t>
            </a:r>
            <a:endParaRPr sz="1400" b="0" i="0" u="none" strike="noStrike" cap="none">
              <a:solidFill>
                <a:srgbClr val="000000"/>
              </a:solidFill>
              <a:latin typeface="Arial"/>
              <a:ea typeface="Arial"/>
              <a:cs typeface="Arial"/>
              <a:sym typeface="Arial"/>
            </a:endParaRPr>
          </a:p>
        </p:txBody>
      </p:sp>
      <p:sp>
        <p:nvSpPr>
          <p:cNvPr id="1004" name="Google Shape;1004;p67"/>
          <p:cNvSpPr txBox="1"/>
          <p:nvPr/>
        </p:nvSpPr>
        <p:spPr>
          <a:xfrm>
            <a:off x="8205020" y="5520279"/>
            <a:ext cx="374938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hasta completar 5 días de terapia antibiótica con macrólidos o hasta 21 días desde el diagnóstico si la terapia antimicrobiana no fue realizada con macrólidos</a:t>
            </a:r>
            <a:r>
              <a:rPr lang="en-US" sz="1200" b="0" i="0" u="none" strike="noStrike" cap="none">
                <a:solidFill>
                  <a:srgbClr val="000000"/>
                </a:solidFill>
                <a:latin typeface="Arial"/>
                <a:ea typeface="Arial"/>
                <a:cs typeface="Arial"/>
                <a:sym typeface="Arial"/>
              </a:rPr>
              <a:t>. </a:t>
            </a:r>
            <a:endParaRPr/>
          </a:p>
        </p:txBody>
      </p:sp>
      <p:sp>
        <p:nvSpPr>
          <p:cNvPr id="1005" name="Google Shape;1005;p67"/>
          <p:cNvSpPr/>
          <p:nvPr/>
        </p:nvSpPr>
        <p:spPr>
          <a:xfrm>
            <a:off x="7476324" y="5811050"/>
            <a:ext cx="577406" cy="372564"/>
          </a:xfrm>
          <a:prstGeom prst="rightArrow">
            <a:avLst>
              <a:gd name="adj1" fmla="val 50000"/>
              <a:gd name="adj2" fmla="val 50000"/>
            </a:avLst>
          </a:prstGeom>
          <a:solidFill>
            <a:schemeClr val="accent1"/>
          </a:solidFill>
          <a:ln w="25400" cap="flat" cmpd="sng">
            <a:solidFill>
              <a:srgbClr val="08283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9"/>
        <p:cNvGrpSpPr/>
        <p:nvPr/>
      </p:nvGrpSpPr>
      <p:grpSpPr>
        <a:xfrm>
          <a:off x="0" y="0"/>
          <a:ext cx="0" cy="0"/>
          <a:chOff x="0" y="0"/>
          <a:chExt cx="0" cy="0"/>
        </a:xfrm>
      </p:grpSpPr>
      <p:sp>
        <p:nvSpPr>
          <p:cNvPr id="1010" name="Google Shape;1010;p50"/>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11" name="Google Shape;1011;p50"/>
          <p:cNvSpPr txBox="1">
            <a:spLocks noGrp="1"/>
          </p:cNvSpPr>
          <p:nvPr>
            <p:ph type="title"/>
          </p:nvPr>
        </p:nvSpPr>
        <p:spPr>
          <a:xfrm>
            <a:off x="836675" y="103239"/>
            <a:ext cx="10515600" cy="113369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200"/>
              <a:buFont typeface="Play"/>
              <a:buNone/>
            </a:pPr>
            <a:r>
              <a:rPr lang="en-US" sz="5200" b="1"/>
              <a:t>Consideraciones finales</a:t>
            </a:r>
            <a:endParaRPr sz="5200" b="1"/>
          </a:p>
        </p:txBody>
      </p:sp>
      <p:grpSp>
        <p:nvGrpSpPr>
          <p:cNvPr id="1012" name="Google Shape;1012;p50"/>
          <p:cNvGrpSpPr/>
          <p:nvPr/>
        </p:nvGrpSpPr>
        <p:grpSpPr>
          <a:xfrm>
            <a:off x="412955" y="1152242"/>
            <a:ext cx="11547987" cy="5276186"/>
            <a:chOff x="0" y="326332"/>
            <a:chExt cx="11547987" cy="5276186"/>
          </a:xfrm>
        </p:grpSpPr>
        <p:sp>
          <p:nvSpPr>
            <p:cNvPr id="1013" name="Google Shape;1013;p50"/>
            <p:cNvSpPr/>
            <p:nvPr/>
          </p:nvSpPr>
          <p:spPr>
            <a:xfrm>
              <a:off x="0" y="326332"/>
              <a:ext cx="11547987" cy="1029596"/>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50"/>
            <p:cNvSpPr/>
            <p:nvPr/>
          </p:nvSpPr>
          <p:spPr>
            <a:xfrm>
              <a:off x="174694" y="682317"/>
              <a:ext cx="317937" cy="317626"/>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50"/>
            <p:cNvSpPr/>
            <p:nvPr/>
          </p:nvSpPr>
          <p:spPr>
            <a:xfrm>
              <a:off x="667326" y="552378"/>
              <a:ext cx="10810390" cy="70383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50"/>
            <p:cNvSpPr txBox="1"/>
            <p:nvPr/>
          </p:nvSpPr>
          <p:spPr>
            <a:xfrm>
              <a:off x="667326" y="552378"/>
              <a:ext cx="10810390" cy="703832"/>
            </a:xfrm>
            <a:prstGeom prst="rect">
              <a:avLst/>
            </a:prstGeom>
            <a:noFill/>
            <a:ln>
              <a:noFill/>
            </a:ln>
          </p:spPr>
          <p:txBody>
            <a:bodyPr spcFirstLastPara="1" wrap="square" lIns="74475" tIns="74475" rIns="74475" bIns="74475"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dirty="0" err="1">
                  <a:solidFill>
                    <a:schemeClr val="dk1"/>
                  </a:solidFill>
                  <a:latin typeface="Arial"/>
                  <a:ea typeface="Arial"/>
                  <a:cs typeface="Arial"/>
                  <a:sym typeface="Arial"/>
                </a:rPr>
                <a:t>Actualmente</a:t>
              </a:r>
              <a:r>
                <a:rPr lang="en-US" sz="1600" b="0" i="0" u="none" strike="noStrike" cap="none" dirty="0">
                  <a:solidFill>
                    <a:schemeClr val="dk1"/>
                  </a:solidFill>
                  <a:latin typeface="Arial"/>
                  <a:ea typeface="Arial"/>
                  <a:cs typeface="Arial"/>
                  <a:sym typeface="Arial"/>
                </a:rPr>
                <a:t> la </a:t>
              </a:r>
              <a:r>
                <a:rPr lang="en-US" sz="1600" b="0" i="0" u="none" strike="noStrike" cap="none" dirty="0" err="1">
                  <a:solidFill>
                    <a:schemeClr val="dk1"/>
                  </a:solidFill>
                  <a:latin typeface="Arial"/>
                  <a:ea typeface="Arial"/>
                  <a:cs typeface="Arial"/>
                  <a:sym typeface="Arial"/>
                </a:rPr>
                <a:t>salud</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pública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incluye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todas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aquellas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acciones</a:t>
              </a:r>
              <a:r>
                <a:rPr lang="en-US" sz="1600" b="0" i="0" u="none" strike="noStrike" cap="none" dirty="0">
                  <a:solidFill>
                    <a:schemeClr val="dk1"/>
                  </a:solidFill>
                  <a:latin typeface="Arial"/>
                  <a:ea typeface="Arial"/>
                  <a:cs typeface="Arial"/>
                  <a:sym typeface="Arial"/>
                </a:rPr>
                <a:t> e </a:t>
              </a:r>
              <a:r>
                <a:rPr lang="en-US" sz="1600" b="0" i="0" u="none" strike="noStrike" cap="none" dirty="0" err="1">
                  <a:solidFill>
                    <a:schemeClr val="dk1"/>
                  </a:solidFill>
                  <a:latin typeface="Arial"/>
                  <a:ea typeface="Arial"/>
                  <a:cs typeface="Arial"/>
                  <a:sym typeface="Arial"/>
                </a:rPr>
                <a:t>intervenciones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tendientes</a:t>
              </a:r>
              <a:r>
                <a:rPr lang="en-US" sz="1600" b="0" i="0" u="none" strike="noStrike" cap="none" dirty="0">
                  <a:solidFill>
                    <a:schemeClr val="dk1"/>
                  </a:solidFill>
                  <a:latin typeface="Arial"/>
                  <a:ea typeface="Arial"/>
                  <a:cs typeface="Arial"/>
                  <a:sym typeface="Arial"/>
                </a:rPr>
                <a:t> a </a:t>
              </a:r>
              <a:r>
                <a:rPr lang="en-US" sz="1600" b="0" i="0" u="none" strike="noStrike" cap="none" dirty="0" err="1">
                  <a:solidFill>
                    <a:schemeClr val="dk1"/>
                  </a:solidFill>
                  <a:latin typeface="Arial"/>
                  <a:ea typeface="Arial"/>
                  <a:cs typeface="Arial"/>
                  <a:sym typeface="Arial"/>
                </a:rPr>
                <a:t>promover</a:t>
              </a:r>
              <a:r>
                <a:rPr lang="en-US" sz="1600" b="0" i="0" u="none" strike="noStrike" cap="none" dirty="0">
                  <a:solidFill>
                    <a:schemeClr val="dk1"/>
                  </a:solidFill>
                  <a:latin typeface="Arial"/>
                  <a:ea typeface="Arial"/>
                  <a:cs typeface="Arial"/>
                  <a:sym typeface="Arial"/>
                </a:rPr>
                <a:t> la </a:t>
              </a:r>
              <a:r>
                <a:rPr lang="en-US" sz="1600" b="0" i="0" u="none" strike="noStrike" cap="none" dirty="0" err="1">
                  <a:solidFill>
                    <a:schemeClr val="dk1"/>
                  </a:solidFill>
                  <a:latin typeface="Arial"/>
                  <a:ea typeface="Arial"/>
                  <a:cs typeface="Arial"/>
                  <a:sym typeface="Arial"/>
                </a:rPr>
                <a:t>salud</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prevenir</a:t>
              </a:r>
              <a:r>
                <a:rPr lang="en-US" sz="1600" b="0" i="0" u="none" strike="noStrike" cap="none" dirty="0">
                  <a:solidFill>
                    <a:schemeClr val="dk1"/>
                  </a:solidFill>
                  <a:latin typeface="Arial"/>
                  <a:ea typeface="Arial"/>
                  <a:cs typeface="Arial"/>
                  <a:sym typeface="Arial"/>
                </a:rPr>
                <a:t> la </a:t>
              </a:r>
              <a:r>
                <a:rPr lang="en-US" sz="1600" b="0" i="0" u="none" strike="noStrike" cap="none" dirty="0" err="1">
                  <a:solidFill>
                    <a:schemeClr val="dk1"/>
                  </a:solidFill>
                  <a:latin typeface="Arial"/>
                  <a:ea typeface="Arial"/>
                  <a:cs typeface="Arial"/>
                  <a:sym typeface="Arial"/>
                </a:rPr>
                <a:t>enfermedad</a:t>
              </a:r>
              <a:r>
                <a:rPr lang="en-US" sz="1600" b="0" i="0" u="none" strike="noStrike" cap="none" dirty="0">
                  <a:solidFill>
                    <a:schemeClr val="dk1"/>
                  </a:solidFill>
                  <a:latin typeface="Arial"/>
                  <a:ea typeface="Arial"/>
                  <a:cs typeface="Arial"/>
                  <a:sym typeface="Arial"/>
                </a:rPr>
                <a:t> y </a:t>
              </a:r>
              <a:r>
                <a:rPr lang="en-US" sz="1600" b="0" i="0" u="none" strike="noStrike" cap="none" dirty="0" err="1">
                  <a:solidFill>
                    <a:schemeClr val="dk1"/>
                  </a:solidFill>
                  <a:latin typeface="Arial"/>
                  <a:ea typeface="Arial"/>
                  <a:cs typeface="Arial"/>
                  <a:sym typeface="Arial"/>
                </a:rPr>
                <a:t>estimular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el</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desarrollo</a:t>
              </a:r>
              <a:r>
                <a:rPr lang="en-US" sz="1600" b="0" i="0" u="none" strike="noStrike" cap="none" dirty="0">
                  <a:solidFill>
                    <a:schemeClr val="dk1"/>
                  </a:solidFill>
                  <a:latin typeface="Arial"/>
                  <a:ea typeface="Arial"/>
                  <a:cs typeface="Arial"/>
                  <a:sym typeface="Arial"/>
                </a:rPr>
                <a:t> pleno de las </a:t>
              </a:r>
              <a:r>
                <a:rPr lang="en-US" sz="1600" b="0" i="0" u="none" strike="noStrike" cap="none" dirty="0" err="1">
                  <a:solidFill>
                    <a:schemeClr val="dk1"/>
                  </a:solidFill>
                  <a:latin typeface="Arial"/>
                  <a:ea typeface="Arial"/>
                  <a:cs typeface="Arial"/>
                  <a:sym typeface="Arial"/>
                </a:rPr>
                <a:t>capacidades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mediante</a:t>
              </a:r>
              <a:r>
                <a:rPr lang="en-US" sz="1600" b="0" i="0" u="none" strike="noStrike" cap="none" dirty="0">
                  <a:solidFill>
                    <a:schemeClr val="dk1"/>
                  </a:solidFill>
                  <a:latin typeface="Arial"/>
                  <a:ea typeface="Arial"/>
                  <a:cs typeface="Arial"/>
                  <a:sym typeface="Arial"/>
                </a:rPr>
                <a:t> la </a:t>
              </a:r>
              <a:r>
                <a:rPr lang="en-US" sz="1600" b="0" i="0" u="none" strike="noStrike" cap="none" dirty="0" err="1">
                  <a:solidFill>
                    <a:schemeClr val="dk1"/>
                  </a:solidFill>
                  <a:latin typeface="Arial"/>
                  <a:ea typeface="Arial"/>
                  <a:cs typeface="Arial"/>
                  <a:sym typeface="Arial"/>
                </a:rPr>
                <a:t>responsabilidad</a:t>
              </a:r>
              <a:r>
                <a:rPr lang="en-US" sz="1600" b="0" i="0" u="none" strike="noStrike" cap="none" dirty="0">
                  <a:solidFill>
                    <a:schemeClr val="dk1"/>
                  </a:solidFill>
                  <a:latin typeface="Arial"/>
                  <a:ea typeface="Arial"/>
                  <a:cs typeface="Arial"/>
                  <a:sym typeface="Arial"/>
                </a:rPr>
                <a:t> del Estado y de la población para </a:t>
              </a:r>
              <a:r>
                <a:rPr lang="en-US" sz="1600" b="0" i="0" u="none" strike="noStrike" cap="none" dirty="0" err="1">
                  <a:solidFill>
                    <a:schemeClr val="dk1"/>
                  </a:solidFill>
                  <a:latin typeface="Arial"/>
                  <a:ea typeface="Arial"/>
                  <a:cs typeface="Arial"/>
                  <a:sym typeface="Arial"/>
                </a:rPr>
                <a:t>intervenir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sobre</a:t>
              </a:r>
              <a:r>
                <a:rPr lang="en-US" sz="1600" b="0" i="0" u="none" strike="noStrike" cap="none" dirty="0">
                  <a:solidFill>
                    <a:schemeClr val="dk1"/>
                  </a:solidFill>
                  <a:latin typeface="Arial"/>
                  <a:ea typeface="Arial"/>
                  <a:cs typeface="Arial"/>
                  <a:sym typeface="Arial"/>
                </a:rPr>
                <a:t> las </a:t>
              </a:r>
              <a:r>
                <a:rPr lang="en-US" sz="1600" b="0" i="0" u="none" strike="noStrike" cap="none" dirty="0" err="1">
                  <a:solidFill>
                    <a:schemeClr val="dk1"/>
                  </a:solidFill>
                  <a:latin typeface="Arial"/>
                  <a:ea typeface="Arial"/>
                  <a:cs typeface="Arial"/>
                  <a:sym typeface="Arial"/>
                </a:rPr>
                <a:t>condiciones</a:t>
              </a:r>
              <a:r>
                <a:rPr lang="en-US" sz="1600" b="0" i="0" u="none" strike="noStrike" cap="none" dirty="0">
                  <a:solidFill>
                    <a:schemeClr val="dk1"/>
                  </a:solidFill>
                  <a:latin typeface="Arial"/>
                  <a:ea typeface="Arial"/>
                  <a:cs typeface="Arial"/>
                  <a:sym typeface="Arial"/>
                </a:rPr>
                <a:t> y </a:t>
              </a:r>
              <a:r>
                <a:rPr lang="en-US" sz="1600" b="0" i="0" u="none" strike="noStrike" cap="none" dirty="0" err="1">
                  <a:solidFill>
                    <a:schemeClr val="dk1"/>
                  </a:solidFill>
                  <a:latin typeface="Arial"/>
                  <a:ea typeface="Arial"/>
                  <a:cs typeface="Arial"/>
                  <a:sym typeface="Arial"/>
                </a:rPr>
                <a:t>los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factores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determinantes</a:t>
              </a:r>
              <a:r>
                <a:rPr lang="en-US" sz="1600" b="0" i="0" u="none" strike="noStrike" cap="none" dirty="0">
                  <a:solidFill>
                    <a:schemeClr val="dk1"/>
                  </a:solidFill>
                  <a:latin typeface="Arial"/>
                  <a:ea typeface="Arial"/>
                  <a:cs typeface="Arial"/>
                  <a:sym typeface="Arial"/>
                </a:rPr>
                <a:t> de la </a:t>
              </a:r>
              <a:r>
                <a:rPr lang="en-US" sz="1600" b="0" i="0" u="none" strike="noStrike" cap="none" dirty="0" err="1">
                  <a:solidFill>
                    <a:schemeClr val="dk1"/>
                  </a:solidFill>
                  <a:latin typeface="Arial"/>
                  <a:ea typeface="Arial"/>
                  <a:cs typeface="Arial"/>
                  <a:sym typeface="Arial"/>
                </a:rPr>
                <a:t>salud</a:t>
              </a:r>
              <a:r>
                <a:rPr lang="en-US" sz="1600" b="0" i="0" u="none" strike="noStrike" cap="none" dirty="0">
                  <a:solidFill>
                    <a:schemeClr val="dk1"/>
                  </a:solidFill>
                  <a:latin typeface="Arial"/>
                  <a:ea typeface="Arial"/>
                  <a:cs typeface="Arial"/>
                  <a:sym typeface="Arial"/>
                </a:rPr>
                <a:t>.</a:t>
              </a:r>
              <a:endParaRPr sz="1600" b="0" i="0" u="none" strike="noStrike" cap="none" dirty="0">
                <a:solidFill>
                  <a:schemeClr val="dk1"/>
                </a:solidFill>
                <a:latin typeface="Arial"/>
                <a:ea typeface="Arial"/>
                <a:cs typeface="Arial"/>
                <a:sym typeface="Arial"/>
              </a:endParaRPr>
            </a:p>
          </p:txBody>
        </p:sp>
        <p:sp>
          <p:nvSpPr>
            <p:cNvPr id="1017" name="Google Shape;1017;p50"/>
            <p:cNvSpPr/>
            <p:nvPr/>
          </p:nvSpPr>
          <p:spPr>
            <a:xfrm>
              <a:off x="0" y="1531886"/>
              <a:ext cx="11547987" cy="577503"/>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50"/>
            <p:cNvSpPr/>
            <p:nvPr/>
          </p:nvSpPr>
          <p:spPr>
            <a:xfrm>
              <a:off x="174694" y="1661825"/>
              <a:ext cx="317937" cy="317626"/>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50"/>
            <p:cNvSpPr/>
            <p:nvPr/>
          </p:nvSpPr>
          <p:spPr>
            <a:xfrm>
              <a:off x="667326" y="1531886"/>
              <a:ext cx="10810390" cy="70383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50"/>
            <p:cNvSpPr txBox="1"/>
            <p:nvPr/>
          </p:nvSpPr>
          <p:spPr>
            <a:xfrm>
              <a:off x="667326" y="1531886"/>
              <a:ext cx="10810390" cy="703832"/>
            </a:xfrm>
            <a:prstGeom prst="rect">
              <a:avLst/>
            </a:prstGeom>
            <a:noFill/>
            <a:ln>
              <a:noFill/>
            </a:ln>
          </p:spPr>
          <p:txBody>
            <a:bodyPr spcFirstLastPara="1" wrap="square" lIns="74475" tIns="74475" rIns="74475" bIns="74475"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la salud pública requiere una vigilancia que aporte información cuya meta final sea mejorar la salud de la población mediante la implementación esencialmente de acciones preventivas y de promoción de la salud.</a:t>
              </a:r>
              <a:endParaRPr sz="1600" b="0" i="0" u="none" strike="noStrike" cap="none">
                <a:solidFill>
                  <a:schemeClr val="dk1"/>
                </a:solidFill>
                <a:latin typeface="Arial"/>
                <a:ea typeface="Arial"/>
                <a:cs typeface="Arial"/>
                <a:sym typeface="Arial"/>
              </a:endParaRPr>
            </a:p>
          </p:txBody>
        </p:sp>
        <p:sp>
          <p:nvSpPr>
            <p:cNvPr id="1021" name="Google Shape;1021;p50"/>
            <p:cNvSpPr/>
            <p:nvPr/>
          </p:nvSpPr>
          <p:spPr>
            <a:xfrm>
              <a:off x="0" y="2417983"/>
              <a:ext cx="11547987" cy="577503"/>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50"/>
            <p:cNvSpPr/>
            <p:nvPr/>
          </p:nvSpPr>
          <p:spPr>
            <a:xfrm>
              <a:off x="174694" y="2541615"/>
              <a:ext cx="317937" cy="317626"/>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50"/>
            <p:cNvSpPr/>
            <p:nvPr/>
          </p:nvSpPr>
          <p:spPr>
            <a:xfrm>
              <a:off x="602466" y="2428597"/>
              <a:ext cx="10945520" cy="70383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50"/>
            <p:cNvSpPr txBox="1"/>
            <p:nvPr/>
          </p:nvSpPr>
          <p:spPr>
            <a:xfrm>
              <a:off x="602466" y="2428597"/>
              <a:ext cx="10945520" cy="703832"/>
            </a:xfrm>
            <a:prstGeom prst="rect">
              <a:avLst/>
            </a:prstGeom>
            <a:noFill/>
            <a:ln>
              <a:noFill/>
            </a:ln>
          </p:spPr>
          <p:txBody>
            <a:bodyPr spcFirstLastPara="1" wrap="square" lIns="74475" tIns="74475" rIns="74475" bIns="74475"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No </a:t>
              </a:r>
              <a:r>
                <a:rPr lang="en-US" sz="1600" b="0" i="0" u="none" strike="noStrike" cap="none" dirty="0" err="1">
                  <a:solidFill>
                    <a:schemeClr val="dk1"/>
                  </a:solidFill>
                  <a:latin typeface="Arial"/>
                  <a:ea typeface="Arial"/>
                  <a:cs typeface="Arial"/>
                  <a:sym typeface="Arial"/>
                </a:rPr>
                <a:t>existe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una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buena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práctica</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salud</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pública</a:t>
              </a:r>
              <a:r>
                <a:rPr lang="en-US" sz="1600" b="0" i="0" u="none" strike="noStrike" cap="none" dirty="0">
                  <a:solidFill>
                    <a:schemeClr val="dk1"/>
                  </a:solidFill>
                  <a:latin typeface="Arial"/>
                  <a:ea typeface="Arial"/>
                  <a:cs typeface="Arial"/>
                  <a:sym typeface="Arial"/>
                </a:rPr>
                <a:t> sin </a:t>
              </a:r>
              <a:r>
                <a:rPr lang="en-US" sz="1600" b="0" i="0" u="none" strike="noStrike" cap="none" dirty="0" err="1">
                  <a:solidFill>
                    <a:schemeClr val="dk1"/>
                  </a:solidFill>
                  <a:latin typeface="Arial"/>
                  <a:ea typeface="Arial"/>
                  <a:cs typeface="Arial"/>
                  <a:sym typeface="Arial"/>
                </a:rPr>
                <a:t>información</a:t>
              </a:r>
              <a:r>
                <a:rPr lang="en-US" sz="1600" b="0" i="0" u="none" strike="noStrike" cap="none" dirty="0">
                  <a:solidFill>
                    <a:schemeClr val="dk1"/>
                  </a:solidFill>
                  <a:latin typeface="Arial"/>
                  <a:ea typeface="Arial"/>
                  <a:cs typeface="Arial"/>
                  <a:sym typeface="Arial"/>
                </a:rPr>
                <a:t> o con </a:t>
              </a:r>
              <a:r>
                <a:rPr lang="en-US" sz="1600" b="0" i="0" u="none" strike="noStrike" cap="none" dirty="0" err="1">
                  <a:solidFill>
                    <a:schemeClr val="dk1"/>
                  </a:solidFill>
                  <a:latin typeface="Arial"/>
                  <a:ea typeface="Arial"/>
                  <a:cs typeface="Arial"/>
                  <a:sym typeface="Arial"/>
                </a:rPr>
                <a:t>datos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ineficaces</a:t>
              </a:r>
              <a:r>
                <a:rPr lang="en-US" sz="1600" b="0" i="0" u="none" strike="noStrike" cap="none" dirty="0">
                  <a:solidFill>
                    <a:schemeClr val="dk1"/>
                  </a:solidFill>
                  <a:latin typeface="Arial"/>
                  <a:ea typeface="Arial"/>
                  <a:cs typeface="Arial"/>
                  <a:sym typeface="Arial"/>
                </a:rPr>
                <a:t> o </a:t>
              </a:r>
              <a:r>
                <a:rPr lang="en-US" sz="1600" b="0" i="0" u="none" strike="noStrike" cap="none" dirty="0" err="1">
                  <a:solidFill>
                    <a:schemeClr val="dk1"/>
                  </a:solidFill>
                  <a:latin typeface="Arial"/>
                  <a:ea typeface="Arial"/>
                  <a:cs typeface="Arial"/>
                  <a:sym typeface="Arial"/>
                </a:rPr>
                <a:t>insuficientes</a:t>
              </a:r>
              <a:r>
                <a:rPr lang="en-US" sz="1600" b="0" i="0" u="none" strike="noStrike" cap="none" dirty="0">
                  <a:solidFill>
                    <a:schemeClr val="dk1"/>
                  </a:solidFill>
                  <a:latin typeface="Arial"/>
                  <a:ea typeface="Arial"/>
                  <a:cs typeface="Arial"/>
                  <a:sym typeface="Arial"/>
                </a:rPr>
                <a:t>. Es </a:t>
              </a:r>
              <a:r>
                <a:rPr lang="en-US" sz="1600" b="0" i="0" u="none" strike="noStrike" cap="none" dirty="0" err="1">
                  <a:solidFill>
                    <a:schemeClr val="dk1"/>
                  </a:solidFill>
                  <a:latin typeface="Arial"/>
                  <a:ea typeface="Arial"/>
                  <a:cs typeface="Arial"/>
                  <a:sym typeface="Arial"/>
                </a:rPr>
                <a:t>decir</a:t>
              </a:r>
              <a:r>
                <a:rPr lang="en-US" sz="1600" b="0" i="0" u="none" strike="noStrike" cap="none" dirty="0">
                  <a:solidFill>
                    <a:schemeClr val="dk1"/>
                  </a:solidFill>
                  <a:latin typeface="Arial"/>
                  <a:ea typeface="Arial"/>
                  <a:cs typeface="Arial"/>
                  <a:sym typeface="Arial"/>
                </a:rPr>
                <a:t>, que no </a:t>
              </a:r>
              <a:r>
                <a:rPr lang="en-US" sz="1600" b="0" i="0" u="none" strike="noStrike" cap="none" dirty="0" err="1">
                  <a:solidFill>
                    <a:schemeClr val="dk1"/>
                  </a:solidFill>
                  <a:latin typeface="Arial"/>
                  <a:ea typeface="Arial"/>
                  <a:cs typeface="Arial"/>
                  <a:sym typeface="Arial"/>
                </a:rPr>
                <a:t>alcanza</a:t>
              </a:r>
              <a:r>
                <a:rPr lang="en-US" sz="1600" b="0" i="0" u="none" strike="noStrike" cap="none" dirty="0">
                  <a:solidFill>
                    <a:schemeClr val="dk1"/>
                  </a:solidFill>
                  <a:latin typeface="Arial"/>
                  <a:ea typeface="Arial"/>
                  <a:cs typeface="Arial"/>
                  <a:sym typeface="Arial"/>
                </a:rPr>
                <a:t> con </a:t>
              </a:r>
              <a:r>
                <a:rPr lang="en-US" sz="1600" b="0" i="0" u="none" strike="noStrike" cap="none" dirty="0" err="1">
                  <a:solidFill>
                    <a:schemeClr val="dk1"/>
                  </a:solidFill>
                  <a:latin typeface="Arial"/>
                  <a:ea typeface="Arial"/>
                  <a:cs typeface="Arial"/>
                  <a:sym typeface="Arial"/>
                </a:rPr>
                <a:t>contar</a:t>
              </a:r>
              <a:r>
                <a:rPr lang="en-US" sz="1600" b="0" i="0" u="none" strike="noStrike" cap="none" dirty="0">
                  <a:solidFill>
                    <a:schemeClr val="dk1"/>
                  </a:solidFill>
                  <a:latin typeface="Arial"/>
                  <a:ea typeface="Arial"/>
                  <a:cs typeface="Arial"/>
                  <a:sym typeface="Arial"/>
                </a:rPr>
                <a:t> con </a:t>
              </a:r>
              <a:r>
                <a:rPr lang="en-US" sz="1600" b="0" i="0" u="none" strike="noStrike" cap="none" dirty="0" err="1">
                  <a:solidFill>
                    <a:schemeClr val="dk1"/>
                  </a:solidFill>
                  <a:latin typeface="Arial"/>
                  <a:ea typeface="Arial"/>
                  <a:cs typeface="Arial"/>
                  <a:sym typeface="Arial"/>
                </a:rPr>
                <a:t>datos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sino</a:t>
              </a:r>
              <a:r>
                <a:rPr lang="en-US" sz="1600" b="0" i="0" u="none" strike="noStrike" cap="none" dirty="0">
                  <a:solidFill>
                    <a:schemeClr val="dk1"/>
                  </a:solidFill>
                  <a:latin typeface="Arial"/>
                  <a:ea typeface="Arial"/>
                  <a:cs typeface="Arial"/>
                  <a:sym typeface="Arial"/>
                </a:rPr>
                <a:t> que, </a:t>
              </a:r>
              <a:r>
                <a:rPr lang="en-US" sz="1600" b="0" i="0" u="none" strike="noStrike" cap="none" dirty="0" err="1">
                  <a:solidFill>
                    <a:schemeClr val="dk1"/>
                  </a:solidFill>
                  <a:latin typeface="Arial"/>
                  <a:ea typeface="Arial"/>
                  <a:cs typeface="Arial"/>
                  <a:sym typeface="Arial"/>
                </a:rPr>
                <a:t>además</a:t>
              </a:r>
              <a:r>
                <a:rPr lang="en-US" sz="1600" b="0" i="0" u="none" strike="noStrike" cap="none" dirty="0">
                  <a:solidFill>
                    <a:schemeClr val="dk1"/>
                  </a:solidFill>
                  <a:latin typeface="Arial"/>
                  <a:ea typeface="Arial"/>
                  <a:cs typeface="Arial"/>
                  <a:sym typeface="Arial"/>
                </a:rPr>
                <a:t>, es </a:t>
              </a:r>
              <a:r>
                <a:rPr lang="en-US" sz="1600" b="0" i="0" u="none" strike="noStrike" cap="none" dirty="0" err="1">
                  <a:solidFill>
                    <a:schemeClr val="dk1"/>
                  </a:solidFill>
                  <a:latin typeface="Arial"/>
                  <a:ea typeface="Arial"/>
                  <a:cs typeface="Arial"/>
                  <a:sym typeface="Arial"/>
                </a:rPr>
                <a:t>necesario</a:t>
              </a:r>
              <a:r>
                <a:rPr lang="en-US" sz="1600" b="0" i="0" u="none" strike="noStrike" cap="none" dirty="0">
                  <a:solidFill>
                    <a:schemeClr val="dk1"/>
                  </a:solidFill>
                  <a:latin typeface="Arial"/>
                  <a:ea typeface="Arial"/>
                  <a:cs typeface="Arial"/>
                  <a:sym typeface="Arial"/>
                </a:rPr>
                <a:t> que </a:t>
              </a:r>
              <a:r>
                <a:rPr lang="en-US" sz="1600" b="0" i="0" u="none" strike="noStrike" cap="none" dirty="0" err="1">
                  <a:solidFill>
                    <a:schemeClr val="dk1"/>
                  </a:solidFill>
                  <a:latin typeface="Arial"/>
                  <a:ea typeface="Arial"/>
                  <a:cs typeface="Arial"/>
                  <a:sym typeface="Arial"/>
                </a:rPr>
                <a:t>éstos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sean</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calidad</a:t>
              </a:r>
              <a:endParaRPr sz="1600" b="0" i="0" u="none" strike="noStrike" cap="none" dirty="0">
                <a:solidFill>
                  <a:schemeClr val="dk1"/>
                </a:solidFill>
                <a:latin typeface="Arial"/>
                <a:ea typeface="Arial"/>
                <a:cs typeface="Arial"/>
                <a:sym typeface="Arial"/>
              </a:endParaRPr>
            </a:p>
          </p:txBody>
        </p:sp>
        <p:sp>
          <p:nvSpPr>
            <p:cNvPr id="1025" name="Google Shape;1025;p50"/>
            <p:cNvSpPr/>
            <p:nvPr/>
          </p:nvSpPr>
          <p:spPr>
            <a:xfrm>
              <a:off x="0" y="3291467"/>
              <a:ext cx="11547987" cy="118752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50"/>
            <p:cNvSpPr/>
            <p:nvPr/>
          </p:nvSpPr>
          <p:spPr>
            <a:xfrm>
              <a:off x="174694" y="3726414"/>
              <a:ext cx="317937" cy="317626"/>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50"/>
            <p:cNvSpPr/>
            <p:nvPr/>
          </p:nvSpPr>
          <p:spPr>
            <a:xfrm>
              <a:off x="635112" y="3455533"/>
              <a:ext cx="10810390" cy="114886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50"/>
            <p:cNvSpPr txBox="1"/>
            <p:nvPr/>
          </p:nvSpPr>
          <p:spPr>
            <a:xfrm>
              <a:off x="635112" y="3455533"/>
              <a:ext cx="10810390" cy="1148865"/>
            </a:xfrm>
            <a:prstGeom prst="rect">
              <a:avLst/>
            </a:prstGeom>
            <a:noFill/>
            <a:ln>
              <a:noFill/>
            </a:ln>
          </p:spPr>
          <p:txBody>
            <a:bodyPr spcFirstLastPara="1" wrap="square" lIns="74475" tIns="74475" rIns="74475" bIns="74475"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Es importante que aquellos que forman parte del proceso de la vigilancia tengan en claro : ¿para qué se notifica?, ¿por qué se notifica?, ¿qué se notifica?, ¿a quién se notifica?, ¿cómo se notifica?, ¿cuándo se notifica? y ¿quién notifica?. La rta facilita: el conocimiento de salud de una comunidad; la participación de los diferentes niveles involucrados; la utilización de los canales de la información) y la oportunidad en la notificación a las instancias responsables de la toma de decisiones.</a:t>
              </a:r>
              <a:endParaRPr sz="1600" b="0" i="0" u="none" strike="noStrike" cap="none">
                <a:solidFill>
                  <a:schemeClr val="dk1"/>
                </a:solidFill>
                <a:latin typeface="Arial"/>
                <a:ea typeface="Arial"/>
                <a:cs typeface="Arial"/>
                <a:sym typeface="Arial"/>
              </a:endParaRPr>
            </a:p>
          </p:txBody>
        </p:sp>
        <p:sp>
          <p:nvSpPr>
            <p:cNvPr id="1029" name="Google Shape;1029;p50"/>
            <p:cNvSpPr/>
            <p:nvPr/>
          </p:nvSpPr>
          <p:spPr>
            <a:xfrm>
              <a:off x="0" y="4698783"/>
              <a:ext cx="11547987" cy="90373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50"/>
            <p:cNvSpPr/>
            <p:nvPr/>
          </p:nvSpPr>
          <p:spPr>
            <a:xfrm>
              <a:off x="174694" y="4991837"/>
              <a:ext cx="317937" cy="317626"/>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50"/>
            <p:cNvSpPr/>
            <p:nvPr/>
          </p:nvSpPr>
          <p:spPr>
            <a:xfrm>
              <a:off x="667326" y="4861899"/>
              <a:ext cx="10810390" cy="70383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50"/>
            <p:cNvSpPr txBox="1"/>
            <p:nvPr/>
          </p:nvSpPr>
          <p:spPr>
            <a:xfrm>
              <a:off x="667326" y="4861899"/>
              <a:ext cx="10810390" cy="703832"/>
            </a:xfrm>
            <a:prstGeom prst="rect">
              <a:avLst/>
            </a:prstGeom>
            <a:noFill/>
            <a:ln>
              <a:noFill/>
            </a:ln>
          </p:spPr>
          <p:txBody>
            <a:bodyPr spcFirstLastPara="1" wrap="square" lIns="74475" tIns="74475" rIns="74475" bIns="74475"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En última instancia, el fortalecimiento de la vigilancia permite que el sector salud pueda utilizar los datos provenientes de la vigilancia como la base para orientar respuestas sociales de prevención, promoción y control mucho más eficaces y eficientes.</a:t>
              </a:r>
              <a:endParaRPr sz="1600" b="0" i="0" u="none" strike="noStrike" cap="none">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12"/>
                                        </p:tgtEl>
                                        <p:attrNameLst>
                                          <p:attrName>style.visibility</p:attrName>
                                        </p:attrNameLst>
                                      </p:cBhvr>
                                      <p:to>
                                        <p:strVal val="visible"/>
                                      </p:to>
                                    </p:set>
                                    <p:animEffect transition="in" filter="barn(inVertical)">
                                      <p:cBhvr>
                                        <p:cTn id="7" dur="500"/>
                                        <p:tgtEl>
                                          <p:spTgt spid="1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2" name="Google Shape;182;p6"/>
          <p:cNvSpPr txBox="1"/>
          <p:nvPr/>
        </p:nvSpPr>
        <p:spPr>
          <a:xfrm>
            <a:off x="651408" y="514109"/>
            <a:ext cx="11147301" cy="87772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4000"/>
              <a:buFont typeface="Play"/>
              <a:buNone/>
            </a:pPr>
            <a:r>
              <a:rPr lang="en-US" sz="4400" b="1" i="0" u="none" strike="noStrike" cap="none">
                <a:solidFill>
                  <a:schemeClr val="dk1"/>
                </a:solidFill>
                <a:latin typeface="Play"/>
                <a:ea typeface="Play"/>
                <a:cs typeface="Play"/>
                <a:sym typeface="Play"/>
              </a:rPr>
              <a:t>Objetivos de la Vigilancia Epidemiologica</a:t>
            </a:r>
            <a:endParaRPr sz="4400" b="0" i="0" u="none" strike="noStrike" cap="none">
              <a:solidFill>
                <a:schemeClr val="dk1"/>
              </a:solidFill>
              <a:latin typeface="Play"/>
              <a:ea typeface="Play"/>
              <a:cs typeface="Play"/>
              <a:sym typeface="Play"/>
            </a:endParaRPr>
          </a:p>
        </p:txBody>
      </p:sp>
      <p:grpSp>
        <p:nvGrpSpPr>
          <p:cNvPr id="183" name="Google Shape;183;p6"/>
          <p:cNvGrpSpPr/>
          <p:nvPr/>
        </p:nvGrpSpPr>
        <p:grpSpPr>
          <a:xfrm>
            <a:off x="253202" y="2089573"/>
            <a:ext cx="11685596" cy="4254318"/>
            <a:chOff x="0" y="519"/>
            <a:chExt cx="11547944" cy="4254318"/>
          </a:xfrm>
        </p:grpSpPr>
        <p:cxnSp>
          <p:nvCxnSpPr>
            <p:cNvPr id="184" name="Google Shape;184;p6"/>
            <p:cNvCxnSpPr/>
            <p:nvPr/>
          </p:nvCxnSpPr>
          <p:spPr>
            <a:xfrm>
              <a:off x="0" y="519"/>
              <a:ext cx="11547944" cy="0"/>
            </a:xfrm>
            <a:prstGeom prst="straightConnector1">
              <a:avLst/>
            </a:prstGeom>
            <a:solidFill>
              <a:srgbClr val="E97131"/>
            </a:solidFill>
            <a:ln w="19050" cap="flat" cmpd="sng">
              <a:solidFill>
                <a:srgbClr val="E97131"/>
              </a:solidFill>
              <a:prstDash val="solid"/>
              <a:miter lim="800000"/>
              <a:headEnd type="none" w="sm" len="sm"/>
              <a:tailEnd type="none" w="sm" len="sm"/>
            </a:ln>
          </p:spPr>
        </p:cxnSp>
        <p:sp>
          <p:nvSpPr>
            <p:cNvPr id="185" name="Google Shape;185;p6"/>
            <p:cNvSpPr/>
            <p:nvPr/>
          </p:nvSpPr>
          <p:spPr>
            <a:xfrm>
              <a:off x="0" y="519"/>
              <a:ext cx="11547944" cy="60775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6"/>
            <p:cNvSpPr txBox="1"/>
            <p:nvPr/>
          </p:nvSpPr>
          <p:spPr>
            <a:xfrm>
              <a:off x="0" y="519"/>
              <a:ext cx="11547944" cy="607759"/>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0" i="0" u="none" strike="noStrike" cap="none" dirty="0" err="1">
                  <a:solidFill>
                    <a:schemeClr val="dk1"/>
                  </a:solidFill>
                  <a:latin typeface="Arial"/>
                  <a:ea typeface="Arial"/>
                  <a:cs typeface="Arial"/>
                  <a:sym typeface="Arial"/>
                </a:rPr>
                <a:t>Detectar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cambios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agudos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en</a:t>
              </a:r>
              <a:r>
                <a:rPr lang="en-US" sz="1800" b="0" i="0" u="none" strike="noStrike" cap="none" dirty="0">
                  <a:solidFill>
                    <a:schemeClr val="dk1"/>
                  </a:solidFill>
                  <a:latin typeface="Arial"/>
                  <a:ea typeface="Arial"/>
                  <a:cs typeface="Arial"/>
                  <a:sym typeface="Arial"/>
                </a:rPr>
                <a:t> la </a:t>
              </a:r>
              <a:r>
                <a:rPr lang="en-US" sz="1800" b="0" i="0" u="none" strike="noStrike" cap="none" dirty="0" err="1">
                  <a:solidFill>
                    <a:schemeClr val="dk1"/>
                  </a:solidFill>
                  <a:latin typeface="Arial"/>
                  <a:ea typeface="Arial"/>
                  <a:cs typeface="Arial"/>
                  <a:sym typeface="Arial"/>
                </a:rPr>
                <a:t>ocurrencia</a:t>
              </a:r>
              <a:r>
                <a:rPr lang="en-US" sz="1800" b="0" i="0" u="none" strike="noStrike" cap="none" dirty="0">
                  <a:solidFill>
                    <a:schemeClr val="dk1"/>
                  </a:solidFill>
                  <a:latin typeface="Arial"/>
                  <a:ea typeface="Arial"/>
                  <a:cs typeface="Arial"/>
                  <a:sym typeface="Arial"/>
                </a:rPr>
                <a:t> y </a:t>
              </a:r>
              <a:r>
                <a:rPr lang="en-US" sz="1800" b="0" i="0" u="none" strike="noStrike" cap="none" dirty="0" err="1">
                  <a:solidFill>
                    <a:schemeClr val="dk1"/>
                  </a:solidFill>
                  <a:latin typeface="Arial"/>
                  <a:ea typeface="Arial"/>
                  <a:cs typeface="Arial"/>
                  <a:sym typeface="Arial"/>
                </a:rPr>
                <a:t>distribución</a:t>
              </a:r>
              <a:r>
                <a:rPr lang="en-US" sz="1800" b="0" i="0" u="none" strike="noStrike" cap="none" dirty="0">
                  <a:solidFill>
                    <a:schemeClr val="dk1"/>
                  </a:solidFill>
                  <a:latin typeface="Arial"/>
                  <a:ea typeface="Arial"/>
                  <a:cs typeface="Arial"/>
                  <a:sym typeface="Arial"/>
                </a:rPr>
                <a:t> de las </a:t>
              </a:r>
              <a:r>
                <a:rPr lang="en-US" sz="1800" b="0" i="0" u="none" strike="noStrike" cap="none" dirty="0" err="1">
                  <a:solidFill>
                    <a:schemeClr val="dk1"/>
                  </a:solidFill>
                  <a:latin typeface="Arial"/>
                  <a:ea typeface="Arial"/>
                  <a:cs typeface="Arial"/>
                  <a:sym typeface="Arial"/>
                </a:rPr>
                <a:t>enfermedades</a:t>
              </a:r>
              <a:r>
                <a:rPr lang="en-US" sz="1800" b="0" i="0"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Arial"/>
                <a:ea typeface="Arial"/>
                <a:cs typeface="Arial"/>
                <a:sym typeface="Arial"/>
              </a:endParaRPr>
            </a:p>
          </p:txBody>
        </p:sp>
        <p:cxnSp>
          <p:nvCxnSpPr>
            <p:cNvPr id="187" name="Google Shape;187;p6"/>
            <p:cNvCxnSpPr/>
            <p:nvPr/>
          </p:nvCxnSpPr>
          <p:spPr>
            <a:xfrm>
              <a:off x="0" y="608279"/>
              <a:ext cx="11547944" cy="0"/>
            </a:xfrm>
            <a:prstGeom prst="straightConnector1">
              <a:avLst/>
            </a:prstGeom>
            <a:solidFill>
              <a:srgbClr val="E29C1D"/>
            </a:solidFill>
            <a:ln w="19050" cap="flat" cmpd="sng">
              <a:solidFill>
                <a:srgbClr val="E29C1D"/>
              </a:solidFill>
              <a:prstDash val="solid"/>
              <a:miter lim="800000"/>
              <a:headEnd type="none" w="sm" len="sm"/>
              <a:tailEnd type="none" w="sm" len="sm"/>
            </a:ln>
          </p:spPr>
        </p:cxnSp>
        <p:sp>
          <p:nvSpPr>
            <p:cNvPr id="188" name="Google Shape;188;p6"/>
            <p:cNvSpPr/>
            <p:nvPr/>
          </p:nvSpPr>
          <p:spPr>
            <a:xfrm>
              <a:off x="0" y="608279"/>
              <a:ext cx="11547944" cy="60775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6"/>
            <p:cNvSpPr txBox="1"/>
            <p:nvPr/>
          </p:nvSpPr>
          <p:spPr>
            <a:xfrm>
              <a:off x="0" y="608279"/>
              <a:ext cx="11547944" cy="607759"/>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Identificar, cuantificar y monitorear las tendencias y patrones del proceso salud-enfermedad en las poblaciones.</a:t>
              </a:r>
              <a:endParaRPr sz="1800" b="0" i="0" u="none" strike="noStrike" cap="none">
                <a:solidFill>
                  <a:schemeClr val="dk1"/>
                </a:solidFill>
                <a:latin typeface="Arial"/>
                <a:ea typeface="Arial"/>
                <a:cs typeface="Arial"/>
                <a:sym typeface="Arial"/>
              </a:endParaRPr>
            </a:p>
          </p:txBody>
        </p:sp>
        <p:cxnSp>
          <p:nvCxnSpPr>
            <p:cNvPr id="190" name="Google Shape;190;p6"/>
            <p:cNvCxnSpPr/>
            <p:nvPr/>
          </p:nvCxnSpPr>
          <p:spPr>
            <a:xfrm>
              <a:off x="0" y="1216039"/>
              <a:ext cx="11547944" cy="0"/>
            </a:xfrm>
            <a:prstGeom prst="straightConnector1">
              <a:avLst/>
            </a:prstGeom>
            <a:solidFill>
              <a:srgbClr val="C8BE1E"/>
            </a:solidFill>
            <a:ln w="19050" cap="flat" cmpd="sng">
              <a:solidFill>
                <a:srgbClr val="C8BE1E"/>
              </a:solidFill>
              <a:prstDash val="solid"/>
              <a:miter lim="800000"/>
              <a:headEnd type="none" w="sm" len="sm"/>
              <a:tailEnd type="none" w="sm" len="sm"/>
            </a:ln>
          </p:spPr>
        </p:cxnSp>
        <p:sp>
          <p:nvSpPr>
            <p:cNvPr id="191" name="Google Shape;191;p6"/>
            <p:cNvSpPr/>
            <p:nvPr/>
          </p:nvSpPr>
          <p:spPr>
            <a:xfrm>
              <a:off x="0" y="1216039"/>
              <a:ext cx="11547944" cy="60775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6"/>
            <p:cNvSpPr txBox="1"/>
            <p:nvPr/>
          </p:nvSpPr>
          <p:spPr>
            <a:xfrm>
              <a:off x="0" y="1216039"/>
              <a:ext cx="11547944" cy="607759"/>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Observar los cambios en los patrones de ocurrencia de los agentes y huéspedes para la presencia de enfermedades.</a:t>
              </a:r>
              <a:endParaRPr sz="1800" b="0" i="0" u="none" strike="noStrike" cap="none">
                <a:solidFill>
                  <a:schemeClr val="dk1"/>
                </a:solidFill>
                <a:latin typeface="Arial"/>
                <a:ea typeface="Arial"/>
                <a:cs typeface="Arial"/>
                <a:sym typeface="Arial"/>
              </a:endParaRPr>
            </a:p>
          </p:txBody>
        </p:sp>
        <p:cxnSp>
          <p:nvCxnSpPr>
            <p:cNvPr id="193" name="Google Shape;193;p6"/>
            <p:cNvCxnSpPr/>
            <p:nvPr/>
          </p:nvCxnSpPr>
          <p:spPr>
            <a:xfrm>
              <a:off x="0" y="1823799"/>
              <a:ext cx="11547944" cy="0"/>
            </a:xfrm>
            <a:prstGeom prst="straightConnector1">
              <a:avLst/>
            </a:prstGeom>
            <a:solidFill>
              <a:srgbClr val="8CAF1D"/>
            </a:solidFill>
            <a:ln w="19050" cap="flat" cmpd="sng">
              <a:solidFill>
                <a:srgbClr val="8CAF1D"/>
              </a:solidFill>
              <a:prstDash val="solid"/>
              <a:miter lim="800000"/>
              <a:headEnd type="none" w="sm" len="sm"/>
              <a:tailEnd type="none" w="sm" len="sm"/>
            </a:ln>
          </p:spPr>
        </p:cxnSp>
        <p:sp>
          <p:nvSpPr>
            <p:cNvPr id="194" name="Google Shape;194;p6"/>
            <p:cNvSpPr/>
            <p:nvPr/>
          </p:nvSpPr>
          <p:spPr>
            <a:xfrm>
              <a:off x="0" y="1823799"/>
              <a:ext cx="11547944" cy="60775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6"/>
            <p:cNvSpPr txBox="1"/>
            <p:nvPr/>
          </p:nvSpPr>
          <p:spPr>
            <a:xfrm>
              <a:off x="0" y="1823799"/>
              <a:ext cx="11547944" cy="607759"/>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Detectar cambios en las prácticas de salud.</a:t>
              </a:r>
              <a:endParaRPr sz="1800" b="0" i="0" u="none" strike="noStrike" cap="none">
                <a:solidFill>
                  <a:schemeClr val="dk1"/>
                </a:solidFill>
                <a:latin typeface="Arial"/>
                <a:ea typeface="Arial"/>
                <a:cs typeface="Arial"/>
                <a:sym typeface="Arial"/>
              </a:endParaRPr>
            </a:p>
          </p:txBody>
        </p:sp>
        <p:cxnSp>
          <p:nvCxnSpPr>
            <p:cNvPr id="196" name="Google Shape;196;p6"/>
            <p:cNvCxnSpPr/>
            <p:nvPr/>
          </p:nvCxnSpPr>
          <p:spPr>
            <a:xfrm>
              <a:off x="0" y="2431558"/>
              <a:ext cx="11547944" cy="0"/>
            </a:xfrm>
            <a:prstGeom prst="straightConnector1">
              <a:avLst/>
            </a:prstGeom>
            <a:solidFill>
              <a:srgbClr val="55971D"/>
            </a:solidFill>
            <a:ln w="19050" cap="flat" cmpd="sng">
              <a:solidFill>
                <a:srgbClr val="55971D"/>
              </a:solidFill>
              <a:prstDash val="solid"/>
              <a:miter lim="800000"/>
              <a:headEnd type="none" w="sm" len="sm"/>
              <a:tailEnd type="none" w="sm" len="sm"/>
            </a:ln>
          </p:spPr>
        </p:cxnSp>
        <p:sp>
          <p:nvSpPr>
            <p:cNvPr id="197" name="Google Shape;197;p6"/>
            <p:cNvSpPr/>
            <p:nvPr/>
          </p:nvSpPr>
          <p:spPr>
            <a:xfrm>
              <a:off x="0" y="2431558"/>
              <a:ext cx="11547944" cy="60775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6"/>
            <p:cNvSpPr txBox="1"/>
            <p:nvPr/>
          </p:nvSpPr>
          <p:spPr>
            <a:xfrm>
              <a:off x="0" y="2431558"/>
              <a:ext cx="11547944" cy="607759"/>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Investigar y controlar las enfermedades.</a:t>
              </a:r>
              <a:endParaRPr sz="1800" b="0" i="0" u="none" strike="noStrike" cap="none">
                <a:solidFill>
                  <a:schemeClr val="dk1"/>
                </a:solidFill>
                <a:latin typeface="Arial"/>
                <a:ea typeface="Arial"/>
                <a:cs typeface="Arial"/>
                <a:sym typeface="Arial"/>
              </a:endParaRPr>
            </a:p>
          </p:txBody>
        </p:sp>
        <p:cxnSp>
          <p:nvCxnSpPr>
            <p:cNvPr id="199" name="Google Shape;199;p6"/>
            <p:cNvCxnSpPr/>
            <p:nvPr/>
          </p:nvCxnSpPr>
          <p:spPr>
            <a:xfrm>
              <a:off x="0" y="3039318"/>
              <a:ext cx="11547944" cy="0"/>
            </a:xfrm>
            <a:prstGeom prst="straightConnector1">
              <a:avLst/>
            </a:prstGeom>
            <a:solidFill>
              <a:srgbClr val="2C801B"/>
            </a:solidFill>
            <a:ln w="19050" cap="flat" cmpd="sng">
              <a:solidFill>
                <a:srgbClr val="2C801B"/>
              </a:solidFill>
              <a:prstDash val="solid"/>
              <a:miter lim="800000"/>
              <a:headEnd type="none" w="sm" len="sm"/>
              <a:tailEnd type="none" w="sm" len="sm"/>
            </a:ln>
          </p:spPr>
        </p:cxnSp>
        <p:sp>
          <p:nvSpPr>
            <p:cNvPr id="200" name="Google Shape;200;p6"/>
            <p:cNvSpPr/>
            <p:nvPr/>
          </p:nvSpPr>
          <p:spPr>
            <a:xfrm>
              <a:off x="0" y="3039318"/>
              <a:ext cx="11547944" cy="60775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6"/>
            <p:cNvSpPr txBox="1"/>
            <p:nvPr/>
          </p:nvSpPr>
          <p:spPr>
            <a:xfrm>
              <a:off x="0" y="3039318"/>
              <a:ext cx="11547944" cy="607759"/>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Contribuir a la planificación de los programas de salud.</a:t>
              </a:r>
              <a:endParaRPr sz="1800" b="0" i="0" u="none" strike="noStrike" cap="none">
                <a:solidFill>
                  <a:schemeClr val="dk1"/>
                </a:solidFill>
                <a:latin typeface="Arial"/>
                <a:ea typeface="Arial"/>
                <a:cs typeface="Arial"/>
                <a:sym typeface="Arial"/>
              </a:endParaRPr>
            </a:p>
          </p:txBody>
        </p:sp>
        <p:cxnSp>
          <p:nvCxnSpPr>
            <p:cNvPr id="202" name="Google Shape;202;p6"/>
            <p:cNvCxnSpPr/>
            <p:nvPr/>
          </p:nvCxnSpPr>
          <p:spPr>
            <a:xfrm>
              <a:off x="0" y="3647078"/>
              <a:ext cx="11547944" cy="0"/>
            </a:xfrm>
            <a:prstGeom prst="straightConnector1">
              <a:avLst/>
            </a:prstGeom>
            <a:solidFill>
              <a:srgbClr val="186923"/>
            </a:solidFill>
            <a:ln w="19050" cap="flat" cmpd="sng">
              <a:solidFill>
                <a:srgbClr val="186923"/>
              </a:solidFill>
              <a:prstDash val="solid"/>
              <a:miter lim="800000"/>
              <a:headEnd type="none" w="sm" len="sm"/>
              <a:tailEnd type="none" w="sm" len="sm"/>
            </a:ln>
          </p:spPr>
        </p:cxnSp>
        <p:sp>
          <p:nvSpPr>
            <p:cNvPr id="203" name="Google Shape;203;p6"/>
            <p:cNvSpPr/>
            <p:nvPr/>
          </p:nvSpPr>
          <p:spPr>
            <a:xfrm>
              <a:off x="0" y="3647078"/>
              <a:ext cx="11547944" cy="60775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6"/>
            <p:cNvSpPr txBox="1"/>
            <p:nvPr/>
          </p:nvSpPr>
          <p:spPr>
            <a:xfrm>
              <a:off x="0" y="3647078"/>
              <a:ext cx="11547944" cy="607759"/>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Evaluar las medidas de prevención y control.</a:t>
              </a:r>
              <a:endParaRPr sz="1800" b="0" i="0" u="none" strike="noStrike" cap="none">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randombar(horizontal)">
                                      <p:cBhvr>
                                        <p:cTn id="7"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7"/>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0" name="Google Shape;210;p7"/>
          <p:cNvSpPr/>
          <p:nvPr/>
        </p:nvSpPr>
        <p:spPr>
          <a:xfrm rot="8888549">
            <a:off x="-1059473" y="-1108988"/>
            <a:ext cx="7179830" cy="5226565"/>
          </a:xfrm>
          <a:custGeom>
            <a:avLst/>
            <a:gdLst/>
            <a:ahLst/>
            <a:cxnLst/>
            <a:rect l="l" t="t" r="r" b="b"/>
            <a:pathLst>
              <a:path w="7179830" h="5226565" extrusionOk="0">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7"/>
          <p:cNvSpPr/>
          <p:nvPr/>
        </p:nvSpPr>
        <p:spPr>
          <a:xfrm>
            <a:off x="342040" y="673770"/>
            <a:ext cx="3940045" cy="241448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3800"/>
              <a:buFont typeface="Arial"/>
              <a:buNone/>
            </a:pPr>
            <a:r>
              <a:rPr lang="en-US" sz="3800" b="1" i="0" u="none" strike="noStrike" cap="none">
                <a:solidFill>
                  <a:srgbClr val="FFFFFF"/>
                </a:solidFill>
                <a:latin typeface="Play"/>
                <a:ea typeface="Play"/>
                <a:cs typeface="Play"/>
                <a:sym typeface="Play"/>
              </a:rPr>
              <a:t>Estrategias para la Vigilancia Epidemiológica</a:t>
            </a:r>
            <a:endParaRPr sz="3800" b="0" i="0" u="none" strike="noStrike" cap="none">
              <a:solidFill>
                <a:srgbClr val="FFFFFF"/>
              </a:solidFill>
              <a:latin typeface="Play"/>
              <a:ea typeface="Play"/>
              <a:cs typeface="Play"/>
              <a:sym typeface="Play"/>
            </a:endParaRPr>
          </a:p>
        </p:txBody>
      </p:sp>
      <p:sp>
        <p:nvSpPr>
          <p:cNvPr id="212" name="Google Shape;212;p7"/>
          <p:cNvSpPr/>
          <p:nvPr/>
        </p:nvSpPr>
        <p:spPr>
          <a:xfrm>
            <a:off x="4624125" y="1504294"/>
            <a:ext cx="8229599" cy="5294647"/>
          </a:xfrm>
          <a:prstGeom prst="rect">
            <a:avLst/>
          </a:prstGeom>
          <a:noFill/>
          <a:ln>
            <a:noFill/>
          </a:ln>
        </p:spPr>
        <p:txBody>
          <a:bodyPr spcFirstLastPara="1" wrap="square" lIns="91425" tIns="45700" rIns="91425" bIns="45700" anchor="t" anchorCtr="0">
            <a:noAutofit/>
          </a:bodyPr>
          <a:lstStyle/>
          <a:p>
            <a:pPr marL="685800" marR="0" lvl="2" indent="0" algn="l" rtl="0">
              <a:lnSpc>
                <a:spcPct val="90000"/>
              </a:lnSpc>
              <a:spcBef>
                <a:spcPts val="0"/>
              </a:spcBef>
              <a:spcAft>
                <a:spcPts val="0"/>
              </a:spcAft>
              <a:buClr>
                <a:srgbClr val="000000"/>
              </a:buClr>
              <a:buSzPts val="2400"/>
              <a:buFont typeface="Arial"/>
              <a:buNone/>
            </a:pPr>
            <a:endParaRPr sz="2400" b="0" i="0" u="none" strike="noStrike" cap="none" dirty="0">
              <a:solidFill>
                <a:schemeClr val="dk1"/>
              </a:solidFill>
              <a:latin typeface="Arial"/>
              <a:ea typeface="Arial"/>
              <a:cs typeface="Arial"/>
              <a:sym typeface="Arial"/>
            </a:endParaRPr>
          </a:p>
          <a:p>
            <a:pPr marL="914400" marR="0" lvl="2" indent="-228600" algn="l" rtl="0">
              <a:lnSpc>
                <a:spcPct val="90000"/>
              </a:lnSpc>
              <a:spcBef>
                <a:spcPts val="614"/>
              </a:spcBef>
              <a:spcAft>
                <a:spcPts val="0"/>
              </a:spcAft>
              <a:buClr>
                <a:srgbClr val="BD011E"/>
              </a:buClr>
              <a:buSzPts val="2400"/>
              <a:buFont typeface="Arial"/>
              <a:buChar char="•"/>
            </a:pPr>
            <a:r>
              <a:rPr lang="en-US" sz="2400" b="0" i="0" u="none" strike="noStrike" cap="none" dirty="0">
                <a:solidFill>
                  <a:schemeClr val="dk1"/>
                </a:solidFill>
                <a:latin typeface="Arial"/>
                <a:ea typeface="Arial"/>
                <a:cs typeface="Arial"/>
                <a:sym typeface="Arial"/>
              </a:rPr>
              <a:t>     </a:t>
            </a:r>
            <a:r>
              <a:rPr lang="en-US" sz="2400" b="1" i="0" u="none" strike="noStrike" cap="none" dirty="0">
                <a:solidFill>
                  <a:schemeClr val="dk1"/>
                </a:solidFill>
                <a:latin typeface="Arial"/>
                <a:ea typeface="Arial"/>
                <a:cs typeface="Arial"/>
                <a:sym typeface="Arial"/>
              </a:rPr>
              <a:t> Sistema de </a:t>
            </a:r>
            <a:r>
              <a:rPr lang="en-US" sz="2400" b="1" i="0" u="none" strike="noStrike" cap="none" dirty="0" err="1">
                <a:solidFill>
                  <a:schemeClr val="dk1"/>
                </a:solidFill>
                <a:latin typeface="Arial"/>
                <a:ea typeface="Arial"/>
                <a:cs typeface="Arial"/>
                <a:sym typeface="Arial"/>
              </a:rPr>
              <a:t>notificación</a:t>
            </a:r>
            <a:r>
              <a:rPr lang="en-US" sz="2400" b="1" i="0" u="none" strike="noStrike" cap="none" dirty="0">
                <a:solidFill>
                  <a:schemeClr val="dk1"/>
                </a:solidFill>
                <a:latin typeface="Arial"/>
                <a:ea typeface="Arial"/>
                <a:cs typeface="Arial"/>
                <a:sym typeface="Arial"/>
              </a:rPr>
              <a:t> </a:t>
            </a:r>
            <a:r>
              <a:rPr lang="en-US" sz="2400" b="1" i="0" u="none" strike="noStrike" cap="none" dirty="0" err="1">
                <a:solidFill>
                  <a:schemeClr val="dk1"/>
                </a:solidFill>
                <a:latin typeface="Arial"/>
                <a:ea typeface="Arial"/>
                <a:cs typeface="Arial"/>
                <a:sym typeface="Arial"/>
              </a:rPr>
              <a:t>obligatoria</a:t>
            </a:r>
            <a:endParaRPr sz="2400" b="1" i="0" u="none" strike="noStrike" cap="none" dirty="0">
              <a:solidFill>
                <a:schemeClr val="dk1"/>
              </a:solidFill>
              <a:latin typeface="Arial"/>
              <a:ea typeface="Arial"/>
              <a:cs typeface="Arial"/>
              <a:sym typeface="Arial"/>
            </a:endParaRPr>
          </a:p>
          <a:p>
            <a:pPr marL="914400" marR="0" lvl="2" indent="-228600" algn="l" rtl="0">
              <a:lnSpc>
                <a:spcPct val="90000"/>
              </a:lnSpc>
              <a:spcBef>
                <a:spcPts val="614"/>
              </a:spcBef>
              <a:spcAft>
                <a:spcPts val="0"/>
              </a:spcAft>
              <a:buClr>
                <a:srgbClr val="BD011E"/>
              </a:buClr>
              <a:buSzPts val="2400"/>
              <a:buFont typeface="Arial"/>
              <a:buChar char="•"/>
            </a:pPr>
            <a:r>
              <a:rPr lang="en-US" sz="2400" b="0" i="0" u="none" strike="noStrike" cap="none" dirty="0">
                <a:solidFill>
                  <a:schemeClr val="dk1"/>
                </a:solidFill>
                <a:latin typeface="Arial"/>
                <a:ea typeface="Arial"/>
                <a:cs typeface="Arial"/>
                <a:sym typeface="Arial"/>
              </a:rPr>
              <a:t>      Sistema de </a:t>
            </a:r>
            <a:r>
              <a:rPr lang="en-US" sz="2400" b="0" i="0" u="none" strike="noStrike" cap="none" dirty="0" err="1">
                <a:solidFill>
                  <a:schemeClr val="dk1"/>
                </a:solidFill>
                <a:latin typeface="Arial"/>
                <a:ea typeface="Arial"/>
                <a:cs typeface="Arial"/>
                <a:sym typeface="Arial"/>
              </a:rPr>
              <a:t>vigilancia</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intensificada</a:t>
            </a:r>
            <a:r>
              <a:rPr lang="en-US" sz="2400" b="0" i="0" u="none" strike="noStrike" cap="none" dirty="0">
                <a:solidFill>
                  <a:schemeClr val="dk1"/>
                </a:solidFill>
                <a:latin typeface="Arial"/>
                <a:ea typeface="Arial"/>
                <a:cs typeface="Arial"/>
                <a:sym typeface="Arial"/>
              </a:rPr>
              <a:t> (SR-PAF)</a:t>
            </a:r>
            <a:endParaRPr sz="1400" b="0" i="0" u="none" strike="noStrike" cap="none" dirty="0">
              <a:solidFill>
                <a:srgbClr val="000000"/>
              </a:solidFill>
              <a:latin typeface="Arial"/>
              <a:ea typeface="Arial"/>
              <a:cs typeface="Arial"/>
              <a:sym typeface="Arial"/>
            </a:endParaRPr>
          </a:p>
          <a:p>
            <a:pPr marL="914400" marR="0" lvl="2" indent="-228600" algn="l" rtl="0">
              <a:lnSpc>
                <a:spcPct val="90000"/>
              </a:lnSpc>
              <a:spcBef>
                <a:spcPts val="614"/>
              </a:spcBef>
              <a:spcAft>
                <a:spcPts val="0"/>
              </a:spcAft>
              <a:buClr>
                <a:srgbClr val="BD011E"/>
              </a:buClr>
              <a:buSzPts val="2400"/>
              <a:buFont typeface="Arial"/>
              <a:buChar char="•"/>
            </a:pP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Búsqueda</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activa</a:t>
            </a:r>
            <a:r>
              <a:rPr lang="en-US" sz="2400" b="0" i="0" u="none" strike="noStrike" cap="none" dirty="0">
                <a:solidFill>
                  <a:schemeClr val="dk1"/>
                </a:solidFill>
                <a:latin typeface="Arial"/>
                <a:ea typeface="Arial"/>
                <a:cs typeface="Arial"/>
                <a:sym typeface="Arial"/>
              </a:rPr>
              <a:t> de </a:t>
            </a:r>
            <a:r>
              <a:rPr lang="en-US" sz="2400" b="0" i="0" u="none" strike="noStrike" cap="none" dirty="0" err="1">
                <a:solidFill>
                  <a:schemeClr val="dk1"/>
                </a:solidFill>
                <a:latin typeface="Arial"/>
                <a:ea typeface="Arial"/>
                <a:cs typeface="Arial"/>
                <a:sym typeface="Arial"/>
              </a:rPr>
              <a:t>casos</a:t>
            </a:r>
            <a:r>
              <a:rPr lang="en-US" sz="24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914400" marR="0" lvl="2" indent="-228600" algn="l" rtl="0">
              <a:lnSpc>
                <a:spcPct val="90000"/>
              </a:lnSpc>
              <a:spcBef>
                <a:spcPts val="614"/>
              </a:spcBef>
              <a:spcAft>
                <a:spcPts val="0"/>
              </a:spcAft>
              <a:buClr>
                <a:srgbClr val="BD011E"/>
              </a:buClr>
              <a:buSzPts val="2400"/>
              <a:buFont typeface="Arial"/>
              <a:buChar char="•"/>
            </a:pPr>
            <a:r>
              <a:rPr lang="en-US" sz="2400" b="0" i="0" u="none" strike="noStrike" cap="none" dirty="0">
                <a:solidFill>
                  <a:schemeClr val="dk1"/>
                </a:solidFill>
                <a:latin typeface="Arial"/>
                <a:ea typeface="Arial"/>
                <a:cs typeface="Arial"/>
                <a:sym typeface="Arial"/>
              </a:rPr>
              <a:t>      Sitios </a:t>
            </a:r>
            <a:r>
              <a:rPr lang="en-US" sz="2400" b="0" i="0" u="none" strike="noStrike" cap="none" dirty="0" err="1">
                <a:solidFill>
                  <a:schemeClr val="dk1"/>
                </a:solidFill>
                <a:latin typeface="Arial"/>
                <a:ea typeface="Arial"/>
                <a:cs typeface="Arial"/>
                <a:sym typeface="Arial"/>
              </a:rPr>
              <a:t>centinelas</a:t>
            </a:r>
            <a:r>
              <a:rPr lang="en-US" sz="24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914400" marR="0" lvl="2" indent="-228600" algn="l" rtl="0">
              <a:lnSpc>
                <a:spcPct val="90000"/>
              </a:lnSpc>
              <a:spcBef>
                <a:spcPts val="614"/>
              </a:spcBef>
              <a:spcAft>
                <a:spcPts val="0"/>
              </a:spcAft>
              <a:buClr>
                <a:srgbClr val="BD011E"/>
              </a:buClr>
              <a:buSzPts val="2400"/>
              <a:buFont typeface="Arial"/>
              <a:buChar char="•"/>
            </a:pP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Unidades</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centinelas</a:t>
            </a:r>
            <a:endParaRPr sz="2400" b="0" i="0" u="none" strike="noStrike" cap="none" dirty="0">
              <a:solidFill>
                <a:schemeClr val="dk1"/>
              </a:solidFill>
              <a:latin typeface="Arial"/>
              <a:ea typeface="Arial"/>
              <a:cs typeface="Arial"/>
              <a:sym typeface="Arial"/>
            </a:endParaRPr>
          </a:p>
          <a:p>
            <a:pPr marL="914400" marR="0" lvl="2" indent="-228600" algn="l" rtl="0">
              <a:lnSpc>
                <a:spcPct val="90000"/>
              </a:lnSpc>
              <a:spcBef>
                <a:spcPts val="614"/>
              </a:spcBef>
              <a:spcAft>
                <a:spcPts val="0"/>
              </a:spcAft>
              <a:buClr>
                <a:srgbClr val="BD011E"/>
              </a:buClr>
              <a:buSzPts val="2400"/>
              <a:buFont typeface="Arial"/>
              <a:buChar char="•"/>
            </a:pP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Vigilancia</a:t>
            </a:r>
            <a:r>
              <a:rPr lang="en-US" sz="2400" b="0" i="0" u="none" strike="noStrike" cap="none" dirty="0">
                <a:solidFill>
                  <a:schemeClr val="dk1"/>
                </a:solidFill>
                <a:latin typeface="Arial"/>
                <a:ea typeface="Arial"/>
                <a:cs typeface="Arial"/>
                <a:sym typeface="Arial"/>
              </a:rPr>
              <a:t> de </a:t>
            </a:r>
            <a:r>
              <a:rPr lang="en-US" sz="2400" b="0" i="0" u="none" strike="noStrike" cap="none" dirty="0" err="1">
                <a:solidFill>
                  <a:schemeClr val="dk1"/>
                </a:solidFill>
                <a:latin typeface="Arial"/>
                <a:ea typeface="Arial"/>
                <a:cs typeface="Arial"/>
                <a:sym typeface="Arial"/>
              </a:rPr>
              <a:t>mortalidad</a:t>
            </a:r>
            <a:endParaRPr sz="2400" b="0" i="0" u="none" strike="noStrike" cap="none" dirty="0">
              <a:solidFill>
                <a:schemeClr val="dk1"/>
              </a:solidFill>
              <a:latin typeface="Arial"/>
              <a:ea typeface="Arial"/>
              <a:cs typeface="Arial"/>
              <a:sym typeface="Arial"/>
            </a:endParaRPr>
          </a:p>
          <a:p>
            <a:pPr marL="914400" marR="0" lvl="2" indent="-228600" algn="l" rtl="0">
              <a:lnSpc>
                <a:spcPct val="90000"/>
              </a:lnSpc>
              <a:spcBef>
                <a:spcPts val="614"/>
              </a:spcBef>
              <a:spcAft>
                <a:spcPts val="0"/>
              </a:spcAft>
              <a:buClr>
                <a:srgbClr val="BD011E"/>
              </a:buClr>
              <a:buSzPts val="2400"/>
              <a:buFont typeface="Arial"/>
              <a:buChar char="•"/>
            </a:pPr>
            <a:r>
              <a:rPr lang="en-US" sz="2400" b="0" i="0" u="none" strike="noStrike" cap="none" dirty="0">
                <a:solidFill>
                  <a:schemeClr val="dk1"/>
                </a:solidFill>
                <a:latin typeface="Arial"/>
                <a:ea typeface="Arial"/>
                <a:cs typeface="Arial"/>
                <a:sym typeface="Arial"/>
              </a:rPr>
              <a:t>      Redes de </a:t>
            </a:r>
            <a:r>
              <a:rPr lang="en-US" sz="2400" b="0" i="0" u="none" strike="noStrike" cap="none" dirty="0" err="1">
                <a:solidFill>
                  <a:schemeClr val="dk1"/>
                </a:solidFill>
                <a:latin typeface="Arial"/>
                <a:ea typeface="Arial"/>
                <a:cs typeface="Arial"/>
                <a:sym typeface="Arial"/>
              </a:rPr>
              <a:t>laboratorios</a:t>
            </a:r>
            <a:endParaRPr sz="2400" b="0" i="0" u="none" strike="noStrike" cap="none" dirty="0">
              <a:solidFill>
                <a:schemeClr val="dk1"/>
              </a:solidFill>
              <a:latin typeface="Arial"/>
              <a:ea typeface="Arial"/>
              <a:cs typeface="Arial"/>
              <a:sym typeface="Arial"/>
            </a:endParaRPr>
          </a:p>
          <a:p>
            <a:pPr marL="914400" marR="0" lvl="2" indent="-228600" algn="l" rtl="0">
              <a:lnSpc>
                <a:spcPct val="90000"/>
              </a:lnSpc>
              <a:spcBef>
                <a:spcPts val="614"/>
              </a:spcBef>
              <a:spcAft>
                <a:spcPts val="0"/>
              </a:spcAft>
              <a:buClr>
                <a:srgbClr val="BD011E"/>
              </a:buClr>
              <a:buSzPts val="2400"/>
              <a:buFont typeface="Arial"/>
              <a:buChar char="•"/>
            </a:pP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Bancos</a:t>
            </a:r>
            <a:r>
              <a:rPr lang="en-US" sz="2400" b="0" i="0" u="none" strike="noStrike" cap="none" dirty="0">
                <a:solidFill>
                  <a:schemeClr val="dk1"/>
                </a:solidFill>
                <a:latin typeface="Arial"/>
                <a:ea typeface="Arial"/>
                <a:cs typeface="Arial"/>
                <a:sym typeface="Arial"/>
              </a:rPr>
              <a:t> de </a:t>
            </a:r>
            <a:r>
              <a:rPr lang="en-US" sz="2400" b="0" i="0" u="none" strike="noStrike" cap="none" dirty="0" err="1">
                <a:solidFill>
                  <a:schemeClr val="dk1"/>
                </a:solidFill>
                <a:latin typeface="Arial"/>
                <a:ea typeface="Arial"/>
                <a:cs typeface="Arial"/>
                <a:sym typeface="Arial"/>
              </a:rPr>
              <a:t>sangre</a:t>
            </a:r>
            <a:endParaRPr sz="2400" b="0" i="0" u="none" strike="noStrike" cap="none" dirty="0">
              <a:solidFill>
                <a:schemeClr val="dk1"/>
              </a:solidFill>
              <a:latin typeface="Arial"/>
              <a:ea typeface="Arial"/>
              <a:cs typeface="Arial"/>
              <a:sym typeface="Arial"/>
            </a:endParaRPr>
          </a:p>
          <a:p>
            <a:pPr marL="914400" marR="0" lvl="2" indent="-228600" algn="l" rtl="0">
              <a:lnSpc>
                <a:spcPct val="90000"/>
              </a:lnSpc>
              <a:spcBef>
                <a:spcPts val="614"/>
              </a:spcBef>
              <a:spcAft>
                <a:spcPts val="0"/>
              </a:spcAft>
              <a:buClr>
                <a:srgbClr val="BD011E"/>
              </a:buClr>
              <a:buSzPts val="2400"/>
              <a:buFont typeface="Arial"/>
              <a:buChar char="•"/>
            </a:pP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Encuestas</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epidemiológicas</a:t>
            </a:r>
            <a:endParaRPr sz="2400" b="0" i="0" u="none" strike="noStrike" cap="none" dirty="0">
              <a:solidFill>
                <a:schemeClr val="dk1"/>
              </a:solidFill>
              <a:latin typeface="Arial"/>
              <a:ea typeface="Arial"/>
              <a:cs typeface="Arial"/>
              <a:sym typeface="Arial"/>
            </a:endParaRPr>
          </a:p>
          <a:p>
            <a:pPr marL="914400" marR="0" lvl="2" indent="-228600" algn="l" rtl="0">
              <a:lnSpc>
                <a:spcPct val="90000"/>
              </a:lnSpc>
              <a:spcBef>
                <a:spcPts val="614"/>
              </a:spcBef>
              <a:spcAft>
                <a:spcPts val="0"/>
              </a:spcAft>
              <a:buClr>
                <a:srgbClr val="BD011E"/>
              </a:buClr>
              <a:buSzPts val="2400"/>
              <a:buFont typeface="Arial"/>
              <a:buChar char="•"/>
            </a:pP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Encuestas</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serológicas</a:t>
            </a:r>
            <a:endParaRPr sz="2400" b="0" i="0" u="none" strike="noStrike" cap="none" dirty="0">
              <a:solidFill>
                <a:schemeClr val="dk1"/>
              </a:solidFill>
              <a:latin typeface="Arial"/>
              <a:ea typeface="Arial"/>
              <a:cs typeface="Arial"/>
              <a:sym typeface="Arial"/>
            </a:endParaRPr>
          </a:p>
          <a:p>
            <a:pPr marL="914400" marR="0" lvl="2" indent="-228600" algn="l" rtl="0">
              <a:lnSpc>
                <a:spcPct val="90000"/>
              </a:lnSpc>
              <a:spcBef>
                <a:spcPts val="614"/>
              </a:spcBef>
              <a:spcAft>
                <a:spcPts val="0"/>
              </a:spcAft>
              <a:buClr>
                <a:srgbClr val="BD011E"/>
              </a:buClr>
              <a:buSzPts val="2400"/>
              <a:buFont typeface="Arial"/>
              <a:buChar char="•"/>
            </a:pP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Vigilancia</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ambiental</a:t>
            </a:r>
            <a:endParaRPr sz="2400" b="0" i="0" u="none" strike="noStrike" cap="none" dirty="0">
              <a:solidFill>
                <a:schemeClr val="dk1"/>
              </a:solidFill>
              <a:latin typeface="Arial"/>
              <a:ea typeface="Arial"/>
              <a:cs typeface="Arial"/>
              <a:sym typeface="Arial"/>
            </a:endParaRPr>
          </a:p>
          <a:p>
            <a:pPr marL="914400" marR="0" lvl="2" indent="-228600" algn="l" rtl="0">
              <a:lnSpc>
                <a:spcPct val="90000"/>
              </a:lnSpc>
              <a:spcBef>
                <a:spcPts val="614"/>
              </a:spcBef>
              <a:spcAft>
                <a:spcPts val="0"/>
              </a:spcAft>
              <a:buClr>
                <a:srgbClr val="BD011E"/>
              </a:buClr>
              <a:buSzPts val="2400"/>
              <a:buFont typeface="Arial"/>
              <a:buChar char="•"/>
            </a:pP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Registros</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especiales</a:t>
            </a:r>
            <a:r>
              <a:rPr lang="en-US" sz="24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914400" marR="0" lvl="2" indent="-76200" algn="l" rtl="0">
              <a:lnSpc>
                <a:spcPct val="90000"/>
              </a:lnSpc>
              <a:spcBef>
                <a:spcPts val="614"/>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barn(inVertical)">
                                      <p:cBhvr>
                                        <p:cTn id="7"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8" name="Google Shape;218;p8"/>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9" name="Google Shape;219;p8"/>
          <p:cNvSpPr txBox="1"/>
          <p:nvPr/>
        </p:nvSpPr>
        <p:spPr>
          <a:xfrm>
            <a:off x="198122" y="93500"/>
            <a:ext cx="4977900" cy="14541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5C99"/>
              </a:buClr>
              <a:buSzPts val="3600"/>
              <a:buFont typeface="Play"/>
              <a:buNone/>
            </a:pPr>
            <a:r>
              <a:rPr lang="en-US" sz="3600" b="1" i="0" u="none" strike="noStrike" cap="none">
                <a:solidFill>
                  <a:srgbClr val="1F5C99"/>
                </a:solidFill>
                <a:latin typeface="Play"/>
                <a:ea typeface="Play"/>
                <a:cs typeface="Play"/>
                <a:sym typeface="Play"/>
              </a:rPr>
              <a:t>Ley Nº 15.465</a:t>
            </a:r>
            <a:endParaRPr sz="3600" b="1" i="0" u="none" strike="noStrike" cap="none">
              <a:solidFill>
                <a:srgbClr val="1F5C99"/>
              </a:solidFill>
              <a:latin typeface="Play"/>
              <a:ea typeface="Play"/>
              <a:cs typeface="Play"/>
              <a:sym typeface="Play"/>
            </a:endParaRPr>
          </a:p>
        </p:txBody>
      </p:sp>
      <p:sp>
        <p:nvSpPr>
          <p:cNvPr id="220" name="Google Shape;220;p8"/>
          <p:cNvSpPr txBox="1">
            <a:spLocks noGrp="1"/>
          </p:cNvSpPr>
          <p:nvPr>
            <p:ph type="body" idx="1"/>
          </p:nvPr>
        </p:nvSpPr>
        <p:spPr>
          <a:xfrm>
            <a:off x="198123" y="1398815"/>
            <a:ext cx="6171773" cy="511395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sz="1800" dirty="0"/>
              <a:t>En Argentina, </a:t>
            </a:r>
            <a:r>
              <a:rPr lang="en-US" sz="1800" dirty="0" err="1"/>
              <a:t>en</a:t>
            </a:r>
            <a:r>
              <a:rPr lang="en-US" sz="1800" dirty="0"/>
              <a:t> </a:t>
            </a:r>
            <a:r>
              <a:rPr lang="en-US" sz="1800" dirty="0" err="1"/>
              <a:t>el</a:t>
            </a:r>
            <a:r>
              <a:rPr lang="en-US" sz="1800" dirty="0"/>
              <a:t> </a:t>
            </a:r>
            <a:r>
              <a:rPr lang="en-US" sz="1800" dirty="0" err="1"/>
              <a:t>año</a:t>
            </a:r>
            <a:r>
              <a:rPr lang="en-US" sz="1800" dirty="0"/>
              <a:t> 1960 se </a:t>
            </a:r>
            <a:r>
              <a:rPr lang="en-US" sz="1800" dirty="0" err="1"/>
              <a:t>sanciona</a:t>
            </a:r>
            <a:r>
              <a:rPr lang="en-US" sz="1800" dirty="0"/>
              <a:t> la ley Nº 15.465 </a:t>
            </a:r>
            <a:r>
              <a:rPr lang="en-US" sz="2000" b="1" dirty="0"/>
              <a:t>de "</a:t>
            </a:r>
            <a:r>
              <a:rPr lang="en-US" sz="2000" b="1" dirty="0" err="1"/>
              <a:t>Régimen</a:t>
            </a:r>
            <a:r>
              <a:rPr lang="en-US" sz="2000" b="1" dirty="0"/>
              <a:t> legal de las </a:t>
            </a:r>
            <a:r>
              <a:rPr lang="en-US" sz="2000" b="1" dirty="0" err="1"/>
              <a:t>enfermedades</a:t>
            </a:r>
            <a:r>
              <a:rPr lang="en-US" sz="2000" b="1" dirty="0"/>
              <a:t> de </a:t>
            </a:r>
            <a:r>
              <a:rPr lang="en-US" sz="2000" b="1" dirty="0" err="1"/>
              <a:t>notificación</a:t>
            </a:r>
            <a:r>
              <a:rPr lang="en-US" sz="2000" b="1" dirty="0"/>
              <a:t> </a:t>
            </a:r>
            <a:r>
              <a:rPr lang="en-US" sz="2000" b="1" dirty="0" err="1"/>
              <a:t>obligatoria</a:t>
            </a:r>
            <a:r>
              <a:rPr lang="en-US" sz="2000" b="1" dirty="0"/>
              <a:t>" </a:t>
            </a:r>
            <a:r>
              <a:rPr lang="en-US" sz="1800" dirty="0"/>
              <a:t>para </a:t>
            </a:r>
            <a:r>
              <a:rPr lang="en-US" sz="1800" dirty="0" err="1"/>
              <a:t>promover</a:t>
            </a:r>
            <a:r>
              <a:rPr lang="en-US" sz="1800" dirty="0"/>
              <a:t> la </a:t>
            </a:r>
            <a:r>
              <a:rPr lang="en-US" sz="1800" dirty="0" err="1"/>
              <a:t>notificación</a:t>
            </a:r>
            <a:r>
              <a:rPr lang="en-US" sz="1800" dirty="0"/>
              <a:t> de </a:t>
            </a:r>
            <a:r>
              <a:rPr lang="en-US" sz="1800" dirty="0" err="1"/>
              <a:t>eventos</a:t>
            </a:r>
            <a:r>
              <a:rPr lang="en-US" sz="1800" dirty="0"/>
              <a:t> bajo </a:t>
            </a:r>
            <a:r>
              <a:rPr lang="en-US" sz="1800" dirty="0" err="1"/>
              <a:t>vigilancia</a:t>
            </a:r>
            <a:r>
              <a:rPr lang="en-US" sz="1800" dirty="0"/>
              <a:t>. </a:t>
            </a:r>
            <a:endParaRPr dirty="0"/>
          </a:p>
          <a:p>
            <a:pPr marL="228600" lvl="0" indent="-114300" algn="ctr" rtl="0">
              <a:lnSpc>
                <a:spcPct val="90000"/>
              </a:lnSpc>
              <a:spcBef>
                <a:spcPts val="1000"/>
              </a:spcBef>
              <a:spcAft>
                <a:spcPts val="0"/>
              </a:spcAft>
              <a:buClr>
                <a:schemeClr val="dk1"/>
              </a:buClr>
              <a:buSzPts val="1800"/>
              <a:buNone/>
            </a:pPr>
            <a:endParaRPr sz="1800" dirty="0"/>
          </a:p>
          <a:p>
            <a:pPr marL="0" lvl="0" indent="0" algn="ctr" rtl="0">
              <a:lnSpc>
                <a:spcPct val="90000"/>
              </a:lnSpc>
              <a:spcBef>
                <a:spcPts val="1000"/>
              </a:spcBef>
              <a:spcAft>
                <a:spcPts val="0"/>
              </a:spcAft>
              <a:buClr>
                <a:schemeClr val="dk1"/>
              </a:buClr>
              <a:buSzPts val="1800"/>
              <a:buNone/>
            </a:pPr>
            <a:r>
              <a:rPr lang="en-US" sz="1800" dirty="0"/>
              <a:t>ARTÍCULO 4º - </a:t>
            </a:r>
            <a:r>
              <a:rPr lang="en-US" sz="1800" dirty="0" err="1"/>
              <a:t>Están</a:t>
            </a:r>
            <a:r>
              <a:rPr lang="en-US" sz="1800" dirty="0"/>
              <a:t> </a:t>
            </a:r>
            <a:r>
              <a:rPr lang="en-US" sz="1800" dirty="0" err="1"/>
              <a:t>obligados</a:t>
            </a:r>
            <a:r>
              <a:rPr lang="en-US" sz="1800" dirty="0"/>
              <a:t> a la </a:t>
            </a:r>
            <a:r>
              <a:rPr lang="en-US" sz="1800" dirty="0" err="1"/>
              <a:t>notificación</a:t>
            </a:r>
            <a:r>
              <a:rPr lang="en-US" sz="1800" dirty="0"/>
              <a:t>: </a:t>
            </a:r>
            <a:r>
              <a:rPr lang="en-US" sz="1800" dirty="0" err="1"/>
              <a:t>todos</a:t>
            </a:r>
            <a:r>
              <a:rPr lang="en-US" sz="1800" dirty="0"/>
              <a:t> </a:t>
            </a:r>
            <a:r>
              <a:rPr lang="en-US" sz="1800" dirty="0" err="1"/>
              <a:t>los</a:t>
            </a:r>
            <a:r>
              <a:rPr lang="en-US" sz="1800" dirty="0"/>
              <a:t> </a:t>
            </a:r>
            <a:r>
              <a:rPr lang="en-US" sz="1800" dirty="0" err="1"/>
              <a:t>médicos</a:t>
            </a:r>
            <a:r>
              <a:rPr lang="en-US" sz="1800" dirty="0"/>
              <a:t>, </a:t>
            </a:r>
            <a:r>
              <a:rPr lang="en-US" sz="1800" dirty="0" err="1"/>
              <a:t>bioquímicos</a:t>
            </a:r>
            <a:r>
              <a:rPr lang="en-US" sz="1800" dirty="0"/>
              <a:t>, </a:t>
            </a:r>
            <a:r>
              <a:rPr lang="en-US" sz="1800" dirty="0" err="1"/>
              <a:t>bacteriólogos</a:t>
            </a:r>
            <a:r>
              <a:rPr lang="en-US" sz="1800" dirty="0"/>
              <a:t>, y </a:t>
            </a:r>
            <a:r>
              <a:rPr lang="en-US" sz="1800" dirty="0" err="1"/>
              <a:t>demás</a:t>
            </a:r>
            <a:r>
              <a:rPr lang="en-US" sz="1800" dirty="0"/>
              <a:t> personal de </a:t>
            </a:r>
            <a:r>
              <a:rPr lang="en-US" sz="1800" dirty="0" err="1"/>
              <a:t>laboratorio</a:t>
            </a:r>
            <a:r>
              <a:rPr lang="en-US" sz="1800" dirty="0"/>
              <a:t>, que </a:t>
            </a:r>
            <a:r>
              <a:rPr lang="en-US" sz="1800" dirty="0" err="1"/>
              <a:t>atiendan</a:t>
            </a:r>
            <a:r>
              <a:rPr lang="en-US" sz="1800" dirty="0"/>
              <a:t>, </a:t>
            </a:r>
            <a:r>
              <a:rPr lang="en-US" sz="1800" dirty="0" err="1"/>
              <a:t>tomen</a:t>
            </a:r>
            <a:r>
              <a:rPr lang="en-US" sz="1800" dirty="0"/>
              <a:t> </a:t>
            </a:r>
            <a:r>
              <a:rPr lang="en-US" sz="1800" dirty="0" err="1"/>
              <a:t>muestras</a:t>
            </a:r>
            <a:r>
              <a:rPr lang="en-US" sz="1800" dirty="0"/>
              <a:t> o </a:t>
            </a:r>
            <a:r>
              <a:rPr lang="en-US" sz="1800" dirty="0" err="1"/>
              <a:t>estudien</a:t>
            </a:r>
            <a:r>
              <a:rPr lang="en-US" sz="1800" dirty="0"/>
              <a:t> </a:t>
            </a:r>
            <a:r>
              <a:rPr lang="en-US" sz="1800" dirty="0" err="1"/>
              <a:t>por</a:t>
            </a:r>
            <a:r>
              <a:rPr lang="en-US" sz="1800" dirty="0"/>
              <a:t> </a:t>
            </a:r>
            <a:r>
              <a:rPr lang="en-US" sz="1800" dirty="0" err="1"/>
              <a:t>laboratorio</a:t>
            </a:r>
            <a:r>
              <a:rPr lang="en-US" sz="1800" dirty="0"/>
              <a:t> a </a:t>
            </a:r>
            <a:r>
              <a:rPr lang="en-US" sz="1800" dirty="0" err="1"/>
              <a:t>casos</a:t>
            </a:r>
            <a:r>
              <a:rPr lang="en-US" sz="1800" dirty="0"/>
              <a:t> </a:t>
            </a:r>
            <a:r>
              <a:rPr lang="en-US" sz="1800" dirty="0" err="1"/>
              <a:t>vinculados</a:t>
            </a:r>
            <a:r>
              <a:rPr lang="en-US" sz="1800" dirty="0"/>
              <a:t> a </a:t>
            </a:r>
            <a:r>
              <a:rPr lang="en-US" sz="1800" dirty="0" err="1"/>
              <a:t>enfermedades</a:t>
            </a:r>
            <a:r>
              <a:rPr lang="en-US" sz="1800" dirty="0"/>
              <a:t> o </a:t>
            </a:r>
            <a:r>
              <a:rPr lang="en-US" sz="1800" dirty="0" err="1"/>
              <a:t>eventos</a:t>
            </a:r>
            <a:r>
              <a:rPr lang="en-US" sz="1800" dirty="0"/>
              <a:t> bajo </a:t>
            </a:r>
            <a:r>
              <a:rPr lang="en-US" sz="1800" dirty="0" err="1"/>
              <a:t>vigilancia</a:t>
            </a:r>
            <a:r>
              <a:rPr lang="en-US" sz="1600" i="1" dirty="0"/>
              <a:t>.  </a:t>
            </a:r>
            <a:r>
              <a:rPr lang="en-US" sz="1600" i="1" dirty="0" err="1"/>
              <a:t>Incluye</a:t>
            </a:r>
            <a:r>
              <a:rPr lang="en-US" sz="1600" i="1" dirty="0"/>
              <a:t> </a:t>
            </a:r>
            <a:r>
              <a:rPr lang="en-US" sz="1600" i="1" dirty="0" err="1"/>
              <a:t>también</a:t>
            </a:r>
            <a:r>
              <a:rPr lang="en-US" sz="1600" i="1" dirty="0"/>
              <a:t> a </a:t>
            </a:r>
            <a:r>
              <a:rPr lang="en-US" sz="1600" i="1" dirty="0" err="1"/>
              <a:t>los</a:t>
            </a:r>
            <a:r>
              <a:rPr lang="en-US" sz="1600" i="1" dirty="0"/>
              <a:t> </a:t>
            </a:r>
            <a:r>
              <a:rPr lang="en-US" sz="1600" i="1" dirty="0" err="1"/>
              <a:t>profesionales</a:t>
            </a:r>
            <a:r>
              <a:rPr lang="en-US" sz="1600" i="1" dirty="0"/>
              <a:t> </a:t>
            </a:r>
            <a:r>
              <a:rPr lang="en-US" sz="1600" i="1" dirty="0" err="1"/>
              <a:t>veterinarios</a:t>
            </a:r>
            <a:r>
              <a:rPr lang="en-US" sz="1600" i="1" dirty="0"/>
              <a:t> que </a:t>
            </a:r>
            <a:r>
              <a:rPr lang="en-US" sz="1600" i="1" dirty="0" err="1"/>
              <a:t>atiendan</a:t>
            </a:r>
            <a:r>
              <a:rPr lang="en-US" sz="1600" i="1" dirty="0"/>
              <a:t> </a:t>
            </a:r>
            <a:r>
              <a:rPr lang="en-US" sz="1600" i="1" dirty="0" err="1"/>
              <a:t>casos</a:t>
            </a:r>
            <a:r>
              <a:rPr lang="en-US" sz="1600" i="1" dirty="0"/>
              <a:t> </a:t>
            </a:r>
            <a:r>
              <a:rPr lang="en-US" sz="1600" i="1" dirty="0" err="1"/>
              <a:t>animales</a:t>
            </a:r>
            <a:r>
              <a:rPr lang="en-US" sz="1600" i="1" dirty="0"/>
              <a:t> de </a:t>
            </a:r>
            <a:r>
              <a:rPr lang="en-US" sz="1600" i="1" dirty="0" err="1"/>
              <a:t>enfermedades</a:t>
            </a:r>
            <a:r>
              <a:rPr lang="en-US" sz="1600" i="1" dirty="0"/>
              <a:t> </a:t>
            </a:r>
            <a:r>
              <a:rPr lang="en-US" sz="1600" i="1" dirty="0" err="1"/>
              <a:t>zoonóticas</a:t>
            </a:r>
            <a:r>
              <a:rPr lang="en-US" sz="1600" i="1" dirty="0"/>
              <a:t>.</a:t>
            </a:r>
            <a:endParaRPr dirty="0"/>
          </a:p>
          <a:p>
            <a:pPr marL="0" lvl="0" indent="0" algn="ctr" rtl="0">
              <a:lnSpc>
                <a:spcPct val="90000"/>
              </a:lnSpc>
              <a:spcBef>
                <a:spcPts val="1000"/>
              </a:spcBef>
              <a:spcAft>
                <a:spcPts val="0"/>
              </a:spcAft>
              <a:buClr>
                <a:schemeClr val="dk1"/>
              </a:buClr>
              <a:buSzPts val="1800"/>
              <a:buNone/>
            </a:pPr>
            <a:endParaRPr sz="1800" dirty="0"/>
          </a:p>
          <a:p>
            <a:pPr marL="0" lvl="0" indent="0" algn="ctr" rtl="0">
              <a:lnSpc>
                <a:spcPct val="90000"/>
              </a:lnSpc>
              <a:spcBef>
                <a:spcPts val="1000"/>
              </a:spcBef>
              <a:spcAft>
                <a:spcPts val="0"/>
              </a:spcAft>
              <a:buClr>
                <a:schemeClr val="dk1"/>
              </a:buClr>
              <a:buSzPts val="1800"/>
              <a:buNone/>
            </a:pPr>
            <a:r>
              <a:rPr lang="en-US" sz="1800" dirty="0"/>
              <a:t>ARTÍCULO 5º - </a:t>
            </a:r>
            <a:r>
              <a:rPr lang="en-US" sz="1800" dirty="0" err="1"/>
              <a:t>Están</a:t>
            </a:r>
            <a:r>
              <a:rPr lang="en-US" sz="1800" dirty="0"/>
              <a:t> </a:t>
            </a:r>
            <a:r>
              <a:rPr lang="en-US" sz="1800" dirty="0" err="1"/>
              <a:t>obligados</a:t>
            </a:r>
            <a:r>
              <a:rPr lang="en-US" sz="1800" dirty="0"/>
              <a:t> a </a:t>
            </a:r>
            <a:r>
              <a:rPr lang="en-US" sz="1800" dirty="0" err="1"/>
              <a:t>comunicar</a:t>
            </a:r>
            <a:r>
              <a:rPr lang="en-US" sz="1800" dirty="0"/>
              <a:t> la </a:t>
            </a:r>
            <a:r>
              <a:rPr lang="en-US" sz="1800" dirty="0" err="1"/>
              <a:t>existencia</a:t>
            </a:r>
            <a:r>
              <a:rPr lang="en-US" sz="1800" dirty="0"/>
              <a:t> de </a:t>
            </a:r>
            <a:r>
              <a:rPr lang="en-US" sz="1800" dirty="0" err="1"/>
              <a:t>casos</a:t>
            </a:r>
            <a:r>
              <a:rPr lang="en-US" sz="1800" dirty="0"/>
              <a:t> </a:t>
            </a:r>
            <a:r>
              <a:rPr lang="en-US" sz="1800" dirty="0" err="1"/>
              <a:t>sospechosos</a:t>
            </a:r>
            <a:r>
              <a:rPr lang="en-US" sz="1800" dirty="0"/>
              <a:t> de </a:t>
            </a:r>
            <a:r>
              <a:rPr lang="en-US" sz="1800" dirty="0" err="1"/>
              <a:t>enfermedad</a:t>
            </a:r>
            <a:r>
              <a:rPr lang="en-US" sz="1800" dirty="0"/>
              <a:t>, </a:t>
            </a:r>
            <a:r>
              <a:rPr lang="en-US" sz="1800" dirty="0" err="1"/>
              <a:t>el</a:t>
            </a:r>
            <a:r>
              <a:rPr lang="en-US" sz="1800" dirty="0"/>
              <a:t> </a:t>
            </a:r>
            <a:r>
              <a:rPr lang="en-US" sz="1800" dirty="0" err="1"/>
              <a:t>odontólogo</a:t>
            </a:r>
            <a:r>
              <a:rPr lang="en-US" sz="1800" dirty="0"/>
              <a:t>, la </a:t>
            </a:r>
            <a:r>
              <a:rPr lang="en-US" sz="1800" dirty="0" err="1"/>
              <a:t>obstétrica</a:t>
            </a:r>
            <a:r>
              <a:rPr lang="en-US" sz="1800" dirty="0"/>
              <a:t>, </a:t>
            </a:r>
            <a:r>
              <a:rPr lang="en-US" sz="1800" dirty="0" err="1"/>
              <a:t>el</a:t>
            </a:r>
            <a:r>
              <a:rPr lang="en-US" sz="1800" dirty="0"/>
              <a:t> </a:t>
            </a:r>
            <a:r>
              <a:rPr lang="en-US" sz="1800" dirty="0" err="1"/>
              <a:t>kinesiólogo</a:t>
            </a:r>
            <a:r>
              <a:rPr lang="en-US" sz="1800" dirty="0"/>
              <a:t> y </a:t>
            </a:r>
            <a:r>
              <a:rPr lang="en-US" sz="1800" dirty="0" err="1"/>
              <a:t>los</a:t>
            </a:r>
            <a:r>
              <a:rPr lang="en-US" sz="1800" dirty="0"/>
              <a:t> que </a:t>
            </a:r>
            <a:r>
              <a:rPr lang="en-US" sz="1800" dirty="0" err="1"/>
              <a:t>ejercen</a:t>
            </a:r>
            <a:r>
              <a:rPr lang="en-US" sz="1800" dirty="0"/>
              <a:t> </a:t>
            </a:r>
            <a:r>
              <a:rPr lang="en-US" sz="1800" dirty="0" err="1"/>
              <a:t>alguna</a:t>
            </a:r>
            <a:r>
              <a:rPr lang="en-US" sz="1800" dirty="0"/>
              <a:t> de las </a:t>
            </a:r>
            <a:r>
              <a:rPr lang="en-US" sz="1800" dirty="0" err="1"/>
              <a:t>ramas</a:t>
            </a:r>
            <a:r>
              <a:rPr lang="en-US" sz="1800" dirty="0"/>
              <a:t> </a:t>
            </a:r>
            <a:r>
              <a:rPr lang="en-US" sz="1800" dirty="0" err="1"/>
              <a:t>auxiliares</a:t>
            </a:r>
            <a:r>
              <a:rPr lang="en-US" sz="1800" dirty="0"/>
              <a:t> de las </a:t>
            </a:r>
            <a:r>
              <a:rPr lang="en-US" sz="1800" dirty="0" err="1"/>
              <a:t>ciencias</a:t>
            </a:r>
            <a:r>
              <a:rPr lang="en-US" sz="1800" dirty="0"/>
              <a:t> </a:t>
            </a:r>
            <a:r>
              <a:rPr lang="en-US" sz="1800" dirty="0" err="1"/>
              <a:t>médicas</a:t>
            </a:r>
            <a:r>
              <a:rPr lang="en-US" sz="1800" dirty="0"/>
              <a:t>.</a:t>
            </a:r>
            <a:endParaRPr sz="1800" dirty="0"/>
          </a:p>
          <a:p>
            <a:pPr marL="0" lvl="0" indent="0" algn="ctr" rtl="0">
              <a:lnSpc>
                <a:spcPct val="90000"/>
              </a:lnSpc>
              <a:spcBef>
                <a:spcPts val="1000"/>
              </a:spcBef>
              <a:spcAft>
                <a:spcPts val="0"/>
              </a:spcAft>
              <a:buClr>
                <a:schemeClr val="dk1"/>
              </a:buClr>
              <a:buSzPts val="1800"/>
              <a:buNone/>
            </a:pPr>
            <a:endParaRPr sz="1800" dirty="0"/>
          </a:p>
        </p:txBody>
      </p:sp>
      <p:grpSp>
        <p:nvGrpSpPr>
          <p:cNvPr id="221" name="Google Shape;221;p8"/>
          <p:cNvGrpSpPr/>
          <p:nvPr/>
        </p:nvGrpSpPr>
        <p:grpSpPr>
          <a:xfrm>
            <a:off x="6369897" y="0"/>
            <a:ext cx="5822103" cy="6685267"/>
            <a:chOff x="6357228" y="0"/>
            <a:chExt cx="5822103" cy="6685267"/>
          </a:xfrm>
        </p:grpSpPr>
        <p:sp>
          <p:nvSpPr>
            <p:cNvPr id="222" name="Google Shape;222;p8"/>
            <p:cNvSpPr/>
            <p:nvPr/>
          </p:nvSpPr>
          <p:spPr>
            <a:xfrm>
              <a:off x="6357228" y="0"/>
              <a:ext cx="5822102" cy="6685267"/>
            </a:xfrm>
            <a:custGeom>
              <a:avLst/>
              <a:gdLst/>
              <a:ahLst/>
              <a:cxnLst/>
              <a:rect l="l" t="t" r="r" b="b"/>
              <a:pathLst>
                <a:path w="5822102" h="6685267" extrusionOk="0">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0">
                  <a:srgbClr val="FFFFFF">
                    <a:alpha val="9411"/>
                  </a:srgbClr>
                </a:gs>
                <a:gs pos="2000">
                  <a:srgbClr val="FFFFFF">
                    <a:alpha val="9411"/>
                  </a:srgbClr>
                </a:gs>
                <a:gs pos="16000">
                  <a:srgbClr val="4EA72E">
                    <a:alpha val="9411"/>
                  </a:srgbClr>
                </a:gs>
                <a:gs pos="85000">
                  <a:srgbClr val="156082">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3" name="Google Shape;223;p8"/>
            <p:cNvSpPr/>
            <p:nvPr/>
          </p:nvSpPr>
          <p:spPr>
            <a:xfrm>
              <a:off x="6404998" y="98659"/>
              <a:ext cx="5774333" cy="6315453"/>
            </a:xfrm>
            <a:custGeom>
              <a:avLst/>
              <a:gdLst/>
              <a:ahLst/>
              <a:cxnLst/>
              <a:rect l="l" t="t" r="r" b="b"/>
              <a:pathLst>
                <a:path w="5774333" h="6315453" extrusionOk="0">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0">
                  <a:srgbClr val="FFFFFF">
                    <a:alpha val="9411"/>
                  </a:srgbClr>
                </a:gs>
                <a:gs pos="2000">
                  <a:srgbClr val="FFFFFF">
                    <a:alpha val="9411"/>
                  </a:srgbClr>
                </a:gs>
                <a:gs pos="16000">
                  <a:srgbClr val="4EA72E">
                    <a:alpha val="9411"/>
                  </a:srgbClr>
                </a:gs>
                <a:gs pos="85000">
                  <a:srgbClr val="156082">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4" name="Google Shape;224;p8"/>
            <p:cNvSpPr/>
            <p:nvPr/>
          </p:nvSpPr>
          <p:spPr>
            <a:xfrm>
              <a:off x="6410220" y="131729"/>
              <a:ext cx="5769111" cy="6229400"/>
            </a:xfrm>
            <a:custGeom>
              <a:avLst/>
              <a:gdLst/>
              <a:ahLst/>
              <a:cxnLst/>
              <a:rect l="l" t="t" r="r" b="b"/>
              <a:pathLst>
                <a:path w="5769111" h="6229400" extrusionOk="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0">
                  <a:srgbClr val="FFFFFF">
                    <a:alpha val="9411"/>
                  </a:srgbClr>
                </a:gs>
                <a:gs pos="2000">
                  <a:srgbClr val="FFFFFF">
                    <a:alpha val="9411"/>
                  </a:srgbClr>
                </a:gs>
                <a:gs pos="16000">
                  <a:srgbClr val="4EA72E">
                    <a:alpha val="9411"/>
                  </a:srgbClr>
                </a:gs>
                <a:gs pos="85000">
                  <a:srgbClr val="156082">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5" name="Google Shape;225;p8"/>
            <p:cNvSpPr/>
            <p:nvPr/>
          </p:nvSpPr>
          <p:spPr>
            <a:xfrm>
              <a:off x="6410220" y="131729"/>
              <a:ext cx="5769111" cy="6229400"/>
            </a:xfrm>
            <a:custGeom>
              <a:avLst/>
              <a:gdLst/>
              <a:ahLst/>
              <a:cxnLst/>
              <a:rect l="l" t="t" r="r" b="b"/>
              <a:pathLst>
                <a:path w="5769111" h="6229400" extrusionOk="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0">
                  <a:srgbClr val="FFFFFF">
                    <a:alpha val="9411"/>
                  </a:srgbClr>
                </a:gs>
                <a:gs pos="2000">
                  <a:srgbClr val="FFFFFF">
                    <a:alpha val="9411"/>
                  </a:srgbClr>
                </a:gs>
                <a:gs pos="16000">
                  <a:srgbClr val="4EA72E">
                    <a:alpha val="9411"/>
                  </a:srgbClr>
                </a:gs>
                <a:gs pos="85000">
                  <a:srgbClr val="156082">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pic>
        <p:nvPicPr>
          <p:cNvPr id="226" name="Google Shape;226;p8" descr="Martillo de juez"/>
          <p:cNvPicPr preferRelativeResize="0"/>
          <p:nvPr/>
        </p:nvPicPr>
        <p:blipFill rotWithShape="1">
          <a:blip r:embed="rId3">
            <a:alphaModFix/>
          </a:blip>
          <a:srcRect/>
          <a:stretch/>
        </p:blipFill>
        <p:spPr>
          <a:xfrm>
            <a:off x="8121726" y="1629089"/>
            <a:ext cx="3620021" cy="36200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9"/>
          <p:cNvSpPr/>
          <p:nvPr/>
        </p:nvSpPr>
        <p:spPr>
          <a:xfrm>
            <a:off x="10" y="-5705"/>
            <a:ext cx="12191990" cy="169434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2" name="Google Shape;232;p9"/>
          <p:cNvSpPr txBox="1">
            <a:spLocks noGrp="1"/>
          </p:cNvSpPr>
          <p:nvPr>
            <p:ph type="title"/>
          </p:nvPr>
        </p:nvSpPr>
        <p:spPr>
          <a:xfrm>
            <a:off x="0" y="333144"/>
            <a:ext cx="7170004" cy="90013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Font typeface="Play"/>
              <a:buNone/>
            </a:pPr>
            <a:r>
              <a:rPr lang="en-US" sz="2400" b="1">
                <a:solidFill>
                  <a:schemeClr val="lt1"/>
                </a:solidFill>
              </a:rPr>
              <a:t>¿Cuáles son los eventos de notificación obligatoria (ENOs) y los procedimientos de vigilancia?</a:t>
            </a:r>
            <a:br>
              <a:rPr lang="en-US" sz="2400" b="1">
                <a:solidFill>
                  <a:schemeClr val="lt1"/>
                </a:solidFill>
              </a:rPr>
            </a:br>
            <a:r>
              <a:rPr lang="en-US" sz="2400" b="1">
                <a:solidFill>
                  <a:schemeClr val="lt1"/>
                </a:solidFill>
              </a:rPr>
              <a:t> </a:t>
            </a:r>
            <a:br>
              <a:rPr lang="en-US" sz="2400" b="1">
                <a:solidFill>
                  <a:schemeClr val="lt1"/>
                </a:solidFill>
              </a:rPr>
            </a:br>
            <a:endParaRPr sz="2400" b="1">
              <a:solidFill>
                <a:schemeClr val="lt1"/>
              </a:solidFill>
            </a:endParaRPr>
          </a:p>
        </p:txBody>
      </p:sp>
      <p:sp>
        <p:nvSpPr>
          <p:cNvPr id="233" name="Google Shape;233;p9"/>
          <p:cNvSpPr/>
          <p:nvPr/>
        </p:nvSpPr>
        <p:spPr>
          <a:xfrm>
            <a:off x="0" y="1688641"/>
            <a:ext cx="12191990" cy="516935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4" name="Google Shape;234;p9"/>
          <p:cNvSpPr/>
          <p:nvPr/>
        </p:nvSpPr>
        <p:spPr>
          <a:xfrm>
            <a:off x="1156851" y="2010758"/>
            <a:ext cx="457190" cy="4571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5" name="Google Shape;235;p9"/>
          <p:cNvSpPr txBox="1">
            <a:spLocks noGrp="1"/>
          </p:cNvSpPr>
          <p:nvPr>
            <p:ph type="body" idx="1"/>
          </p:nvPr>
        </p:nvSpPr>
        <p:spPr>
          <a:xfrm>
            <a:off x="312123" y="2227747"/>
            <a:ext cx="6199240" cy="3723310"/>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2400"/>
              <a:buNone/>
            </a:pPr>
            <a:r>
              <a:rPr lang="en-US" sz="2400" dirty="0">
                <a:latin typeface="Arial"/>
                <a:ea typeface="Arial"/>
                <a:cs typeface="Arial"/>
                <a:sym typeface="Arial"/>
              </a:rPr>
              <a:t>En </a:t>
            </a:r>
            <a:r>
              <a:rPr lang="en-US" sz="2400" dirty="0" err="1">
                <a:latin typeface="Arial"/>
                <a:ea typeface="Arial"/>
                <a:cs typeface="Arial"/>
                <a:sym typeface="Arial"/>
              </a:rPr>
              <a:t>el</a:t>
            </a:r>
            <a:r>
              <a:rPr lang="en-US" sz="2400" dirty="0">
                <a:latin typeface="Arial"/>
                <a:ea typeface="Arial"/>
                <a:cs typeface="Arial"/>
                <a:sym typeface="Arial"/>
              </a:rPr>
              <a:t> </a:t>
            </a:r>
            <a:r>
              <a:rPr lang="en-US" sz="2400" dirty="0" err="1">
                <a:latin typeface="Arial"/>
                <a:ea typeface="Arial"/>
                <a:cs typeface="Arial"/>
                <a:sym typeface="Arial"/>
              </a:rPr>
              <a:t>año</a:t>
            </a:r>
            <a:r>
              <a:rPr lang="en-US" sz="2400" dirty="0">
                <a:latin typeface="Arial"/>
                <a:ea typeface="Arial"/>
                <a:cs typeface="Arial"/>
                <a:sym typeface="Arial"/>
              </a:rPr>
              <a:t> 2022 se </a:t>
            </a:r>
            <a:r>
              <a:rPr lang="en-US" sz="2400" dirty="0" err="1">
                <a:latin typeface="Arial"/>
                <a:ea typeface="Arial"/>
                <a:cs typeface="Arial"/>
                <a:sym typeface="Arial"/>
              </a:rPr>
              <a:t>aprueba</a:t>
            </a:r>
            <a:r>
              <a:rPr lang="en-US" sz="2400" dirty="0">
                <a:latin typeface="Arial"/>
                <a:ea typeface="Arial"/>
                <a:cs typeface="Arial"/>
                <a:sym typeface="Arial"/>
              </a:rPr>
              <a:t> </a:t>
            </a:r>
            <a:r>
              <a:rPr lang="en-US" sz="2400" dirty="0" err="1">
                <a:latin typeface="Arial"/>
                <a:ea typeface="Arial"/>
                <a:cs typeface="Arial"/>
                <a:sym typeface="Arial"/>
              </a:rPr>
              <a:t>el</a:t>
            </a:r>
            <a:r>
              <a:rPr lang="en-US" sz="2400" dirty="0">
                <a:latin typeface="Arial"/>
                <a:ea typeface="Arial"/>
                <a:cs typeface="Arial"/>
                <a:sym typeface="Arial"/>
              </a:rPr>
              <a:t> “Manual de </a:t>
            </a:r>
            <a:r>
              <a:rPr lang="en-US" sz="2400" dirty="0" err="1">
                <a:latin typeface="Arial"/>
                <a:ea typeface="Arial"/>
                <a:cs typeface="Arial"/>
                <a:sym typeface="Arial"/>
              </a:rPr>
              <a:t>normas</a:t>
            </a:r>
            <a:r>
              <a:rPr lang="en-US" sz="2400" dirty="0">
                <a:latin typeface="Arial"/>
                <a:ea typeface="Arial"/>
                <a:cs typeface="Arial"/>
                <a:sym typeface="Arial"/>
              </a:rPr>
              <a:t> y </a:t>
            </a:r>
            <a:r>
              <a:rPr lang="en-US" sz="2400" dirty="0" err="1">
                <a:latin typeface="Arial"/>
                <a:ea typeface="Arial"/>
                <a:cs typeface="Arial"/>
                <a:sym typeface="Arial"/>
              </a:rPr>
              <a:t>procedimientos</a:t>
            </a:r>
            <a:r>
              <a:rPr lang="en-US" sz="2400" dirty="0">
                <a:latin typeface="Arial"/>
                <a:ea typeface="Arial"/>
                <a:cs typeface="Arial"/>
                <a:sym typeface="Arial"/>
              </a:rPr>
              <a:t> de </a:t>
            </a:r>
            <a:r>
              <a:rPr lang="en-US" sz="2400" dirty="0" err="1">
                <a:latin typeface="Arial"/>
                <a:ea typeface="Arial"/>
                <a:cs typeface="Arial"/>
                <a:sym typeface="Arial"/>
              </a:rPr>
              <a:t>vigilancia</a:t>
            </a:r>
            <a:r>
              <a:rPr lang="en-US" sz="2400" dirty="0">
                <a:latin typeface="Arial"/>
                <a:ea typeface="Arial"/>
                <a:cs typeface="Arial"/>
                <a:sym typeface="Arial"/>
              </a:rPr>
              <a:t> y control de </a:t>
            </a:r>
            <a:r>
              <a:rPr lang="en-US" sz="2400" dirty="0" err="1">
                <a:latin typeface="Arial"/>
                <a:ea typeface="Arial"/>
                <a:cs typeface="Arial"/>
                <a:sym typeface="Arial"/>
              </a:rPr>
              <a:t>eventos</a:t>
            </a:r>
            <a:r>
              <a:rPr lang="en-US" sz="2400" dirty="0">
                <a:latin typeface="Arial"/>
                <a:ea typeface="Arial"/>
                <a:cs typeface="Arial"/>
                <a:sym typeface="Arial"/>
              </a:rPr>
              <a:t> de </a:t>
            </a:r>
            <a:r>
              <a:rPr lang="en-US" sz="2400" dirty="0" err="1">
                <a:latin typeface="Arial"/>
                <a:ea typeface="Arial"/>
                <a:cs typeface="Arial"/>
                <a:sym typeface="Arial"/>
              </a:rPr>
              <a:t>notificación</a:t>
            </a:r>
            <a:r>
              <a:rPr lang="en-US" sz="2400" dirty="0">
                <a:latin typeface="Arial"/>
                <a:ea typeface="Arial"/>
                <a:cs typeface="Arial"/>
                <a:sym typeface="Arial"/>
              </a:rPr>
              <a:t> </a:t>
            </a:r>
            <a:r>
              <a:rPr lang="en-US" sz="2400" dirty="0" err="1">
                <a:latin typeface="Arial"/>
                <a:ea typeface="Arial"/>
                <a:cs typeface="Arial"/>
                <a:sym typeface="Arial"/>
              </a:rPr>
              <a:t>obligatoria</a:t>
            </a:r>
            <a:r>
              <a:rPr lang="en-US" sz="2400" dirty="0">
                <a:latin typeface="Arial"/>
                <a:ea typeface="Arial"/>
                <a:cs typeface="Arial"/>
                <a:sym typeface="Arial"/>
              </a:rPr>
              <a:t>”, </a:t>
            </a:r>
            <a:r>
              <a:rPr lang="en-US" sz="2400" dirty="0" err="1">
                <a:latin typeface="Arial"/>
                <a:ea typeface="Arial"/>
                <a:cs typeface="Arial"/>
                <a:sym typeface="Arial"/>
              </a:rPr>
              <a:t>en</a:t>
            </a:r>
            <a:r>
              <a:rPr lang="en-US" sz="2400" dirty="0">
                <a:latin typeface="Arial"/>
                <a:ea typeface="Arial"/>
                <a:cs typeface="Arial"/>
                <a:sym typeface="Arial"/>
              </a:rPr>
              <a:t> </a:t>
            </a:r>
            <a:r>
              <a:rPr lang="en-US" sz="2400" dirty="0" err="1">
                <a:latin typeface="Arial"/>
                <a:ea typeface="Arial"/>
                <a:cs typeface="Arial"/>
                <a:sym typeface="Arial"/>
              </a:rPr>
              <a:t>el</a:t>
            </a:r>
            <a:r>
              <a:rPr lang="en-US" sz="2400" dirty="0">
                <a:latin typeface="Arial"/>
                <a:ea typeface="Arial"/>
                <a:cs typeface="Arial"/>
                <a:sym typeface="Arial"/>
              </a:rPr>
              <a:t> </a:t>
            </a:r>
            <a:r>
              <a:rPr lang="en-US" sz="2400" dirty="0" err="1">
                <a:latin typeface="Arial"/>
                <a:ea typeface="Arial"/>
                <a:cs typeface="Arial"/>
                <a:sym typeface="Arial"/>
              </a:rPr>
              <a:t>cual</a:t>
            </a:r>
            <a:r>
              <a:rPr lang="en-US" sz="2400" dirty="0">
                <a:latin typeface="Arial"/>
                <a:ea typeface="Arial"/>
                <a:cs typeface="Arial"/>
                <a:sym typeface="Arial"/>
              </a:rPr>
              <a:t> </a:t>
            </a:r>
            <a:r>
              <a:rPr lang="en-US" sz="2400" dirty="0" err="1">
                <a:latin typeface="Arial"/>
                <a:ea typeface="Arial"/>
                <a:cs typeface="Arial"/>
                <a:sym typeface="Arial"/>
              </a:rPr>
              <a:t>figura</a:t>
            </a:r>
            <a:r>
              <a:rPr lang="en-US" sz="2400" dirty="0">
                <a:latin typeface="Arial"/>
                <a:ea typeface="Arial"/>
                <a:cs typeface="Arial"/>
                <a:sym typeface="Arial"/>
              </a:rPr>
              <a:t> </a:t>
            </a:r>
            <a:r>
              <a:rPr lang="en-US" sz="2400" dirty="0" err="1">
                <a:latin typeface="Arial"/>
                <a:ea typeface="Arial"/>
                <a:cs typeface="Arial"/>
                <a:sym typeface="Arial"/>
              </a:rPr>
              <a:t>el</a:t>
            </a:r>
            <a:r>
              <a:rPr lang="en-US" sz="2400" dirty="0">
                <a:latin typeface="Arial"/>
                <a:ea typeface="Arial"/>
                <a:cs typeface="Arial"/>
                <a:sym typeface="Arial"/>
              </a:rPr>
              <a:t> </a:t>
            </a:r>
            <a:r>
              <a:rPr lang="en-US" sz="2400" dirty="0" err="1">
                <a:latin typeface="Arial"/>
                <a:ea typeface="Arial"/>
                <a:cs typeface="Arial"/>
                <a:sym typeface="Arial"/>
              </a:rPr>
              <a:t>listado</a:t>
            </a:r>
            <a:r>
              <a:rPr lang="en-US" sz="2400" dirty="0">
                <a:latin typeface="Arial"/>
                <a:ea typeface="Arial"/>
                <a:cs typeface="Arial"/>
                <a:sym typeface="Arial"/>
              </a:rPr>
              <a:t> </a:t>
            </a:r>
            <a:r>
              <a:rPr lang="en-US" sz="2400" dirty="0" err="1">
                <a:latin typeface="Arial"/>
                <a:ea typeface="Arial"/>
                <a:cs typeface="Arial"/>
                <a:sym typeface="Arial"/>
              </a:rPr>
              <a:t>actualizado</a:t>
            </a:r>
            <a:r>
              <a:rPr lang="en-US" sz="2400" dirty="0">
                <a:latin typeface="Arial"/>
                <a:ea typeface="Arial"/>
                <a:cs typeface="Arial"/>
                <a:sym typeface="Arial"/>
              </a:rPr>
              <a:t> de un total de 151 ENOs, </a:t>
            </a:r>
            <a:r>
              <a:rPr lang="en-US" sz="2400" dirty="0" err="1">
                <a:latin typeface="Arial"/>
                <a:ea typeface="Arial"/>
                <a:cs typeface="Arial"/>
                <a:sym typeface="Arial"/>
              </a:rPr>
              <a:t>agrupados</a:t>
            </a:r>
            <a:r>
              <a:rPr lang="en-US" sz="2400" dirty="0">
                <a:latin typeface="Arial"/>
                <a:ea typeface="Arial"/>
                <a:cs typeface="Arial"/>
                <a:sym typeface="Arial"/>
              </a:rPr>
              <a:t> </a:t>
            </a:r>
            <a:r>
              <a:rPr lang="en-US" sz="2400" dirty="0" err="1">
                <a:latin typeface="Arial"/>
                <a:ea typeface="Arial"/>
                <a:cs typeface="Arial"/>
                <a:sym typeface="Arial"/>
              </a:rPr>
              <a:t>en</a:t>
            </a:r>
            <a:r>
              <a:rPr lang="en-US" sz="2400" dirty="0">
                <a:latin typeface="Arial"/>
                <a:ea typeface="Arial"/>
                <a:cs typeface="Arial"/>
                <a:sym typeface="Arial"/>
              </a:rPr>
              <a:t> 14 </a:t>
            </a:r>
            <a:r>
              <a:rPr lang="en-US" sz="2400" dirty="0" err="1">
                <a:latin typeface="Arial"/>
                <a:ea typeface="Arial"/>
                <a:cs typeface="Arial"/>
                <a:sym typeface="Arial"/>
              </a:rPr>
              <a:t>categorías</a:t>
            </a:r>
            <a:r>
              <a:rPr lang="en-US" sz="2400" dirty="0">
                <a:latin typeface="Arial"/>
                <a:ea typeface="Arial"/>
                <a:cs typeface="Arial"/>
                <a:sym typeface="Arial"/>
              </a:rPr>
              <a:t>. Este </a:t>
            </a:r>
            <a:r>
              <a:rPr lang="en-US" sz="2400" dirty="0" err="1">
                <a:latin typeface="Arial"/>
                <a:ea typeface="Arial"/>
                <a:cs typeface="Arial"/>
                <a:sym typeface="Arial"/>
              </a:rPr>
              <a:t>documento</a:t>
            </a:r>
            <a:r>
              <a:rPr lang="en-US" sz="2400" dirty="0">
                <a:latin typeface="Arial"/>
                <a:ea typeface="Arial"/>
                <a:cs typeface="Arial"/>
                <a:sym typeface="Arial"/>
              </a:rPr>
              <a:t> </a:t>
            </a:r>
            <a:r>
              <a:rPr lang="en-US" sz="2400" dirty="0" err="1">
                <a:latin typeface="Arial"/>
                <a:ea typeface="Arial"/>
                <a:cs typeface="Arial"/>
                <a:sym typeface="Arial"/>
              </a:rPr>
              <a:t>establece</a:t>
            </a:r>
            <a:r>
              <a:rPr lang="en-US" sz="2400" dirty="0">
                <a:latin typeface="Arial"/>
                <a:ea typeface="Arial"/>
                <a:cs typeface="Arial"/>
                <a:sym typeface="Arial"/>
              </a:rPr>
              <a:t> a </a:t>
            </a:r>
            <a:r>
              <a:rPr lang="en-US" sz="2400" dirty="0" err="1">
                <a:latin typeface="Arial"/>
                <a:ea typeface="Arial"/>
                <a:cs typeface="Arial"/>
                <a:sym typeface="Arial"/>
              </a:rPr>
              <a:t>su</a:t>
            </a:r>
            <a:r>
              <a:rPr lang="en-US" sz="2400" dirty="0">
                <a:latin typeface="Arial"/>
                <a:ea typeface="Arial"/>
                <a:cs typeface="Arial"/>
                <a:sym typeface="Arial"/>
              </a:rPr>
              <a:t> </a:t>
            </a:r>
            <a:r>
              <a:rPr lang="en-US" sz="2400" dirty="0" err="1">
                <a:latin typeface="Arial"/>
                <a:ea typeface="Arial"/>
                <a:cs typeface="Arial"/>
                <a:sym typeface="Arial"/>
              </a:rPr>
              <a:t>vez</a:t>
            </a:r>
            <a:r>
              <a:rPr lang="en-US" sz="2400" dirty="0">
                <a:latin typeface="Arial"/>
                <a:ea typeface="Arial"/>
                <a:cs typeface="Arial"/>
                <a:sym typeface="Arial"/>
              </a:rPr>
              <a:t> las </a:t>
            </a:r>
            <a:r>
              <a:rPr lang="en-US" sz="2400" dirty="0" err="1">
                <a:latin typeface="Arial"/>
                <a:ea typeface="Arial"/>
                <a:cs typeface="Arial"/>
                <a:sym typeface="Arial"/>
              </a:rPr>
              <a:t>distintas</a:t>
            </a:r>
            <a:r>
              <a:rPr lang="en-US" sz="2400" dirty="0">
                <a:latin typeface="Arial"/>
                <a:ea typeface="Arial"/>
                <a:cs typeface="Arial"/>
                <a:sym typeface="Arial"/>
              </a:rPr>
              <a:t> </a:t>
            </a:r>
            <a:r>
              <a:rPr lang="en-US" sz="2400" dirty="0" err="1">
                <a:latin typeface="Arial"/>
                <a:ea typeface="Arial"/>
                <a:cs typeface="Arial"/>
                <a:sym typeface="Arial"/>
              </a:rPr>
              <a:t>estrategias</a:t>
            </a:r>
            <a:r>
              <a:rPr lang="en-US" sz="2400" dirty="0">
                <a:latin typeface="Arial"/>
                <a:ea typeface="Arial"/>
                <a:cs typeface="Arial"/>
                <a:sym typeface="Arial"/>
              </a:rPr>
              <a:t> de </a:t>
            </a:r>
            <a:r>
              <a:rPr lang="en-US" sz="2400" dirty="0" err="1">
                <a:latin typeface="Arial"/>
                <a:ea typeface="Arial"/>
                <a:cs typeface="Arial"/>
                <a:sym typeface="Arial"/>
              </a:rPr>
              <a:t>vigilancia</a:t>
            </a:r>
            <a:r>
              <a:rPr lang="en-US" sz="2400" dirty="0">
                <a:latin typeface="Arial"/>
                <a:ea typeface="Arial"/>
                <a:cs typeface="Arial"/>
                <a:sym typeface="Arial"/>
              </a:rPr>
              <a:t> </a:t>
            </a:r>
            <a:r>
              <a:rPr lang="en-US" sz="2400" dirty="0" err="1">
                <a:latin typeface="Arial"/>
                <a:ea typeface="Arial"/>
                <a:cs typeface="Arial"/>
                <a:sym typeface="Arial"/>
              </a:rPr>
              <a:t>epidemiológica</a:t>
            </a:r>
            <a:r>
              <a:rPr lang="en-US" sz="2400" dirty="0">
                <a:latin typeface="Arial"/>
                <a:ea typeface="Arial"/>
                <a:cs typeface="Arial"/>
                <a:sym typeface="Arial"/>
              </a:rPr>
              <a:t>, la </a:t>
            </a:r>
            <a:r>
              <a:rPr lang="en-US" sz="2400" dirty="0" err="1">
                <a:latin typeface="Arial"/>
                <a:ea typeface="Arial"/>
                <a:cs typeface="Arial"/>
                <a:sym typeface="Arial"/>
              </a:rPr>
              <a:t>modalidad</a:t>
            </a:r>
            <a:r>
              <a:rPr lang="en-US" sz="2400" dirty="0">
                <a:latin typeface="Arial"/>
                <a:ea typeface="Arial"/>
                <a:cs typeface="Arial"/>
                <a:sym typeface="Arial"/>
              </a:rPr>
              <a:t> y la </a:t>
            </a:r>
            <a:r>
              <a:rPr lang="en-US" sz="2400" dirty="0" err="1">
                <a:latin typeface="Arial"/>
                <a:ea typeface="Arial"/>
                <a:cs typeface="Arial"/>
                <a:sym typeface="Arial"/>
              </a:rPr>
              <a:t>periodicidad</a:t>
            </a:r>
            <a:r>
              <a:rPr lang="en-US" sz="2400" dirty="0">
                <a:latin typeface="Arial"/>
                <a:ea typeface="Arial"/>
                <a:cs typeface="Arial"/>
                <a:sym typeface="Arial"/>
              </a:rPr>
              <a:t> de la </a:t>
            </a:r>
            <a:r>
              <a:rPr lang="en-US" sz="2400" dirty="0" err="1">
                <a:latin typeface="Arial"/>
                <a:ea typeface="Arial"/>
                <a:cs typeface="Arial"/>
                <a:sym typeface="Arial"/>
              </a:rPr>
              <a:t>notificación</a:t>
            </a:r>
            <a:r>
              <a:rPr lang="en-US" sz="2400" dirty="0">
                <a:latin typeface="Arial"/>
                <a:ea typeface="Arial"/>
                <a:cs typeface="Arial"/>
                <a:sym typeface="Arial"/>
              </a:rPr>
              <a:t> y las </a:t>
            </a:r>
            <a:r>
              <a:rPr lang="en-US" sz="2400" dirty="0" err="1">
                <a:latin typeface="Arial"/>
                <a:ea typeface="Arial"/>
                <a:cs typeface="Arial"/>
                <a:sym typeface="Arial"/>
              </a:rPr>
              <a:t>principales</a:t>
            </a:r>
            <a:r>
              <a:rPr lang="en-US" sz="2400" dirty="0">
                <a:latin typeface="Arial"/>
                <a:ea typeface="Arial"/>
                <a:cs typeface="Arial"/>
                <a:sym typeface="Arial"/>
              </a:rPr>
              <a:t> </a:t>
            </a:r>
            <a:r>
              <a:rPr lang="en-US" sz="2400" dirty="0" err="1">
                <a:latin typeface="Arial"/>
                <a:ea typeface="Arial"/>
                <a:cs typeface="Arial"/>
                <a:sym typeface="Arial"/>
              </a:rPr>
              <a:t>acciones</a:t>
            </a:r>
            <a:r>
              <a:rPr lang="en-US" sz="2400" dirty="0">
                <a:latin typeface="Arial"/>
                <a:ea typeface="Arial"/>
                <a:cs typeface="Arial"/>
                <a:sym typeface="Arial"/>
              </a:rPr>
              <a:t> a </a:t>
            </a:r>
            <a:r>
              <a:rPr lang="en-US" sz="2400" dirty="0" err="1">
                <a:latin typeface="Arial"/>
                <a:ea typeface="Arial"/>
                <a:cs typeface="Arial"/>
                <a:sym typeface="Arial"/>
              </a:rPr>
              <a:t>desarrollar</a:t>
            </a:r>
            <a:r>
              <a:rPr lang="en-US" sz="2400" dirty="0">
                <a:latin typeface="Arial"/>
                <a:ea typeface="Arial"/>
                <a:cs typeface="Arial"/>
                <a:sym typeface="Arial"/>
              </a:rPr>
              <a:t> ante </a:t>
            </a:r>
            <a:r>
              <a:rPr lang="en-US" sz="2400" dirty="0" err="1">
                <a:latin typeface="Arial"/>
                <a:ea typeface="Arial"/>
                <a:cs typeface="Arial"/>
                <a:sym typeface="Arial"/>
              </a:rPr>
              <a:t>casos</a:t>
            </a:r>
            <a:r>
              <a:rPr lang="en-US" sz="2400" dirty="0">
                <a:latin typeface="Arial"/>
                <a:ea typeface="Arial"/>
                <a:cs typeface="Arial"/>
                <a:sym typeface="Arial"/>
              </a:rPr>
              <a:t> y </a:t>
            </a:r>
            <a:r>
              <a:rPr lang="en-US" sz="2400" dirty="0" err="1">
                <a:latin typeface="Arial"/>
                <a:ea typeface="Arial"/>
                <a:cs typeface="Arial"/>
                <a:sym typeface="Arial"/>
              </a:rPr>
              <a:t>brotes</a:t>
            </a:r>
            <a:r>
              <a:rPr lang="en-US" sz="2400" dirty="0">
                <a:latin typeface="Arial"/>
                <a:ea typeface="Arial"/>
                <a:cs typeface="Arial"/>
                <a:sym typeface="Arial"/>
              </a:rPr>
              <a:t> para ese </a:t>
            </a:r>
            <a:r>
              <a:rPr lang="en-US" sz="2400" dirty="0" err="1">
                <a:latin typeface="Arial"/>
                <a:ea typeface="Arial"/>
                <a:cs typeface="Arial"/>
                <a:sym typeface="Arial"/>
              </a:rPr>
              <a:t>listado</a:t>
            </a:r>
            <a:r>
              <a:rPr lang="en-US" sz="2400" dirty="0">
                <a:latin typeface="Arial"/>
                <a:ea typeface="Arial"/>
                <a:cs typeface="Arial"/>
                <a:sym typeface="Arial"/>
              </a:rPr>
              <a:t> de </a:t>
            </a:r>
            <a:r>
              <a:rPr lang="en-US" sz="2400" dirty="0" err="1">
                <a:latin typeface="Arial"/>
                <a:ea typeface="Arial"/>
                <a:cs typeface="Arial"/>
                <a:sym typeface="Arial"/>
              </a:rPr>
              <a:t>eventos</a:t>
            </a:r>
            <a:r>
              <a:rPr lang="en-US" sz="2400" dirty="0">
                <a:latin typeface="Arial"/>
                <a:ea typeface="Arial"/>
                <a:cs typeface="Arial"/>
                <a:sym typeface="Arial"/>
              </a:rPr>
              <a:t>. </a:t>
            </a:r>
            <a:endParaRPr sz="2400" dirty="0">
              <a:latin typeface="Arial"/>
              <a:ea typeface="Arial"/>
              <a:cs typeface="Arial"/>
              <a:sym typeface="Arial"/>
            </a:endParaRPr>
          </a:p>
          <a:p>
            <a:pPr marL="228600" lvl="0" indent="-76200" algn="l" rtl="0">
              <a:lnSpc>
                <a:spcPct val="90000"/>
              </a:lnSpc>
              <a:spcBef>
                <a:spcPts val="1000"/>
              </a:spcBef>
              <a:spcAft>
                <a:spcPts val="0"/>
              </a:spcAft>
              <a:buClr>
                <a:schemeClr val="dk1"/>
              </a:buClr>
              <a:buSzPts val="2400"/>
              <a:buNone/>
            </a:pPr>
            <a:endParaRPr sz="2400" dirty="0"/>
          </a:p>
        </p:txBody>
      </p:sp>
      <p:pic>
        <p:nvPicPr>
          <p:cNvPr id="236" name="Google Shape;236;p9"/>
          <p:cNvPicPr preferRelativeResize="0"/>
          <p:nvPr/>
        </p:nvPicPr>
        <p:blipFill rotWithShape="1">
          <a:blip r:embed="rId3">
            <a:alphaModFix/>
          </a:blip>
          <a:srcRect/>
          <a:stretch/>
        </p:blipFill>
        <p:spPr>
          <a:xfrm rot="-5400000">
            <a:off x="6193789" y="816511"/>
            <a:ext cx="6814722" cy="51817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build="p"/>
    </p:bldLst>
  </p:timing>
</p:sld>
</file>

<file path=ppt/theme/theme1.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6629</Words>
  <Application>Microsoft Office PowerPoint</Application>
  <PresentationFormat>Panorámica</PresentationFormat>
  <Paragraphs>477</Paragraphs>
  <Slides>58</Slides>
  <Notes>58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58</vt:i4>
      </vt:variant>
    </vt:vector>
  </HeadingPairs>
  <TitlesOfParts>
    <vt:vector size="66" baseType="lpstr">
      <vt:lpstr>Noto Sans Symbols</vt:lpstr>
      <vt:lpstr>Roboto</vt:lpstr>
      <vt:lpstr>Times New Roman</vt:lpstr>
      <vt:lpstr>Calibri</vt:lpstr>
      <vt:lpstr>Play</vt:lpstr>
      <vt:lpstr>Courier New</vt:lpstr>
      <vt:lpstr>Arial</vt:lpstr>
      <vt:lpstr>Tema de Office</vt:lpstr>
      <vt:lpstr>Vigilancia Epidemiológica</vt:lpstr>
      <vt:lpstr>¿Qué es Vigilancia Epidemiológica?</vt:lpstr>
      <vt:lpstr>¿Qué es la Vigilancia en Salud Pública?</vt:lpstr>
      <vt:lpstr>Presentación de PowerPoint</vt:lpstr>
      <vt:lpstr>Presentación de PowerPoint</vt:lpstr>
      <vt:lpstr>Presentación de PowerPoint</vt:lpstr>
      <vt:lpstr>Presentación de PowerPoint</vt:lpstr>
      <vt:lpstr>Presentación de PowerPoint</vt:lpstr>
      <vt:lpstr>¿Cuáles son los eventos de notificación obligatoria (ENOs) y los procedimientos de vigilancia?   </vt:lpstr>
      <vt:lpstr>¿Qué tipos de notificaciones existen? </vt:lpstr>
      <vt:lpstr>Presentación de PowerPoint</vt:lpstr>
      <vt:lpstr>Presentación de PowerPoint</vt:lpstr>
      <vt:lpstr>¿Cuál es la estrategia nacional para cumplir con la notificación obligatoria?  </vt:lpstr>
      <vt:lpstr>Presentación de PowerPoint</vt:lpstr>
      <vt:lpstr>¿Cuál es la diferencia entre control, eliminación y erradicación de enfermedades? </vt:lpstr>
      <vt:lpstr>Clasificación de las enfermedades</vt:lpstr>
      <vt:lpstr>Definición de caso para la vigilancia </vt:lpstr>
      <vt:lpstr>Presentación de PowerPoint</vt:lpstr>
      <vt:lpstr>Eventos de Notificación obligatoria</vt:lpstr>
      <vt:lpstr>Infecciones respiratorias agudas (IRAs)  </vt:lpstr>
      <vt:lpstr>Infecciones respiratorias agudas (IRAs)  </vt:lpstr>
      <vt:lpstr>Presentación de PowerPoint</vt:lpstr>
      <vt:lpstr>Presentación de PowerPoint</vt:lpstr>
      <vt:lpstr>Circuito de Vigilancia de UC-IRAG </vt:lpstr>
      <vt:lpstr>Precauciones de Aislamiento y Prevención de Infecciones </vt:lpstr>
      <vt:lpstr>Poliomielitis</vt:lpstr>
      <vt:lpstr>Poliomielitis</vt:lpstr>
      <vt:lpstr>Poliomielitis</vt:lpstr>
      <vt:lpstr>Presentación de PowerPoint</vt:lpstr>
      <vt:lpstr>Presentación de PowerPoint</vt:lpstr>
      <vt:lpstr>Presentación de PowerPoint</vt:lpstr>
      <vt:lpstr>Situación de la poliomielitis en Argentina </vt:lpstr>
      <vt:lpstr>Presentación de PowerPoint</vt:lpstr>
      <vt:lpstr>Presentación de PowerPoint</vt:lpstr>
      <vt:lpstr>Vigilancia de las PAF Definición de caso sospechoso </vt:lpstr>
      <vt:lpstr>Presentación de PowerPoint</vt:lpstr>
      <vt:lpstr>Presentación de PowerPoint</vt:lpstr>
      <vt:lpstr>Presentación de PowerPoint</vt:lpstr>
      <vt:lpstr>Presentación de PowerPoint</vt:lpstr>
      <vt:lpstr>Identificación de caso</vt:lpstr>
      <vt:lpstr>Presentación de PowerPoint</vt:lpstr>
      <vt:lpstr>Presentación de PowerPoint</vt:lpstr>
      <vt:lpstr>Presentación de PowerPoint</vt:lpstr>
      <vt:lpstr>Presentación de PowerPoint</vt:lpstr>
      <vt:lpstr>Acciones ante una EFE</vt:lpstr>
      <vt:lpstr>Presentación de PowerPoint</vt:lpstr>
      <vt:lpstr>Elaboración de la línea de tiempo</vt:lpstr>
      <vt:lpstr>Dengue</vt:lpstr>
      <vt:lpstr>Presentación de PowerPoint</vt:lpstr>
      <vt:lpstr>Acciones ante una sospecha de dengue</vt:lpstr>
      <vt:lpstr>Presentación de PowerPoint</vt:lpstr>
      <vt:lpstr>Coqueluche</vt:lpstr>
      <vt:lpstr>Coqueluche </vt:lpstr>
      <vt:lpstr>Coqueluche</vt:lpstr>
      <vt:lpstr>Coqueluche</vt:lpstr>
      <vt:lpstr>Objetivos de la vigilancia  </vt:lpstr>
      <vt:lpstr>Presentación de PowerPoint</vt:lpstr>
      <vt:lpstr>Consideraciones finales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maría natalia pejito</dc:creator>
  <cp:lastModifiedBy>maría natalia pejito</cp:lastModifiedBy>
  <cp:revision>1</cp:revision>
  <dcterms:created xsi:type="dcterms:W3CDTF">2024-08-18T21:07:20Z</dcterms:created>
  <dcterms:modified xsi:type="dcterms:W3CDTF">2024-09-25T02:17:22Z</dcterms:modified>
</cp:coreProperties>
</file>